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8288000" cy="10287000"/>
  <p:notesSz cx="6858000" cy="9144000"/>
  <p:embeddedFontLst>
    <p:embeddedFont>
      <p:font typeface="Chewy" charset="1" panose="02000000000000000000"/>
      <p:regular r:id="rId19"/>
    </p:embeddedFont>
    <p:embeddedFont>
      <p:font typeface="Arimo" charset="1" panose="020B0604020202020204"/>
      <p:regular r:id="rId20"/>
    </p:embeddedFont>
    <p:embeddedFont>
      <p:font typeface="Open Sans Bold" charset="1" panose="020B0806030504020204"/>
      <p:regular r:id="rId21"/>
    </p:embeddedFont>
    <p:embeddedFont>
      <p:font typeface="Arimo Bold" charset="1" panose="020B0704020202020204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34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5.png" Type="http://schemas.openxmlformats.org/officeDocument/2006/relationships/image"/><Relationship Id="rId3" Target="../media/image36.svg" Type="http://schemas.openxmlformats.org/officeDocument/2006/relationships/image"/><Relationship Id="rId4" Target="../media/image37.jpeg" Type="http://schemas.openxmlformats.org/officeDocument/2006/relationships/image"/><Relationship Id="rId5" Target="../media/image38.jpeg" Type="http://schemas.openxmlformats.org/officeDocument/2006/relationships/image"/><Relationship Id="rId6" Target="../media/image39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0.png" Type="http://schemas.openxmlformats.org/officeDocument/2006/relationships/image"/><Relationship Id="rId3" Target="../media/image41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2.jpeg" Type="http://schemas.openxmlformats.org/officeDocument/2006/relationships/image"/><Relationship Id="rId3" Target="../media/image43.png" Type="http://schemas.openxmlformats.org/officeDocument/2006/relationships/image"/><Relationship Id="rId4" Target="../media/image44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12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11" Target="../media/image22.png" Type="http://schemas.openxmlformats.org/officeDocument/2006/relationships/image"/><Relationship Id="rId12" Target="../media/image23.svg" Type="http://schemas.openxmlformats.org/officeDocument/2006/relationships/image"/><Relationship Id="rId13" Target="../media/image24.png" Type="http://schemas.openxmlformats.org/officeDocument/2006/relationships/image"/><Relationship Id="rId14" Target="../media/image25.jpeg" Type="http://schemas.openxmlformats.org/officeDocument/2006/relationships/image"/><Relationship Id="rId15" Target="../media/image26.jpeg" Type="http://schemas.openxmlformats.org/officeDocument/2006/relationships/image"/><Relationship Id="rId16" Target="../media/image27.png" Type="http://schemas.openxmlformats.org/officeDocument/2006/relationships/image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15.png" Type="http://schemas.openxmlformats.org/officeDocument/2006/relationships/image"/><Relationship Id="rId5" Target="../media/image16.png" Type="http://schemas.openxmlformats.org/officeDocument/2006/relationships/image"/><Relationship Id="rId6" Target="../media/image17.png" Type="http://schemas.openxmlformats.org/officeDocument/2006/relationships/image"/><Relationship Id="rId7" Target="../media/image18.svg" Type="http://schemas.openxmlformats.org/officeDocument/2006/relationships/image"/><Relationship Id="rId8" Target="../media/image19.png" Type="http://schemas.openxmlformats.org/officeDocument/2006/relationships/image"/><Relationship Id="rId9" Target="../media/image20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28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29.png" Type="http://schemas.openxmlformats.org/officeDocument/2006/relationships/image"/><Relationship Id="rId5" Target="../media/image30.png" Type="http://schemas.openxmlformats.org/officeDocument/2006/relationships/image"/><Relationship Id="rId6" Target="../media/image31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png" Type="http://schemas.openxmlformats.org/officeDocument/2006/relationships/image"/><Relationship Id="rId3" Target="../media/image33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333" r="0" b="-933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18288000" cy="10287000"/>
            <a:chOff x="0" y="0"/>
            <a:chExt cx="4816593" cy="270933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6592" cy="2709333"/>
            </a:xfrm>
            <a:custGeom>
              <a:avLst/>
              <a:gdLst/>
              <a:ahLst/>
              <a:cxnLst/>
              <a:rect r="r" b="b" t="t" l="l"/>
              <a:pathLst>
                <a:path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63CE">
                <a:alpha val="73725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2515706" y="4519516"/>
            <a:ext cx="5772294" cy="5767484"/>
          </a:xfrm>
          <a:custGeom>
            <a:avLst/>
            <a:gdLst/>
            <a:ahLst/>
            <a:cxnLst/>
            <a:rect r="r" b="b" t="t" l="l"/>
            <a:pathLst>
              <a:path h="5767484" w="5772294">
                <a:moveTo>
                  <a:pt x="0" y="0"/>
                </a:moveTo>
                <a:lnTo>
                  <a:pt x="5772294" y="0"/>
                </a:lnTo>
                <a:lnTo>
                  <a:pt x="5772294" y="5767484"/>
                </a:lnTo>
                <a:lnTo>
                  <a:pt x="0" y="57674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5708974" y="7192166"/>
            <a:ext cx="6806733" cy="809516"/>
            <a:chOff x="0" y="0"/>
            <a:chExt cx="2056868" cy="24462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056868" cy="244621"/>
            </a:xfrm>
            <a:custGeom>
              <a:avLst/>
              <a:gdLst/>
              <a:ahLst/>
              <a:cxnLst/>
              <a:rect r="r" b="b" t="t" l="l"/>
              <a:pathLst>
                <a:path h="244621" w="2056868">
                  <a:moveTo>
                    <a:pt x="106915" y="0"/>
                  </a:moveTo>
                  <a:lnTo>
                    <a:pt x="1949954" y="0"/>
                  </a:lnTo>
                  <a:cubicBezTo>
                    <a:pt x="1978309" y="0"/>
                    <a:pt x="2005503" y="11264"/>
                    <a:pt x="2025554" y="31315"/>
                  </a:cubicBezTo>
                  <a:cubicBezTo>
                    <a:pt x="2045604" y="51365"/>
                    <a:pt x="2056868" y="78559"/>
                    <a:pt x="2056868" y="106915"/>
                  </a:cubicBezTo>
                  <a:lnTo>
                    <a:pt x="2056868" y="137706"/>
                  </a:lnTo>
                  <a:cubicBezTo>
                    <a:pt x="2056868" y="166061"/>
                    <a:pt x="2045604" y="193256"/>
                    <a:pt x="2025554" y="213306"/>
                  </a:cubicBezTo>
                  <a:cubicBezTo>
                    <a:pt x="2005503" y="233356"/>
                    <a:pt x="1978309" y="244621"/>
                    <a:pt x="1949954" y="244621"/>
                  </a:cubicBezTo>
                  <a:lnTo>
                    <a:pt x="106915" y="244621"/>
                  </a:lnTo>
                  <a:cubicBezTo>
                    <a:pt x="78559" y="244621"/>
                    <a:pt x="51365" y="233356"/>
                    <a:pt x="31315" y="213306"/>
                  </a:cubicBezTo>
                  <a:cubicBezTo>
                    <a:pt x="11264" y="193256"/>
                    <a:pt x="0" y="166061"/>
                    <a:pt x="0" y="137706"/>
                  </a:cubicBezTo>
                  <a:lnTo>
                    <a:pt x="0" y="106915"/>
                  </a:lnTo>
                  <a:cubicBezTo>
                    <a:pt x="0" y="78559"/>
                    <a:pt x="11264" y="51365"/>
                    <a:pt x="31315" y="31315"/>
                  </a:cubicBezTo>
                  <a:cubicBezTo>
                    <a:pt x="51365" y="11264"/>
                    <a:pt x="78559" y="0"/>
                    <a:pt x="10691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2056868" cy="28272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true" flipV="false" rot="0">
            <a:off x="0" y="0"/>
            <a:ext cx="4826318" cy="10287000"/>
          </a:xfrm>
          <a:custGeom>
            <a:avLst/>
            <a:gdLst/>
            <a:ahLst/>
            <a:cxnLst/>
            <a:rect r="r" b="b" t="t" l="l"/>
            <a:pathLst>
              <a:path h="10287000" w="4826318">
                <a:moveTo>
                  <a:pt x="4826318" y="0"/>
                </a:moveTo>
                <a:lnTo>
                  <a:pt x="0" y="0"/>
                </a:lnTo>
                <a:lnTo>
                  <a:pt x="0" y="10287000"/>
                </a:lnTo>
                <a:lnTo>
                  <a:pt x="4826318" y="10287000"/>
                </a:lnTo>
                <a:lnTo>
                  <a:pt x="4826318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-391612" y="1029491"/>
            <a:ext cx="19071224" cy="6162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5900"/>
              </a:lnSpc>
            </a:pPr>
            <a:r>
              <a:rPr lang="en-US" sz="15000" spc="555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PROJET D’INTERVENTION EN CONTEXTE (PIC)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566658" y="7322225"/>
            <a:ext cx="7154684" cy="5874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372"/>
              </a:lnSpc>
            </a:pPr>
            <a:r>
              <a:rPr lang="en-US" sz="4125" spc="152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Par Anne-Sophie Germain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63C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652883" y="1028700"/>
            <a:ext cx="12208764" cy="12208764"/>
          </a:xfrm>
          <a:custGeom>
            <a:avLst/>
            <a:gdLst/>
            <a:ahLst/>
            <a:cxnLst/>
            <a:rect r="r" b="b" t="t" l="l"/>
            <a:pathLst>
              <a:path h="12208764" w="12208764">
                <a:moveTo>
                  <a:pt x="0" y="0"/>
                </a:moveTo>
                <a:lnTo>
                  <a:pt x="12208763" y="0"/>
                </a:lnTo>
                <a:lnTo>
                  <a:pt x="12208763" y="12208764"/>
                </a:lnTo>
                <a:lnTo>
                  <a:pt x="0" y="122087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66718" y="3148301"/>
            <a:ext cx="7969561" cy="7969561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39285" t="0" r="-39285" b="0"/>
              </a:stretch>
            </a:blipFill>
          </p:spPr>
        </p:sp>
      </p:grpSp>
      <p:sp>
        <p:nvSpPr>
          <p:cNvPr name="TextBox 5" id="5"/>
          <p:cNvSpPr txBox="true"/>
          <p:nvPr/>
        </p:nvSpPr>
        <p:spPr>
          <a:xfrm rot="0">
            <a:off x="10033398" y="1123950"/>
            <a:ext cx="7225902" cy="11346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8586"/>
              </a:lnSpc>
            </a:pPr>
            <a:r>
              <a:rPr lang="en-US" sz="8100" spc="299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Ressources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800327" y="2328545"/>
            <a:ext cx="7732120" cy="79584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710"/>
              </a:lnSpc>
            </a:pPr>
            <a:r>
              <a:rPr lang="en-US" sz="3500" spc="129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Humaines</a:t>
            </a:r>
          </a:p>
          <a:p>
            <a:pPr algn="just" marL="755651" indent="-377825" lvl="1">
              <a:lnSpc>
                <a:spcPts val="3710"/>
              </a:lnSpc>
              <a:buFont typeface="Arial"/>
              <a:buChar char="•"/>
            </a:pPr>
            <a:r>
              <a:rPr lang="en-US" sz="3500" spc="12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Moi-même</a:t>
            </a:r>
          </a:p>
          <a:p>
            <a:pPr algn="just" marL="755651" indent="-377825" lvl="1">
              <a:lnSpc>
                <a:spcPts val="3710"/>
              </a:lnSpc>
              <a:buFont typeface="Arial"/>
              <a:buChar char="•"/>
            </a:pPr>
            <a:r>
              <a:rPr lang="en-US" sz="3500" spc="12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Psychoéducatrice</a:t>
            </a:r>
          </a:p>
          <a:p>
            <a:pPr algn="just" marL="755651" indent="-377825" lvl="1">
              <a:lnSpc>
                <a:spcPts val="3710"/>
              </a:lnSpc>
              <a:buFont typeface="Arial"/>
              <a:buChar char="•"/>
            </a:pPr>
            <a:r>
              <a:rPr lang="en-US" sz="3500" spc="12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Mon EA</a:t>
            </a:r>
          </a:p>
          <a:p>
            <a:pPr algn="just" marL="755651" indent="-377825" lvl="1">
              <a:lnSpc>
                <a:spcPts val="3710"/>
              </a:lnSpc>
              <a:buFont typeface="Arial"/>
              <a:buChar char="•"/>
            </a:pPr>
            <a:r>
              <a:rPr lang="en-US" sz="3500" spc="12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Ma superviseure</a:t>
            </a:r>
          </a:p>
          <a:p>
            <a:pPr algn="just" marL="755651" indent="-377825" lvl="1">
              <a:lnSpc>
                <a:spcPts val="3710"/>
              </a:lnSpc>
              <a:buFont typeface="Arial"/>
              <a:buChar char="•"/>
            </a:pPr>
            <a:r>
              <a:rPr lang="en-US" sz="3500" spc="12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La direction</a:t>
            </a:r>
          </a:p>
          <a:p>
            <a:pPr algn="just" marL="755651" indent="-377825" lvl="1">
              <a:lnSpc>
                <a:spcPts val="3710"/>
              </a:lnSpc>
              <a:buFont typeface="Arial"/>
              <a:buChar char="•"/>
            </a:pPr>
            <a:r>
              <a:rPr lang="en-US" sz="3500" spc="12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Les TES</a:t>
            </a:r>
          </a:p>
          <a:p>
            <a:pPr algn="just" marL="755651" indent="-377825" lvl="1">
              <a:lnSpc>
                <a:spcPts val="3710"/>
              </a:lnSpc>
              <a:buFont typeface="Arial"/>
              <a:buChar char="•"/>
            </a:pPr>
            <a:r>
              <a:rPr lang="en-US" sz="3500" spc="12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Mes collègues enseignantes</a:t>
            </a:r>
          </a:p>
          <a:p>
            <a:pPr algn="just" marL="755651" indent="-377825" lvl="1">
              <a:lnSpc>
                <a:spcPts val="3710"/>
              </a:lnSpc>
              <a:buFont typeface="Arial"/>
              <a:buChar char="•"/>
            </a:pPr>
            <a:r>
              <a:rPr lang="en-US" sz="3500" spc="12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Les intervenants sociaux </a:t>
            </a:r>
          </a:p>
          <a:p>
            <a:pPr algn="just" marL="755651" indent="-377825" lvl="1">
              <a:lnSpc>
                <a:spcPts val="3710"/>
              </a:lnSpc>
              <a:buFont typeface="Arial"/>
              <a:buChar char="•"/>
            </a:pPr>
            <a:r>
              <a:rPr lang="en-US" sz="3500" spc="12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Les parents</a:t>
            </a:r>
          </a:p>
          <a:p>
            <a:pPr algn="just">
              <a:lnSpc>
                <a:spcPts val="3710"/>
              </a:lnSpc>
            </a:pPr>
            <a:r>
              <a:rPr lang="en-US" sz="3500" spc="129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Matérielles</a:t>
            </a:r>
          </a:p>
          <a:p>
            <a:pPr algn="just" marL="755651" indent="-377825" lvl="1">
              <a:lnSpc>
                <a:spcPts val="3710"/>
              </a:lnSpc>
              <a:buFont typeface="Arial"/>
              <a:buChar char="•"/>
            </a:pPr>
            <a:r>
              <a:rPr lang="en-US" sz="3500" spc="12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Outils de gestion des émotions</a:t>
            </a:r>
          </a:p>
          <a:p>
            <a:pPr algn="just" marL="755651" indent="-377825" lvl="1">
              <a:lnSpc>
                <a:spcPts val="3710"/>
              </a:lnSpc>
              <a:buFont typeface="Arial"/>
              <a:buChar char="•"/>
            </a:pPr>
            <a:r>
              <a:rPr lang="en-US" sz="3500" spc="12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Coin calme</a:t>
            </a:r>
          </a:p>
          <a:p>
            <a:pPr algn="just" marL="755651" indent="-377825" lvl="1">
              <a:lnSpc>
                <a:spcPts val="3710"/>
              </a:lnSpc>
              <a:buFont typeface="Arial"/>
              <a:buChar char="•"/>
            </a:pPr>
            <a:r>
              <a:rPr lang="en-US" sz="3500" spc="12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Grilles d’observation</a:t>
            </a:r>
          </a:p>
          <a:p>
            <a:pPr algn="just" marL="755651" indent="-377825" lvl="1">
              <a:lnSpc>
                <a:spcPts val="3710"/>
              </a:lnSpc>
              <a:buFont typeface="Arial"/>
              <a:buChar char="•"/>
            </a:pPr>
            <a:r>
              <a:rPr lang="en-US" sz="3500" spc="12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Littérature/programme/article revue</a:t>
            </a:r>
          </a:p>
          <a:p>
            <a:pPr algn="just">
              <a:lnSpc>
                <a:spcPts val="371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DB5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6837687" y="4732209"/>
            <a:ext cx="53172364" cy="17148087"/>
          </a:xfrm>
          <a:custGeom>
            <a:avLst/>
            <a:gdLst/>
            <a:ahLst/>
            <a:cxnLst/>
            <a:rect r="r" b="b" t="t" l="l"/>
            <a:pathLst>
              <a:path h="17148087" w="53172364">
                <a:moveTo>
                  <a:pt x="0" y="0"/>
                </a:moveTo>
                <a:lnTo>
                  <a:pt x="53172364" y="0"/>
                </a:lnTo>
                <a:lnTo>
                  <a:pt x="53172364" y="17148087"/>
                </a:lnTo>
                <a:lnTo>
                  <a:pt x="0" y="171480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315815" y="3708147"/>
            <a:ext cx="2870706" cy="2870706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  <a:ln w="38100" cap="sq">
              <a:solidFill>
                <a:srgbClr val="FFFFFF"/>
              </a:solidFill>
              <a:prstDash val="solid"/>
              <a:miter/>
            </a:ln>
          </p:spPr>
        </p:sp>
      </p:grpSp>
      <p:grpSp>
        <p:nvGrpSpPr>
          <p:cNvPr name="Group 5" id="5"/>
          <p:cNvGrpSpPr/>
          <p:nvPr/>
        </p:nvGrpSpPr>
        <p:grpSpPr>
          <a:xfrm rot="0">
            <a:off x="7708647" y="3708147"/>
            <a:ext cx="2870706" cy="2870706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14308" t="0" r="-14308" b="0"/>
              </a:stretch>
            </a:blipFill>
            <a:ln w="38100" cap="sq">
              <a:solidFill>
                <a:srgbClr val="FFFFFF"/>
              </a:solidFill>
              <a:prstDash val="solid"/>
              <a:miter/>
            </a:ln>
          </p:spPr>
        </p:sp>
      </p:grpSp>
      <p:grpSp>
        <p:nvGrpSpPr>
          <p:cNvPr name="Group 7" id="7"/>
          <p:cNvGrpSpPr/>
          <p:nvPr/>
        </p:nvGrpSpPr>
        <p:grpSpPr>
          <a:xfrm rot="0">
            <a:off x="13101479" y="3708147"/>
            <a:ext cx="2870706" cy="2870706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0" t="-24931" r="0" b="-24931"/>
              </a:stretch>
            </a:blipFill>
            <a:ln w="38100" cap="sq">
              <a:solidFill>
                <a:srgbClr val="FFFFFF"/>
              </a:solidFill>
              <a:prstDash val="solid"/>
              <a:miter/>
            </a:ln>
          </p:spPr>
        </p:sp>
      </p:grpSp>
      <p:sp>
        <p:nvSpPr>
          <p:cNvPr name="TextBox 9" id="9"/>
          <p:cNvSpPr txBox="true"/>
          <p:nvPr/>
        </p:nvSpPr>
        <p:spPr>
          <a:xfrm rot="0">
            <a:off x="5186521" y="1123950"/>
            <a:ext cx="7914957" cy="11346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586"/>
              </a:lnSpc>
            </a:pPr>
            <a:r>
              <a:rPr lang="en-US" sz="8100" spc="299">
                <a:solidFill>
                  <a:srgbClr val="FF63CE"/>
                </a:solidFill>
                <a:latin typeface="Chewy"/>
                <a:ea typeface="Chewy"/>
                <a:cs typeface="Chewy"/>
                <a:sym typeface="Chewy"/>
              </a:rPr>
              <a:t>Documentation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117693" y="6977987"/>
            <a:ext cx="3266950" cy="11198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298"/>
              </a:lnSpc>
            </a:pPr>
            <a:r>
              <a:rPr lang="en-US" b="true" sz="4055" spc="15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Grille de fréquence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269660" y="6977987"/>
            <a:ext cx="3748679" cy="11198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298"/>
              </a:lnSpc>
            </a:pPr>
            <a:r>
              <a:rPr lang="en-US" b="true" sz="4055" spc="15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Grille d’observation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2820313" y="6977987"/>
            <a:ext cx="3151872" cy="11198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298"/>
              </a:lnSpc>
            </a:pPr>
            <a:r>
              <a:rPr lang="en-US" b="true" sz="4055" spc="15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Notes qualitatives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8F4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609344" y="-951112"/>
            <a:ext cx="23596815" cy="12388328"/>
          </a:xfrm>
          <a:custGeom>
            <a:avLst/>
            <a:gdLst/>
            <a:ahLst/>
            <a:cxnLst/>
            <a:rect r="r" b="b" t="t" l="l"/>
            <a:pathLst>
              <a:path h="12388328" w="23596815">
                <a:moveTo>
                  <a:pt x="0" y="0"/>
                </a:moveTo>
                <a:lnTo>
                  <a:pt x="23596815" y="0"/>
                </a:lnTo>
                <a:lnTo>
                  <a:pt x="23596815" y="12388328"/>
                </a:lnTo>
                <a:lnTo>
                  <a:pt x="0" y="123883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277635" y="3294082"/>
            <a:ext cx="7319901" cy="2471245"/>
            <a:chOff x="0" y="0"/>
            <a:chExt cx="2274363" cy="76784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274364" cy="767840"/>
            </a:xfrm>
            <a:custGeom>
              <a:avLst/>
              <a:gdLst/>
              <a:ahLst/>
              <a:cxnLst/>
              <a:rect r="r" b="b" t="t" l="l"/>
              <a:pathLst>
                <a:path h="767840" w="2274364">
                  <a:moveTo>
                    <a:pt x="52883" y="0"/>
                  </a:moveTo>
                  <a:lnTo>
                    <a:pt x="2221481" y="0"/>
                  </a:lnTo>
                  <a:cubicBezTo>
                    <a:pt x="2250687" y="0"/>
                    <a:pt x="2274364" y="23676"/>
                    <a:pt x="2274364" y="52883"/>
                  </a:cubicBezTo>
                  <a:lnTo>
                    <a:pt x="2274364" y="714957"/>
                  </a:lnTo>
                  <a:cubicBezTo>
                    <a:pt x="2274364" y="744163"/>
                    <a:pt x="2250687" y="767840"/>
                    <a:pt x="2221481" y="767840"/>
                  </a:cubicBezTo>
                  <a:lnTo>
                    <a:pt x="52883" y="767840"/>
                  </a:lnTo>
                  <a:cubicBezTo>
                    <a:pt x="23676" y="767840"/>
                    <a:pt x="0" y="744163"/>
                    <a:pt x="0" y="714957"/>
                  </a:cubicBezTo>
                  <a:lnTo>
                    <a:pt x="0" y="52883"/>
                  </a:lnTo>
                  <a:cubicBezTo>
                    <a:pt x="0" y="23676"/>
                    <a:pt x="23676" y="0"/>
                    <a:pt x="5288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2274363" cy="8059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277635" y="6787055"/>
            <a:ext cx="7319901" cy="2471245"/>
            <a:chOff x="0" y="0"/>
            <a:chExt cx="2274363" cy="76784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274364" cy="767840"/>
            </a:xfrm>
            <a:custGeom>
              <a:avLst/>
              <a:gdLst/>
              <a:ahLst/>
              <a:cxnLst/>
              <a:rect r="r" b="b" t="t" l="l"/>
              <a:pathLst>
                <a:path h="767840" w="2274364">
                  <a:moveTo>
                    <a:pt x="52883" y="0"/>
                  </a:moveTo>
                  <a:lnTo>
                    <a:pt x="2221481" y="0"/>
                  </a:lnTo>
                  <a:cubicBezTo>
                    <a:pt x="2250687" y="0"/>
                    <a:pt x="2274364" y="23676"/>
                    <a:pt x="2274364" y="52883"/>
                  </a:cubicBezTo>
                  <a:lnTo>
                    <a:pt x="2274364" y="714957"/>
                  </a:lnTo>
                  <a:cubicBezTo>
                    <a:pt x="2274364" y="744163"/>
                    <a:pt x="2250687" y="767840"/>
                    <a:pt x="2221481" y="767840"/>
                  </a:cubicBezTo>
                  <a:lnTo>
                    <a:pt x="52883" y="767840"/>
                  </a:lnTo>
                  <a:cubicBezTo>
                    <a:pt x="23676" y="767840"/>
                    <a:pt x="0" y="744163"/>
                    <a:pt x="0" y="714957"/>
                  </a:cubicBezTo>
                  <a:lnTo>
                    <a:pt x="0" y="52883"/>
                  </a:lnTo>
                  <a:cubicBezTo>
                    <a:pt x="0" y="23676"/>
                    <a:pt x="23676" y="0"/>
                    <a:pt x="5288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2274363" cy="8059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9690464" y="3294082"/>
            <a:ext cx="7319901" cy="2471245"/>
            <a:chOff x="0" y="0"/>
            <a:chExt cx="2274363" cy="76784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274364" cy="767840"/>
            </a:xfrm>
            <a:custGeom>
              <a:avLst/>
              <a:gdLst/>
              <a:ahLst/>
              <a:cxnLst/>
              <a:rect r="r" b="b" t="t" l="l"/>
              <a:pathLst>
                <a:path h="767840" w="2274364">
                  <a:moveTo>
                    <a:pt x="52883" y="0"/>
                  </a:moveTo>
                  <a:lnTo>
                    <a:pt x="2221481" y="0"/>
                  </a:lnTo>
                  <a:cubicBezTo>
                    <a:pt x="2250687" y="0"/>
                    <a:pt x="2274364" y="23676"/>
                    <a:pt x="2274364" y="52883"/>
                  </a:cubicBezTo>
                  <a:lnTo>
                    <a:pt x="2274364" y="714957"/>
                  </a:lnTo>
                  <a:cubicBezTo>
                    <a:pt x="2274364" y="744163"/>
                    <a:pt x="2250687" y="767840"/>
                    <a:pt x="2221481" y="767840"/>
                  </a:cubicBezTo>
                  <a:lnTo>
                    <a:pt x="52883" y="767840"/>
                  </a:lnTo>
                  <a:cubicBezTo>
                    <a:pt x="23676" y="767840"/>
                    <a:pt x="0" y="744163"/>
                    <a:pt x="0" y="714957"/>
                  </a:cubicBezTo>
                  <a:lnTo>
                    <a:pt x="0" y="52883"/>
                  </a:lnTo>
                  <a:cubicBezTo>
                    <a:pt x="0" y="23676"/>
                    <a:pt x="23676" y="0"/>
                    <a:pt x="5288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2274363" cy="8059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9690464" y="6787055"/>
            <a:ext cx="7319901" cy="2471245"/>
            <a:chOff x="0" y="0"/>
            <a:chExt cx="2274363" cy="76784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274364" cy="767840"/>
            </a:xfrm>
            <a:custGeom>
              <a:avLst/>
              <a:gdLst/>
              <a:ahLst/>
              <a:cxnLst/>
              <a:rect r="r" b="b" t="t" l="l"/>
              <a:pathLst>
                <a:path h="767840" w="2274364">
                  <a:moveTo>
                    <a:pt x="52883" y="0"/>
                  </a:moveTo>
                  <a:lnTo>
                    <a:pt x="2221481" y="0"/>
                  </a:lnTo>
                  <a:cubicBezTo>
                    <a:pt x="2250687" y="0"/>
                    <a:pt x="2274364" y="23676"/>
                    <a:pt x="2274364" y="52883"/>
                  </a:cubicBezTo>
                  <a:lnTo>
                    <a:pt x="2274364" y="714957"/>
                  </a:lnTo>
                  <a:cubicBezTo>
                    <a:pt x="2274364" y="744163"/>
                    <a:pt x="2250687" y="767840"/>
                    <a:pt x="2221481" y="767840"/>
                  </a:cubicBezTo>
                  <a:lnTo>
                    <a:pt x="52883" y="767840"/>
                  </a:lnTo>
                  <a:cubicBezTo>
                    <a:pt x="23676" y="767840"/>
                    <a:pt x="0" y="744163"/>
                    <a:pt x="0" y="714957"/>
                  </a:cubicBezTo>
                  <a:lnTo>
                    <a:pt x="0" y="52883"/>
                  </a:lnTo>
                  <a:cubicBezTo>
                    <a:pt x="0" y="23676"/>
                    <a:pt x="23676" y="0"/>
                    <a:pt x="5288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0" y="-38100"/>
              <a:ext cx="2274363" cy="8059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4439293" y="2795789"/>
            <a:ext cx="996586" cy="996586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339"/>
                </a:lnSpc>
              </a:pPr>
              <a:r>
                <a:rPr lang="en-US" b="true" sz="3099">
                  <a:solidFill>
                    <a:srgbClr val="E4008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</a:t>
              </a: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12852121" y="2795789"/>
            <a:ext cx="996586" cy="996586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339"/>
                </a:lnSpc>
              </a:pPr>
              <a:r>
                <a:rPr lang="en-US" b="true" sz="3099">
                  <a:solidFill>
                    <a:srgbClr val="E4008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2</a:t>
              </a: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4439293" y="6288762"/>
            <a:ext cx="996586" cy="996586"/>
            <a:chOff x="0" y="0"/>
            <a:chExt cx="812800" cy="8128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339"/>
                </a:lnSpc>
              </a:pPr>
              <a:r>
                <a:rPr lang="en-US" b="true" sz="3099">
                  <a:solidFill>
                    <a:srgbClr val="E4008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3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12852121" y="6288762"/>
            <a:ext cx="996586" cy="996586"/>
            <a:chOff x="0" y="0"/>
            <a:chExt cx="812800" cy="8128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339"/>
                </a:lnSpc>
              </a:pPr>
              <a:r>
                <a:rPr lang="en-US" b="true" sz="3099">
                  <a:solidFill>
                    <a:srgbClr val="E40082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4</a:t>
              </a:r>
            </a:p>
          </p:txBody>
        </p:sp>
      </p:grpSp>
      <p:sp>
        <p:nvSpPr>
          <p:cNvPr name="TextBox 27" id="27"/>
          <p:cNvSpPr txBox="true"/>
          <p:nvPr/>
        </p:nvSpPr>
        <p:spPr>
          <a:xfrm rot="0">
            <a:off x="2062027" y="4156965"/>
            <a:ext cx="5751117" cy="12936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03"/>
              </a:lnSpc>
              <a:spcBef>
                <a:spcPct val="0"/>
              </a:spcBef>
            </a:pPr>
            <a:r>
              <a:rPr lang="en-US" b="true" sz="3116" spc="115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Difficulté à maintenir la constance des interventions entre les différents adultes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5186521" y="581025"/>
            <a:ext cx="7914957" cy="22204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586"/>
              </a:lnSpc>
            </a:pPr>
            <a:r>
              <a:rPr lang="en-US" sz="8100" spc="299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Obstacles envisagés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0474856" y="4344825"/>
            <a:ext cx="5751117" cy="12936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03"/>
              </a:lnSpc>
              <a:spcBef>
                <a:spcPct val="0"/>
              </a:spcBef>
            </a:pPr>
            <a:r>
              <a:rPr lang="en-US" b="true" sz="3116" spc="115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L’imprévisibilité de l’élève (fatigue, événement déclencheur, etc.)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2062027" y="7837798"/>
            <a:ext cx="5751117" cy="4554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03"/>
              </a:lnSpc>
              <a:spcBef>
                <a:spcPct val="0"/>
              </a:spcBef>
            </a:pPr>
            <a:r>
              <a:rPr lang="en-US" b="true" sz="3116" spc="115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Manque de temps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0474856" y="7828273"/>
            <a:ext cx="5751117" cy="4554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03"/>
              </a:lnSpc>
              <a:spcBef>
                <a:spcPct val="0"/>
              </a:spcBef>
            </a:pPr>
            <a:r>
              <a:rPr lang="en-US" b="true" sz="3116" spc="115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Manque de ressources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3333" r="0" b="-13333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18288000" cy="10287000"/>
            <a:chOff x="0" y="0"/>
            <a:chExt cx="4816593" cy="270933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6592" cy="2709333"/>
            </a:xfrm>
            <a:custGeom>
              <a:avLst/>
              <a:gdLst/>
              <a:ahLst/>
              <a:cxnLst/>
              <a:rect r="r" b="b" t="t" l="l"/>
              <a:pathLst>
                <a:path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63CE">
                <a:alpha val="73725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816593" cy="27474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-5400000">
            <a:off x="4514850" y="-2024216"/>
            <a:ext cx="9258300" cy="14335432"/>
          </a:xfrm>
          <a:custGeom>
            <a:avLst/>
            <a:gdLst/>
            <a:ahLst/>
            <a:cxnLst/>
            <a:rect r="r" b="b" t="t" l="l"/>
            <a:pathLst>
              <a:path h="14335432" w="9258300">
                <a:moveTo>
                  <a:pt x="0" y="0"/>
                </a:moveTo>
                <a:lnTo>
                  <a:pt x="9258300" y="0"/>
                </a:lnTo>
                <a:lnTo>
                  <a:pt x="9258300" y="14335432"/>
                </a:lnTo>
                <a:lnTo>
                  <a:pt x="0" y="143354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6358079" y="3941931"/>
            <a:ext cx="7953281" cy="14174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0682"/>
              </a:lnSpc>
            </a:pPr>
            <a:r>
              <a:rPr lang="en-US" sz="10077" spc="372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Discussion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-156126" y="255447"/>
            <a:ext cx="7953281" cy="2708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79501" indent="-539750" lvl="1">
              <a:lnSpc>
                <a:spcPts val="5300"/>
              </a:lnSpc>
              <a:buAutoNum type="arabicPeriod" startAt="1"/>
            </a:pPr>
            <a:r>
              <a:rPr lang="en-US" sz="5000" spc="185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Avez-vous des outils concrets pour soutenir l’autorégulation au préscolaire?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334719" y="588822"/>
            <a:ext cx="7953281" cy="204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00"/>
              </a:lnSpc>
            </a:pPr>
            <a:r>
              <a:rPr lang="en-US" sz="5000" spc="185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2. Comment maintenir la constance entre les différents intervenants?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64798" y="4641120"/>
            <a:ext cx="7953281" cy="2708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00"/>
              </a:lnSpc>
            </a:pPr>
            <a:r>
              <a:rPr lang="en-US" sz="5000" spc="185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3. Quels signes vous permettraient d’évaluer des progrès dans ce type de projet ?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1699548" y="5191125"/>
            <a:ext cx="7790316" cy="4041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00"/>
              </a:lnSpc>
            </a:pPr>
            <a:r>
              <a:rPr lang="en-US" sz="5000" spc="185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5.  Auriez-vous des suggestions d’outils d’observation simples et efficaces pour suivre l’évolution des comportements ?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909266" y="7366689"/>
            <a:ext cx="7953281" cy="2708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00"/>
              </a:lnSpc>
            </a:pPr>
            <a:r>
              <a:rPr lang="en-US" sz="5000" spc="185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4. Comment puis-je mieux utiliser les moments de transition pour réduire les risques de débordements ?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8F4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288378" y="3660679"/>
            <a:ext cx="1151128" cy="1151128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479"/>
                </a:lnSpc>
              </a:pPr>
              <a:r>
                <a:rPr lang="en-US" b="true" sz="3199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1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5288378" y="5143500"/>
            <a:ext cx="1151128" cy="1151128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479"/>
                </a:lnSpc>
              </a:pPr>
              <a:r>
                <a:rPr lang="en-US" b="true" sz="3199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2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5288378" y="6628003"/>
            <a:ext cx="1151128" cy="1151128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479"/>
                </a:lnSpc>
              </a:pPr>
              <a:r>
                <a:rPr lang="en-US" b="true" sz="3199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3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5288378" y="8117013"/>
            <a:ext cx="1151128" cy="1151128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479"/>
                </a:lnSpc>
              </a:pPr>
              <a:r>
                <a:rPr lang="en-US" b="true" sz="3199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4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1989174" y="3660679"/>
            <a:ext cx="1151128" cy="1151128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479"/>
                </a:lnSpc>
              </a:pPr>
              <a:r>
                <a:rPr lang="en-US" b="true" sz="3199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5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1989174" y="5143500"/>
            <a:ext cx="1151128" cy="1151128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479"/>
                </a:lnSpc>
              </a:pPr>
              <a:r>
                <a:rPr lang="en-US" b="true" sz="3199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6</a:t>
              </a: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11989174" y="6609626"/>
            <a:ext cx="1151128" cy="1151128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22" id="22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479"/>
                </a:lnSpc>
              </a:pPr>
              <a:r>
                <a:rPr lang="en-US" b="true" sz="3199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7</a:t>
              </a: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11989174" y="8117013"/>
            <a:ext cx="1151128" cy="1151128"/>
            <a:chOff x="0" y="0"/>
            <a:chExt cx="812800" cy="8128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name="TextBox 25" id="25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479"/>
                </a:lnSpc>
              </a:pPr>
              <a:r>
                <a:rPr lang="en-US" b="true" sz="3199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8</a:t>
              </a:r>
            </a:p>
          </p:txBody>
        </p:sp>
      </p:grpSp>
      <p:sp>
        <p:nvSpPr>
          <p:cNvPr name="Freeform 26" id="26"/>
          <p:cNvSpPr/>
          <p:nvPr/>
        </p:nvSpPr>
        <p:spPr>
          <a:xfrm flipH="true" flipV="false" rot="0">
            <a:off x="0" y="324128"/>
            <a:ext cx="4674247" cy="9962872"/>
          </a:xfrm>
          <a:custGeom>
            <a:avLst/>
            <a:gdLst/>
            <a:ahLst/>
            <a:cxnLst/>
            <a:rect r="r" b="b" t="t" l="l"/>
            <a:pathLst>
              <a:path h="9962872" w="4674247">
                <a:moveTo>
                  <a:pt x="4674247" y="0"/>
                </a:moveTo>
                <a:lnTo>
                  <a:pt x="0" y="0"/>
                </a:lnTo>
                <a:lnTo>
                  <a:pt x="0" y="9962872"/>
                </a:lnTo>
                <a:lnTo>
                  <a:pt x="4674247" y="9962872"/>
                </a:lnTo>
                <a:lnTo>
                  <a:pt x="467424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0">
            <a:off x="5595099" y="1123950"/>
            <a:ext cx="7225902" cy="11346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586"/>
              </a:lnSpc>
            </a:pPr>
            <a:r>
              <a:rPr lang="en-US" sz="8100" spc="299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Sommaire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6765668" y="3867533"/>
            <a:ext cx="5223506" cy="6736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96"/>
              </a:lnSpc>
            </a:pPr>
            <a:r>
              <a:rPr lang="en-US" sz="3854" b="true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PROBLÉMATISATION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6765668" y="5335137"/>
            <a:ext cx="3767084" cy="6736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96"/>
              </a:lnSpc>
            </a:pPr>
            <a:r>
              <a:rPr lang="en-US" sz="3854" b="true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OBJECTIF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6765668" y="6800759"/>
            <a:ext cx="3547948" cy="6736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96"/>
              </a:lnSpc>
            </a:pPr>
            <a:r>
              <a:rPr lang="en-US" sz="3854" b="true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SOLUTION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6765668" y="8289900"/>
            <a:ext cx="3729845" cy="6736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96"/>
              </a:lnSpc>
            </a:pPr>
            <a:r>
              <a:rPr lang="en-US" sz="3854" b="true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ÉCHÉANCIER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3399053" y="3861654"/>
            <a:ext cx="3860247" cy="6736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96"/>
              </a:lnSpc>
            </a:pPr>
            <a:r>
              <a:rPr lang="en-US" sz="3854" b="true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RESSOURCES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3399053" y="5362919"/>
            <a:ext cx="4497965" cy="6736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96"/>
              </a:lnSpc>
            </a:pPr>
            <a:r>
              <a:rPr lang="en-US" sz="3854" b="true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DOCUMENTATION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3399053" y="6532753"/>
            <a:ext cx="3860247" cy="13498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96"/>
              </a:lnSpc>
            </a:pPr>
            <a:r>
              <a:rPr lang="en-US" sz="3854" b="true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OBSTACLES ANTICIPÉS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3399053" y="8308147"/>
            <a:ext cx="3358814" cy="6736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96"/>
              </a:lnSpc>
            </a:pPr>
            <a:r>
              <a:rPr lang="en-US" sz="3854" b="true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DISCUSSION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81767" y="-148419"/>
            <a:ext cx="18469767" cy="10435419"/>
          </a:xfrm>
          <a:custGeom>
            <a:avLst/>
            <a:gdLst/>
            <a:ahLst/>
            <a:cxnLst/>
            <a:rect r="r" b="b" t="t" l="l"/>
            <a:pathLst>
              <a:path h="10435419" w="18469767">
                <a:moveTo>
                  <a:pt x="0" y="0"/>
                </a:moveTo>
                <a:lnTo>
                  <a:pt x="18469767" y="0"/>
                </a:lnTo>
                <a:lnTo>
                  <a:pt x="18469767" y="10435419"/>
                </a:lnTo>
                <a:lnTo>
                  <a:pt x="0" y="104354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7600950" y="3600450"/>
            <a:ext cx="3086100" cy="3086100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FAB8D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4434562" y="377136"/>
            <a:ext cx="9418876" cy="14174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682"/>
              </a:lnSpc>
            </a:pPr>
            <a:r>
              <a:rPr lang="en-US" sz="10077" spc="372">
                <a:solidFill>
                  <a:srgbClr val="8B492D"/>
                </a:solidFill>
                <a:latin typeface="Chewy"/>
                <a:ea typeface="Chewy"/>
                <a:cs typeface="Chewy"/>
                <a:sym typeface="Chewy"/>
              </a:rPr>
              <a:t>Problématisation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98215" y="3301484"/>
            <a:ext cx="9056982" cy="4752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39"/>
              </a:lnSpc>
            </a:pPr>
            <a:r>
              <a:rPr lang="en-US" sz="3999" spc="147">
                <a:solidFill>
                  <a:srgbClr val="8B492D"/>
                </a:solidFill>
                <a:latin typeface="Chewy"/>
                <a:ea typeface="Chewy"/>
                <a:cs typeface="Chewy"/>
                <a:sym typeface="Chewy"/>
              </a:rPr>
              <a:t>Contexte : </a:t>
            </a:r>
          </a:p>
          <a:p>
            <a:pPr algn="l">
              <a:lnSpc>
                <a:spcPts val="3180"/>
              </a:lnSpc>
            </a:pPr>
            <a:r>
              <a:rPr lang="en-US" sz="3000" spc="111">
                <a:solidFill>
                  <a:srgbClr val="8B492D"/>
                </a:solidFill>
                <a:latin typeface="Arimo"/>
                <a:ea typeface="Arimo"/>
                <a:cs typeface="Arimo"/>
                <a:sym typeface="Arimo"/>
              </a:rPr>
              <a:t>M</a:t>
            </a:r>
            <a:r>
              <a:rPr lang="en-US" sz="3000" spc="111">
                <a:solidFill>
                  <a:srgbClr val="8B492D"/>
                </a:solidFill>
                <a:latin typeface="Arimo"/>
                <a:ea typeface="Arimo"/>
                <a:cs typeface="Arimo"/>
                <a:sym typeface="Arimo"/>
              </a:rPr>
              <a:t>aternelle 5 ans</a:t>
            </a:r>
          </a:p>
          <a:p>
            <a:pPr algn="l">
              <a:lnSpc>
                <a:spcPts val="3180"/>
              </a:lnSpc>
            </a:pPr>
            <a:r>
              <a:rPr lang="en-US" sz="3000" spc="111">
                <a:solidFill>
                  <a:srgbClr val="8B492D"/>
                </a:solidFill>
                <a:latin typeface="Arimo"/>
                <a:ea typeface="Arimo"/>
                <a:cs typeface="Arimo"/>
                <a:sym typeface="Arimo"/>
              </a:rPr>
              <a:t>17 élèves</a:t>
            </a:r>
          </a:p>
          <a:p>
            <a:pPr algn="l">
              <a:lnSpc>
                <a:spcPts val="3710"/>
              </a:lnSpc>
            </a:pPr>
          </a:p>
          <a:p>
            <a:pPr algn="l">
              <a:lnSpc>
                <a:spcPts val="3710"/>
              </a:lnSpc>
            </a:pPr>
            <a:r>
              <a:rPr lang="en-US" sz="3500" spc="129">
                <a:solidFill>
                  <a:srgbClr val="8B492D"/>
                </a:solidFill>
                <a:latin typeface="Chewy"/>
                <a:ea typeface="Chewy"/>
                <a:cs typeface="Chewy"/>
                <a:sym typeface="Chewy"/>
              </a:rPr>
              <a:t>Profil de l’élève :</a:t>
            </a:r>
          </a:p>
          <a:p>
            <a:pPr algn="l">
              <a:lnSpc>
                <a:spcPts val="3180"/>
              </a:lnSpc>
            </a:pPr>
            <a:r>
              <a:rPr lang="en-US" sz="3000" spc="110">
                <a:solidFill>
                  <a:srgbClr val="8B492D"/>
                </a:solidFill>
                <a:latin typeface="Arimo"/>
                <a:ea typeface="Arimo"/>
                <a:cs typeface="Arimo"/>
                <a:sym typeface="Arimo"/>
              </a:rPr>
              <a:t>5 ans </a:t>
            </a:r>
          </a:p>
          <a:p>
            <a:pPr algn="l">
              <a:lnSpc>
                <a:spcPts val="3180"/>
              </a:lnSpc>
            </a:pPr>
            <a:r>
              <a:rPr lang="en-US" sz="3000" spc="110">
                <a:solidFill>
                  <a:srgbClr val="8B492D"/>
                </a:solidFill>
                <a:latin typeface="Arimo"/>
                <a:ea typeface="Arimo"/>
                <a:cs typeface="Arimo"/>
                <a:sym typeface="Arimo"/>
              </a:rPr>
              <a:t>Reprise de maternelle</a:t>
            </a:r>
          </a:p>
          <a:p>
            <a:pPr algn="l">
              <a:lnSpc>
                <a:spcPts val="3180"/>
              </a:lnSpc>
            </a:pPr>
            <a:r>
              <a:rPr lang="en-US" sz="3000" spc="110">
                <a:solidFill>
                  <a:srgbClr val="8B492D"/>
                </a:solidFill>
                <a:latin typeface="Arimo"/>
                <a:ea typeface="Arimo"/>
                <a:cs typeface="Arimo"/>
                <a:sym typeface="Arimo"/>
              </a:rPr>
              <a:t>PI</a:t>
            </a:r>
          </a:p>
          <a:p>
            <a:pPr algn="l">
              <a:lnSpc>
                <a:spcPts val="3180"/>
              </a:lnSpc>
            </a:pPr>
            <a:r>
              <a:rPr lang="en-US" sz="3000" spc="110">
                <a:solidFill>
                  <a:srgbClr val="8B492D"/>
                </a:solidFill>
                <a:latin typeface="Arimo"/>
                <a:ea typeface="Arimo"/>
                <a:cs typeface="Arimo"/>
                <a:sym typeface="Arimo"/>
              </a:rPr>
              <a:t>Trouble de langage</a:t>
            </a:r>
          </a:p>
          <a:p>
            <a:pPr algn="l">
              <a:lnSpc>
                <a:spcPts val="3180"/>
              </a:lnSpc>
            </a:pPr>
            <a:r>
              <a:rPr lang="en-US" sz="3000" spc="110">
                <a:solidFill>
                  <a:srgbClr val="8B492D"/>
                </a:solidFill>
                <a:latin typeface="Arimo"/>
                <a:ea typeface="Arimo"/>
                <a:cs typeface="Arimo"/>
                <a:sym typeface="Arimo"/>
              </a:rPr>
              <a:t>Allophone</a:t>
            </a:r>
          </a:p>
          <a:p>
            <a:pPr algn="l">
              <a:lnSpc>
                <a:spcPts val="3710"/>
              </a:lnSpc>
              <a:spcBef>
                <a:spcPct val="0"/>
              </a:spcBef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12595893" y="3171825"/>
            <a:ext cx="6531031" cy="5686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39"/>
              </a:lnSpc>
            </a:pPr>
            <a:r>
              <a:rPr lang="en-US" sz="3999" spc="147">
                <a:solidFill>
                  <a:srgbClr val="8B492D"/>
                </a:solidFill>
                <a:latin typeface="Chewy"/>
                <a:ea typeface="Chewy"/>
                <a:cs typeface="Chewy"/>
                <a:sym typeface="Chewy"/>
              </a:rPr>
              <a:t>Besoins observés : </a:t>
            </a:r>
          </a:p>
          <a:p>
            <a:pPr algn="l">
              <a:lnSpc>
                <a:spcPts val="3180"/>
              </a:lnSpc>
            </a:pPr>
            <a:r>
              <a:rPr lang="en-US" sz="3000" spc="110">
                <a:solidFill>
                  <a:srgbClr val="8B492D"/>
                </a:solidFill>
                <a:latin typeface="Arimo"/>
                <a:ea typeface="Arimo"/>
                <a:cs typeface="Arimo"/>
                <a:sym typeface="Arimo"/>
              </a:rPr>
              <a:t>Difficulté autorégulation</a:t>
            </a:r>
          </a:p>
          <a:p>
            <a:pPr algn="l">
              <a:lnSpc>
                <a:spcPts val="3180"/>
              </a:lnSpc>
            </a:pPr>
            <a:r>
              <a:rPr lang="en-US" sz="3000" spc="110">
                <a:solidFill>
                  <a:srgbClr val="8B492D"/>
                </a:solidFill>
                <a:latin typeface="Arimo"/>
                <a:ea typeface="Arimo"/>
                <a:cs typeface="Arimo"/>
                <a:sym typeface="Arimo"/>
              </a:rPr>
              <a:t>Besoin d’affection</a:t>
            </a:r>
          </a:p>
          <a:p>
            <a:pPr algn="l">
              <a:lnSpc>
                <a:spcPts val="3180"/>
              </a:lnSpc>
            </a:pPr>
            <a:r>
              <a:rPr lang="en-US" sz="3000" spc="110">
                <a:solidFill>
                  <a:srgbClr val="8B492D"/>
                </a:solidFill>
                <a:latin typeface="Arimo"/>
                <a:ea typeface="Arimo"/>
                <a:cs typeface="Arimo"/>
                <a:sym typeface="Arimo"/>
              </a:rPr>
              <a:t>Opposition/Provocation</a:t>
            </a:r>
          </a:p>
          <a:p>
            <a:pPr algn="l">
              <a:lnSpc>
                <a:spcPts val="3180"/>
              </a:lnSpc>
            </a:pPr>
            <a:r>
              <a:rPr lang="en-US" sz="3000" spc="110">
                <a:solidFill>
                  <a:srgbClr val="8B492D"/>
                </a:solidFill>
                <a:latin typeface="Arimo"/>
                <a:ea typeface="Arimo"/>
                <a:cs typeface="Arimo"/>
                <a:sym typeface="Arimo"/>
              </a:rPr>
              <a:t>Agressivité</a:t>
            </a:r>
          </a:p>
          <a:p>
            <a:pPr algn="l">
              <a:lnSpc>
                <a:spcPts val="3710"/>
              </a:lnSpc>
            </a:pPr>
          </a:p>
          <a:p>
            <a:pPr algn="l">
              <a:lnSpc>
                <a:spcPts val="4239"/>
              </a:lnSpc>
            </a:pPr>
            <a:r>
              <a:rPr lang="en-US" sz="3999" spc="147">
                <a:solidFill>
                  <a:srgbClr val="8B492D"/>
                </a:solidFill>
                <a:latin typeface="Chewy"/>
                <a:ea typeface="Chewy"/>
                <a:cs typeface="Chewy"/>
                <a:sym typeface="Chewy"/>
              </a:rPr>
              <a:t>Impacts :</a:t>
            </a:r>
          </a:p>
          <a:p>
            <a:pPr algn="l">
              <a:lnSpc>
                <a:spcPts val="3180"/>
              </a:lnSpc>
            </a:pPr>
            <a:r>
              <a:rPr lang="en-US" sz="3000" spc="111">
                <a:solidFill>
                  <a:srgbClr val="8B492D"/>
                </a:solidFill>
                <a:latin typeface="Arimo"/>
                <a:ea typeface="Arimo"/>
                <a:cs typeface="Arimo"/>
                <a:sym typeface="Arimo"/>
              </a:rPr>
              <a:t>stressant / insécurisant</a:t>
            </a:r>
          </a:p>
          <a:p>
            <a:pPr algn="l">
              <a:lnSpc>
                <a:spcPts val="3180"/>
              </a:lnSpc>
            </a:pPr>
            <a:r>
              <a:rPr lang="en-US" sz="3000" spc="111">
                <a:solidFill>
                  <a:srgbClr val="8B492D"/>
                </a:solidFill>
                <a:latin typeface="Arimo"/>
                <a:ea typeface="Arimo"/>
                <a:cs typeface="Arimo"/>
                <a:sym typeface="Arimo"/>
              </a:rPr>
              <a:t>perte de temps</a:t>
            </a:r>
          </a:p>
          <a:p>
            <a:pPr algn="l">
              <a:lnSpc>
                <a:spcPts val="3180"/>
              </a:lnSpc>
            </a:pPr>
            <a:r>
              <a:rPr lang="en-US" sz="3000" spc="111">
                <a:solidFill>
                  <a:srgbClr val="8B492D"/>
                </a:solidFill>
                <a:latin typeface="Arimo"/>
                <a:ea typeface="Arimo"/>
                <a:cs typeface="Arimo"/>
                <a:sym typeface="Arimo"/>
              </a:rPr>
              <a:t>désorganisation</a:t>
            </a:r>
          </a:p>
          <a:p>
            <a:pPr algn="l">
              <a:lnSpc>
                <a:spcPts val="3180"/>
              </a:lnSpc>
            </a:pPr>
            <a:r>
              <a:rPr lang="en-US" sz="3000" spc="111">
                <a:solidFill>
                  <a:srgbClr val="8B492D"/>
                </a:solidFill>
                <a:latin typeface="Arimo"/>
                <a:ea typeface="Arimo"/>
                <a:cs typeface="Arimo"/>
                <a:sym typeface="Arimo"/>
              </a:rPr>
              <a:t>Disponibilité aux apprentissages</a:t>
            </a:r>
          </a:p>
          <a:p>
            <a:pPr algn="l">
              <a:lnSpc>
                <a:spcPts val="3710"/>
              </a:lnSpc>
            </a:pPr>
          </a:p>
          <a:p>
            <a:pPr algn="l">
              <a:lnSpc>
                <a:spcPts val="371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63C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006072" y="-830862"/>
            <a:ext cx="12208764" cy="12208764"/>
          </a:xfrm>
          <a:custGeom>
            <a:avLst/>
            <a:gdLst/>
            <a:ahLst/>
            <a:cxnLst/>
            <a:rect r="r" b="b" t="t" l="l"/>
            <a:pathLst>
              <a:path h="12208764" w="12208764">
                <a:moveTo>
                  <a:pt x="0" y="0"/>
                </a:moveTo>
                <a:lnTo>
                  <a:pt x="12208763" y="0"/>
                </a:lnTo>
                <a:lnTo>
                  <a:pt x="12208763" y="12208763"/>
                </a:lnTo>
                <a:lnTo>
                  <a:pt x="0" y="122087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125673" y="1288739"/>
            <a:ext cx="7969561" cy="7969561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25046" t="0" r="-25046" b="0"/>
              </a:stretch>
            </a:blipFill>
          </p:spPr>
        </p:sp>
      </p:grpSp>
      <p:sp>
        <p:nvSpPr>
          <p:cNvPr name="TextBox 5" id="5"/>
          <p:cNvSpPr txBox="true"/>
          <p:nvPr/>
        </p:nvSpPr>
        <p:spPr>
          <a:xfrm rot="0">
            <a:off x="1028700" y="2987994"/>
            <a:ext cx="6531031" cy="2843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10"/>
              </a:lnSpc>
              <a:spcBef>
                <a:spcPct val="0"/>
              </a:spcBef>
            </a:pPr>
            <a:r>
              <a:rPr lang="en-US" sz="3500" spc="12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Développer des stratégies d’autorégulation et adopter des comportements sociablement acceptables lors d’une frustration ou d’un désaccord.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1123950"/>
            <a:ext cx="7225902" cy="11346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586"/>
              </a:lnSpc>
            </a:pPr>
            <a:r>
              <a:rPr lang="en-US" sz="8100" spc="299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Objectif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DB5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2632355" y="3258680"/>
            <a:ext cx="932887" cy="750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564"/>
              </a:lnSpc>
            </a:pPr>
            <a:r>
              <a:rPr lang="en-US" b="true" sz="5249" spc="194">
                <a:solidFill>
                  <a:srgbClr val="FF63CE"/>
                </a:solidFill>
                <a:latin typeface="Arimo Bold"/>
                <a:ea typeface="Arimo Bold"/>
                <a:cs typeface="Arimo Bold"/>
                <a:sym typeface="Arimo Bold"/>
              </a:rPr>
              <a:t>1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5724828" y="3258680"/>
            <a:ext cx="932887" cy="750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564"/>
              </a:lnSpc>
            </a:pPr>
            <a:r>
              <a:rPr lang="en-US" b="true" sz="5249" spc="194">
                <a:solidFill>
                  <a:srgbClr val="FF63CE"/>
                </a:solidFill>
                <a:latin typeface="Arimo Bold"/>
                <a:ea typeface="Arimo Bold"/>
                <a:cs typeface="Arimo Bold"/>
                <a:sym typeface="Arimo Bold"/>
              </a:rPr>
              <a:t>2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4105590" y="7040390"/>
            <a:ext cx="932887" cy="750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564"/>
              </a:lnSpc>
            </a:pPr>
            <a:r>
              <a:rPr lang="en-US" b="true" sz="5249" spc="194">
                <a:solidFill>
                  <a:srgbClr val="FF63CE"/>
                </a:solidFill>
                <a:latin typeface="Arimo Bold"/>
                <a:ea typeface="Arimo Bold"/>
                <a:cs typeface="Arimo Bold"/>
                <a:sym typeface="Arimo Bold"/>
              </a:rPr>
              <a:t>3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2045786" y="2557155"/>
            <a:ext cx="2106026" cy="2106026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63CE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47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5138259" y="2557155"/>
            <a:ext cx="2106026" cy="2106026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63CE"/>
              </a:solidFill>
              <a:prstDash val="solid"/>
              <a:miter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47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3519020" y="6251708"/>
            <a:ext cx="2106026" cy="2106026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63CE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479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-10800000">
            <a:off x="0" y="0"/>
            <a:ext cx="10295580" cy="10287000"/>
          </a:xfrm>
          <a:custGeom>
            <a:avLst/>
            <a:gdLst/>
            <a:ahLst/>
            <a:cxnLst/>
            <a:rect r="r" b="b" t="t" l="l"/>
            <a:pathLst>
              <a:path h="10287000" w="10295580">
                <a:moveTo>
                  <a:pt x="0" y="0"/>
                </a:moveTo>
                <a:lnTo>
                  <a:pt x="10295580" y="0"/>
                </a:lnTo>
                <a:lnTo>
                  <a:pt x="1029558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2111877" y="736737"/>
            <a:ext cx="7225902" cy="11346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586"/>
              </a:lnSpc>
            </a:pPr>
            <a:r>
              <a:rPr lang="en-US" sz="8100" spc="299">
                <a:solidFill>
                  <a:srgbClr val="FF63CE"/>
                </a:solidFill>
                <a:latin typeface="Chewy"/>
                <a:ea typeface="Chewy"/>
                <a:cs typeface="Chewy"/>
                <a:sym typeface="Chewy"/>
              </a:rPr>
              <a:t>Solutions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946004" y="5284890"/>
            <a:ext cx="2305590" cy="3609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5"/>
              </a:lnSpc>
              <a:spcBef>
                <a:spcPct val="0"/>
              </a:spcBef>
            </a:pPr>
            <a:r>
              <a:rPr lang="en-US" b="true" sz="2514" spc="93">
                <a:solidFill>
                  <a:srgbClr val="FF63CE"/>
                </a:solidFill>
                <a:latin typeface="Arimo Bold"/>
                <a:ea typeface="Arimo Bold"/>
                <a:cs typeface="Arimo Bold"/>
                <a:sym typeface="Arimo Bold"/>
              </a:rPr>
              <a:t>Interventions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5038477" y="5117222"/>
            <a:ext cx="2305590" cy="3609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5"/>
              </a:lnSpc>
              <a:spcBef>
                <a:spcPct val="0"/>
              </a:spcBef>
            </a:pPr>
            <a:r>
              <a:rPr lang="en-US" b="true" sz="2514" spc="93">
                <a:solidFill>
                  <a:srgbClr val="FF63CE"/>
                </a:solidFill>
                <a:latin typeface="Arimo Bold"/>
                <a:ea typeface="Arimo Bold"/>
                <a:cs typeface="Arimo Bold"/>
                <a:sym typeface="Arimo Bold"/>
              </a:rPr>
              <a:t>Concepts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3419239" y="8896303"/>
            <a:ext cx="2305590" cy="3609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5"/>
              </a:lnSpc>
              <a:spcBef>
                <a:spcPct val="0"/>
              </a:spcBef>
            </a:pPr>
            <a:r>
              <a:rPr lang="en-US" b="true" sz="2514" spc="93">
                <a:solidFill>
                  <a:srgbClr val="FF63CE"/>
                </a:solidFill>
                <a:latin typeface="Arimo Bold"/>
                <a:ea typeface="Arimo Bold"/>
                <a:cs typeface="Arimo Bold"/>
                <a:sym typeface="Arimo Bold"/>
              </a:rPr>
              <a:t>Article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DB5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0" y="0"/>
            <a:ext cx="10295580" cy="10287000"/>
          </a:xfrm>
          <a:custGeom>
            <a:avLst/>
            <a:gdLst/>
            <a:ahLst/>
            <a:cxnLst/>
            <a:rect r="r" b="b" t="t" l="l"/>
            <a:pathLst>
              <a:path h="10287000" w="10295580">
                <a:moveTo>
                  <a:pt x="0" y="0"/>
                </a:moveTo>
                <a:lnTo>
                  <a:pt x="10295580" y="0"/>
                </a:lnTo>
                <a:lnTo>
                  <a:pt x="1029558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18466" y="1871355"/>
            <a:ext cx="5005304" cy="2146024"/>
          </a:xfrm>
          <a:custGeom>
            <a:avLst/>
            <a:gdLst/>
            <a:ahLst/>
            <a:cxnLst/>
            <a:rect r="r" b="b" t="t" l="l"/>
            <a:pathLst>
              <a:path h="2146024" w="5005304">
                <a:moveTo>
                  <a:pt x="0" y="0"/>
                </a:moveTo>
                <a:lnTo>
                  <a:pt x="5005304" y="0"/>
                </a:lnTo>
                <a:lnTo>
                  <a:pt x="5005304" y="2146024"/>
                </a:lnTo>
                <a:lnTo>
                  <a:pt x="0" y="21460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939175" y="1627756"/>
            <a:ext cx="2208614" cy="2633221"/>
          </a:xfrm>
          <a:custGeom>
            <a:avLst/>
            <a:gdLst/>
            <a:ahLst/>
            <a:cxnLst/>
            <a:rect r="r" b="b" t="t" l="l"/>
            <a:pathLst>
              <a:path h="2633221" w="2208614">
                <a:moveTo>
                  <a:pt x="0" y="0"/>
                </a:moveTo>
                <a:lnTo>
                  <a:pt x="2208615" y="0"/>
                </a:lnTo>
                <a:lnTo>
                  <a:pt x="2208615" y="2633221"/>
                </a:lnTo>
                <a:lnTo>
                  <a:pt x="0" y="263322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190629" y="641487"/>
            <a:ext cx="4702629" cy="4114800"/>
          </a:xfrm>
          <a:custGeom>
            <a:avLst/>
            <a:gdLst/>
            <a:ahLst/>
            <a:cxnLst/>
            <a:rect r="r" b="b" t="t" l="l"/>
            <a:pathLst>
              <a:path h="4114800" w="4702629">
                <a:moveTo>
                  <a:pt x="0" y="0"/>
                </a:moveTo>
                <a:lnTo>
                  <a:pt x="4702629" y="0"/>
                </a:lnTo>
                <a:lnTo>
                  <a:pt x="470262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623877" y="5001767"/>
            <a:ext cx="2839212" cy="4114800"/>
          </a:xfrm>
          <a:custGeom>
            <a:avLst/>
            <a:gdLst/>
            <a:ahLst/>
            <a:cxnLst/>
            <a:rect r="r" b="b" t="t" l="l"/>
            <a:pathLst>
              <a:path h="4114800" w="2839212">
                <a:moveTo>
                  <a:pt x="0" y="0"/>
                </a:moveTo>
                <a:lnTo>
                  <a:pt x="2839212" y="0"/>
                </a:lnTo>
                <a:lnTo>
                  <a:pt x="28392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202125" y="5698750"/>
            <a:ext cx="1682716" cy="2926463"/>
          </a:xfrm>
          <a:custGeom>
            <a:avLst/>
            <a:gdLst/>
            <a:ahLst/>
            <a:cxnLst/>
            <a:rect r="r" b="b" t="t" l="l"/>
            <a:pathLst>
              <a:path h="2926463" w="1682716">
                <a:moveTo>
                  <a:pt x="0" y="0"/>
                </a:moveTo>
                <a:lnTo>
                  <a:pt x="1682716" y="0"/>
                </a:lnTo>
                <a:lnTo>
                  <a:pt x="1682716" y="2926463"/>
                </a:lnTo>
                <a:lnTo>
                  <a:pt x="0" y="292646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3266814" y="5001767"/>
            <a:ext cx="1553337" cy="4114800"/>
          </a:xfrm>
          <a:custGeom>
            <a:avLst/>
            <a:gdLst/>
            <a:ahLst/>
            <a:cxnLst/>
            <a:rect r="r" b="b" t="t" l="l"/>
            <a:pathLst>
              <a:path h="4114800" w="1553337">
                <a:moveTo>
                  <a:pt x="0" y="0"/>
                </a:moveTo>
                <a:lnTo>
                  <a:pt x="1553337" y="0"/>
                </a:lnTo>
                <a:lnTo>
                  <a:pt x="155333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728674" y="5382206"/>
            <a:ext cx="2629618" cy="3559550"/>
          </a:xfrm>
          <a:custGeom>
            <a:avLst/>
            <a:gdLst/>
            <a:ahLst/>
            <a:cxnLst/>
            <a:rect r="r" b="b" t="t" l="l"/>
            <a:pathLst>
              <a:path h="3559550" w="2629618">
                <a:moveTo>
                  <a:pt x="0" y="0"/>
                </a:moveTo>
                <a:lnTo>
                  <a:pt x="2629618" y="0"/>
                </a:lnTo>
                <a:lnTo>
                  <a:pt x="2629618" y="3559550"/>
                </a:lnTo>
                <a:lnTo>
                  <a:pt x="0" y="355955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32851" y="982348"/>
            <a:ext cx="10660476" cy="8322305"/>
          </a:xfrm>
          <a:custGeom>
            <a:avLst/>
            <a:gdLst/>
            <a:ahLst/>
            <a:cxnLst/>
            <a:rect r="r" b="b" t="t" l="l"/>
            <a:pathLst>
              <a:path h="8322305" w="10660476">
                <a:moveTo>
                  <a:pt x="0" y="0"/>
                </a:moveTo>
                <a:lnTo>
                  <a:pt x="10660476" y="0"/>
                </a:lnTo>
                <a:lnTo>
                  <a:pt x="10660476" y="8322304"/>
                </a:lnTo>
                <a:lnTo>
                  <a:pt x="0" y="832230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15149" t="-7954" r="-6390" b="-881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610959" y="14654"/>
            <a:ext cx="7704259" cy="10272346"/>
          </a:xfrm>
          <a:custGeom>
            <a:avLst/>
            <a:gdLst/>
            <a:ahLst/>
            <a:cxnLst/>
            <a:rect r="r" b="b" t="t" l="l"/>
            <a:pathLst>
              <a:path h="10272346" w="7704259">
                <a:moveTo>
                  <a:pt x="0" y="0"/>
                </a:moveTo>
                <a:lnTo>
                  <a:pt x="7704259" y="0"/>
                </a:lnTo>
                <a:lnTo>
                  <a:pt x="7704259" y="10272346"/>
                </a:lnTo>
                <a:lnTo>
                  <a:pt x="0" y="10272346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2623877" y="0"/>
            <a:ext cx="5213731" cy="10404794"/>
          </a:xfrm>
          <a:custGeom>
            <a:avLst/>
            <a:gdLst/>
            <a:ahLst/>
            <a:cxnLst/>
            <a:rect r="r" b="b" t="t" l="l"/>
            <a:pathLst>
              <a:path h="10404794" w="5213731">
                <a:moveTo>
                  <a:pt x="0" y="0"/>
                </a:moveTo>
                <a:lnTo>
                  <a:pt x="5213731" y="0"/>
                </a:lnTo>
                <a:lnTo>
                  <a:pt x="5213731" y="10404794"/>
                </a:lnTo>
                <a:lnTo>
                  <a:pt x="0" y="10404794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2111877" y="736737"/>
            <a:ext cx="7225902" cy="11346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586"/>
              </a:lnSpc>
            </a:pPr>
            <a:r>
              <a:rPr lang="en-US" sz="8100" spc="299">
                <a:solidFill>
                  <a:srgbClr val="FF63CE"/>
                </a:solidFill>
                <a:latin typeface="Chewy"/>
                <a:ea typeface="Chewy"/>
                <a:cs typeface="Chewy"/>
                <a:sym typeface="Chewy"/>
              </a:rPr>
              <a:t>Interventions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988826" y="3098776"/>
            <a:ext cx="6531031" cy="6086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39"/>
              </a:lnSpc>
            </a:pPr>
            <a:r>
              <a:rPr lang="en-US" sz="3999" spc="147">
                <a:solidFill>
                  <a:srgbClr val="E40082"/>
                </a:solidFill>
                <a:latin typeface="Chewy"/>
                <a:ea typeface="Chewy"/>
                <a:cs typeface="Chewy"/>
                <a:sym typeface="Chewy"/>
              </a:rPr>
              <a:t>Préventives :</a:t>
            </a:r>
          </a:p>
          <a:p>
            <a:pPr algn="l">
              <a:lnSpc>
                <a:spcPts val="3180"/>
              </a:lnSpc>
            </a:pPr>
            <a:r>
              <a:rPr lang="en-US" sz="3000" spc="110">
                <a:solidFill>
                  <a:srgbClr val="E40082"/>
                </a:solidFill>
                <a:latin typeface="Arimo"/>
                <a:ea typeface="Arimo"/>
                <a:cs typeface="Arimo"/>
                <a:sym typeface="Arimo"/>
              </a:rPr>
              <a:t>Modélisation des comportements attendus</a:t>
            </a:r>
          </a:p>
          <a:p>
            <a:pPr algn="l">
              <a:lnSpc>
                <a:spcPts val="3180"/>
              </a:lnSpc>
            </a:pPr>
            <a:r>
              <a:rPr lang="en-US" sz="3000" spc="110">
                <a:solidFill>
                  <a:srgbClr val="E40082"/>
                </a:solidFill>
                <a:latin typeface="Arimo"/>
                <a:ea typeface="Arimo"/>
                <a:cs typeface="Arimo"/>
                <a:sym typeface="Arimo"/>
              </a:rPr>
              <a:t>Enseignement des émotions</a:t>
            </a:r>
          </a:p>
          <a:p>
            <a:pPr algn="l">
              <a:lnSpc>
                <a:spcPts val="3180"/>
              </a:lnSpc>
            </a:pPr>
            <a:r>
              <a:rPr lang="en-US" sz="3000" spc="110">
                <a:solidFill>
                  <a:srgbClr val="E40082"/>
                </a:solidFill>
                <a:latin typeface="Arimo"/>
                <a:ea typeface="Arimo"/>
                <a:cs typeface="Arimo"/>
                <a:sym typeface="Arimo"/>
              </a:rPr>
              <a:t>(Développement émotionnel. Saarni, C. 2022)</a:t>
            </a:r>
          </a:p>
          <a:p>
            <a:pPr algn="l">
              <a:lnSpc>
                <a:spcPts val="3180"/>
              </a:lnSpc>
            </a:pPr>
            <a:r>
              <a:rPr lang="en-US" sz="3000" spc="110">
                <a:solidFill>
                  <a:srgbClr val="E40082"/>
                </a:solidFill>
                <a:latin typeface="Arimo"/>
                <a:ea typeface="Arimo"/>
                <a:cs typeface="Arimo"/>
                <a:sym typeface="Arimo"/>
              </a:rPr>
              <a:t>Système d’émulation</a:t>
            </a:r>
          </a:p>
          <a:p>
            <a:pPr algn="l">
              <a:lnSpc>
                <a:spcPts val="3180"/>
              </a:lnSpc>
            </a:pPr>
            <a:r>
              <a:rPr lang="en-US" sz="3000" spc="110">
                <a:solidFill>
                  <a:srgbClr val="E40082"/>
                </a:solidFill>
                <a:latin typeface="Arimo"/>
                <a:ea typeface="Arimo"/>
                <a:cs typeface="Arimo"/>
                <a:sym typeface="Arimo"/>
              </a:rPr>
              <a:t>Lien positif</a:t>
            </a:r>
          </a:p>
          <a:p>
            <a:pPr algn="l">
              <a:lnSpc>
                <a:spcPts val="3180"/>
              </a:lnSpc>
            </a:pPr>
          </a:p>
          <a:p>
            <a:pPr algn="l">
              <a:lnSpc>
                <a:spcPts val="3710"/>
              </a:lnSpc>
            </a:pPr>
          </a:p>
          <a:p>
            <a:pPr algn="l">
              <a:lnSpc>
                <a:spcPts val="4239"/>
              </a:lnSpc>
            </a:pPr>
            <a:r>
              <a:rPr lang="en-US" sz="3999" spc="147">
                <a:solidFill>
                  <a:srgbClr val="E40082"/>
                </a:solidFill>
                <a:latin typeface="Chewy"/>
                <a:ea typeface="Chewy"/>
                <a:cs typeface="Chewy"/>
                <a:sym typeface="Chewy"/>
              </a:rPr>
              <a:t>Réactives</a:t>
            </a:r>
          </a:p>
          <a:p>
            <a:pPr algn="l">
              <a:lnSpc>
                <a:spcPts val="3180"/>
              </a:lnSpc>
            </a:pPr>
            <a:r>
              <a:rPr lang="en-US" sz="3000" spc="111">
                <a:solidFill>
                  <a:srgbClr val="E40082"/>
                </a:solidFill>
                <a:latin typeface="Arimo"/>
                <a:ea typeface="Arimo"/>
                <a:cs typeface="Arimo"/>
                <a:sym typeface="Arimo"/>
              </a:rPr>
              <a:t>Séquence d’intervention</a:t>
            </a:r>
          </a:p>
          <a:p>
            <a:pPr algn="l">
              <a:lnSpc>
                <a:spcPts val="3710"/>
              </a:lnSpc>
            </a:pPr>
          </a:p>
          <a:p>
            <a:pPr algn="l">
              <a:lnSpc>
                <a:spcPts val="371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DB5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0" y="0"/>
            <a:ext cx="10295580" cy="10287000"/>
          </a:xfrm>
          <a:custGeom>
            <a:avLst/>
            <a:gdLst/>
            <a:ahLst/>
            <a:cxnLst/>
            <a:rect r="r" b="b" t="t" l="l"/>
            <a:pathLst>
              <a:path h="10287000" w="10295580">
                <a:moveTo>
                  <a:pt x="0" y="0"/>
                </a:moveTo>
                <a:lnTo>
                  <a:pt x="10295580" y="0"/>
                </a:lnTo>
                <a:lnTo>
                  <a:pt x="1029558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047450" y="0"/>
            <a:ext cx="14188966" cy="10287000"/>
          </a:xfrm>
          <a:custGeom>
            <a:avLst/>
            <a:gdLst/>
            <a:ahLst/>
            <a:cxnLst/>
            <a:rect r="r" b="b" t="t" l="l"/>
            <a:pathLst>
              <a:path h="10287000" w="14188966">
                <a:moveTo>
                  <a:pt x="0" y="0"/>
                </a:moveTo>
                <a:lnTo>
                  <a:pt x="14188966" y="0"/>
                </a:lnTo>
                <a:lnTo>
                  <a:pt x="1418896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CDB5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0" y="0"/>
            <a:ext cx="10295580" cy="10287000"/>
          </a:xfrm>
          <a:custGeom>
            <a:avLst/>
            <a:gdLst/>
            <a:ahLst/>
            <a:cxnLst/>
            <a:rect r="r" b="b" t="t" l="l"/>
            <a:pathLst>
              <a:path h="10287000" w="10295580">
                <a:moveTo>
                  <a:pt x="0" y="0"/>
                </a:moveTo>
                <a:lnTo>
                  <a:pt x="10295580" y="0"/>
                </a:lnTo>
                <a:lnTo>
                  <a:pt x="1029558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89651" y="2805309"/>
            <a:ext cx="8441201" cy="7207673"/>
          </a:xfrm>
          <a:custGeom>
            <a:avLst/>
            <a:gdLst/>
            <a:ahLst/>
            <a:cxnLst/>
            <a:rect r="r" b="b" t="t" l="l"/>
            <a:pathLst>
              <a:path h="7207673" w="8441201">
                <a:moveTo>
                  <a:pt x="0" y="0"/>
                </a:moveTo>
                <a:lnTo>
                  <a:pt x="8441201" y="0"/>
                </a:lnTo>
                <a:lnTo>
                  <a:pt x="8441201" y="7207673"/>
                </a:lnTo>
                <a:lnTo>
                  <a:pt x="0" y="72076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326668" y="2805309"/>
            <a:ext cx="8562135" cy="7207673"/>
          </a:xfrm>
          <a:custGeom>
            <a:avLst/>
            <a:gdLst/>
            <a:ahLst/>
            <a:cxnLst/>
            <a:rect r="r" b="b" t="t" l="l"/>
            <a:pathLst>
              <a:path h="7207673" w="8562135">
                <a:moveTo>
                  <a:pt x="0" y="0"/>
                </a:moveTo>
                <a:lnTo>
                  <a:pt x="8562135" y="0"/>
                </a:lnTo>
                <a:lnTo>
                  <a:pt x="8562135" y="7207673"/>
                </a:lnTo>
                <a:lnTo>
                  <a:pt x="0" y="720767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229738" y="203123"/>
            <a:ext cx="11362404" cy="2448415"/>
          </a:xfrm>
          <a:custGeom>
            <a:avLst/>
            <a:gdLst/>
            <a:ahLst/>
            <a:cxnLst/>
            <a:rect r="r" b="b" t="t" l="l"/>
            <a:pathLst>
              <a:path h="2448415" w="11362404">
                <a:moveTo>
                  <a:pt x="0" y="0"/>
                </a:moveTo>
                <a:lnTo>
                  <a:pt x="11362404" y="0"/>
                </a:lnTo>
                <a:lnTo>
                  <a:pt x="11362404" y="2448414"/>
                </a:lnTo>
                <a:lnTo>
                  <a:pt x="0" y="244841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2788920" y="5969318"/>
            <a:ext cx="5690235" cy="467678"/>
            <a:chOff x="0" y="0"/>
            <a:chExt cx="7586980" cy="62357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-2258" y="-14121"/>
              <a:ext cx="7606542" cy="775226"/>
            </a:xfrm>
            <a:custGeom>
              <a:avLst/>
              <a:gdLst/>
              <a:ahLst/>
              <a:cxnLst/>
              <a:rect r="r" b="b" t="t" l="l"/>
              <a:pathLst>
                <a:path h="775226" w="7606542">
                  <a:moveTo>
                    <a:pt x="53058" y="123341"/>
                  </a:moveTo>
                  <a:cubicBezTo>
                    <a:pt x="6001738" y="109371"/>
                    <a:pt x="6160488" y="76351"/>
                    <a:pt x="6472908" y="66191"/>
                  </a:cubicBezTo>
                  <a:cubicBezTo>
                    <a:pt x="6813268" y="54761"/>
                    <a:pt x="7397468" y="-76049"/>
                    <a:pt x="7538438" y="64921"/>
                  </a:cubicBezTo>
                  <a:cubicBezTo>
                    <a:pt x="7629878" y="156361"/>
                    <a:pt x="7628608" y="430681"/>
                    <a:pt x="7538438" y="522121"/>
                  </a:cubicBezTo>
                  <a:cubicBezTo>
                    <a:pt x="7403818" y="655471"/>
                    <a:pt x="6870418" y="511961"/>
                    <a:pt x="6541488" y="522121"/>
                  </a:cubicBezTo>
                  <a:cubicBezTo>
                    <a:pt x="6216368" y="532281"/>
                    <a:pt x="6029678" y="566571"/>
                    <a:pt x="5573748" y="580541"/>
                  </a:cubicBezTo>
                  <a:cubicBezTo>
                    <a:pt x="4487898" y="613561"/>
                    <a:pt x="465808" y="998371"/>
                    <a:pt x="53058" y="585621"/>
                  </a:cubicBezTo>
                  <a:cubicBezTo>
                    <a:pt x="-66322" y="466241"/>
                    <a:pt x="53058" y="123341"/>
                    <a:pt x="53058" y="123341"/>
                  </a:cubicBezTo>
                </a:path>
              </a:pathLst>
            </a:custGeom>
            <a:solidFill>
              <a:srgbClr val="FCDB56">
                <a:alpha val="24706"/>
              </a:srgbClr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8" id="8"/>
          <p:cNvGrpSpPr/>
          <p:nvPr/>
        </p:nvGrpSpPr>
        <p:grpSpPr>
          <a:xfrm rot="0">
            <a:off x="473393" y="6340792"/>
            <a:ext cx="2864167" cy="473393"/>
            <a:chOff x="0" y="0"/>
            <a:chExt cx="3818890" cy="63119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4676" y="-935"/>
              <a:ext cx="3818820" cy="619720"/>
            </a:xfrm>
            <a:custGeom>
              <a:avLst/>
              <a:gdLst/>
              <a:ahLst/>
              <a:cxnLst/>
              <a:rect r="r" b="b" t="t" l="l"/>
              <a:pathLst>
                <a:path h="619720" w="3818820">
                  <a:moveTo>
                    <a:pt x="36124" y="119045"/>
                  </a:moveTo>
                  <a:cubicBezTo>
                    <a:pt x="836224" y="110155"/>
                    <a:pt x="1111814" y="83485"/>
                    <a:pt x="1363274" y="74595"/>
                  </a:cubicBezTo>
                  <a:cubicBezTo>
                    <a:pt x="1608384" y="66975"/>
                    <a:pt x="1845874" y="66975"/>
                    <a:pt x="2088444" y="63165"/>
                  </a:cubicBezTo>
                  <a:cubicBezTo>
                    <a:pt x="2334824" y="59355"/>
                    <a:pt x="2571044" y="53005"/>
                    <a:pt x="2832664" y="51735"/>
                  </a:cubicBezTo>
                  <a:cubicBezTo>
                    <a:pt x="3122224" y="50465"/>
                    <a:pt x="3625144" y="-68915"/>
                    <a:pt x="3752144" y="59355"/>
                  </a:cubicBezTo>
                  <a:cubicBezTo>
                    <a:pt x="3841044" y="149525"/>
                    <a:pt x="3841044" y="428925"/>
                    <a:pt x="3752144" y="516555"/>
                  </a:cubicBezTo>
                  <a:cubicBezTo>
                    <a:pt x="3628954" y="638475"/>
                    <a:pt x="3204774" y="507665"/>
                    <a:pt x="2870764" y="508935"/>
                  </a:cubicBezTo>
                  <a:cubicBezTo>
                    <a:pt x="2433884" y="510205"/>
                    <a:pt x="1772214" y="517825"/>
                    <a:pt x="1354384" y="533065"/>
                  </a:cubicBezTo>
                  <a:cubicBezTo>
                    <a:pt x="1058474" y="543225"/>
                    <a:pt x="831144" y="566085"/>
                    <a:pt x="597464" y="573705"/>
                  </a:cubicBezTo>
                  <a:cubicBezTo>
                    <a:pt x="396804" y="580055"/>
                    <a:pt x="125024" y="668955"/>
                    <a:pt x="36124" y="581325"/>
                  </a:cubicBezTo>
                  <a:cubicBezTo>
                    <a:pt x="-45156" y="501315"/>
                    <a:pt x="36124" y="119045"/>
                    <a:pt x="36124" y="119045"/>
                  </a:cubicBezTo>
                </a:path>
              </a:pathLst>
            </a:custGeom>
            <a:solidFill>
              <a:srgbClr val="FCDB56">
                <a:alpha val="24706"/>
              </a:srgbClr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0" id="10"/>
          <p:cNvGrpSpPr/>
          <p:nvPr/>
        </p:nvGrpSpPr>
        <p:grpSpPr>
          <a:xfrm rot="0">
            <a:off x="5170170" y="6403658"/>
            <a:ext cx="3277553" cy="439103"/>
            <a:chOff x="0" y="0"/>
            <a:chExt cx="4370070" cy="58547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42925" y="-99939"/>
              <a:ext cx="4360800" cy="749449"/>
            </a:xfrm>
            <a:custGeom>
              <a:avLst/>
              <a:gdLst/>
              <a:ahLst/>
              <a:cxnLst/>
              <a:rect r="r" b="b" t="t" l="l"/>
              <a:pathLst>
                <a:path h="749449" w="4360800">
                  <a:moveTo>
                    <a:pt x="7875" y="173599"/>
                  </a:moveTo>
                  <a:cubicBezTo>
                    <a:pt x="1013715" y="131689"/>
                    <a:pt x="3944875" y="-180731"/>
                    <a:pt x="4275075" y="150739"/>
                  </a:cubicBezTo>
                  <a:cubicBezTo>
                    <a:pt x="4389375" y="263769"/>
                    <a:pt x="4389375" y="494909"/>
                    <a:pt x="4275075" y="607939"/>
                  </a:cubicBezTo>
                  <a:cubicBezTo>
                    <a:pt x="3946145" y="936869"/>
                    <a:pt x="1035305" y="586349"/>
                    <a:pt x="425705" y="607939"/>
                  </a:cubicBezTo>
                  <a:cubicBezTo>
                    <a:pt x="236475" y="614289"/>
                    <a:pt x="124715" y="694299"/>
                    <a:pt x="52325" y="633339"/>
                  </a:cubicBezTo>
                  <a:cubicBezTo>
                    <a:pt x="-27685" y="566029"/>
                    <a:pt x="7875" y="173599"/>
                    <a:pt x="7875" y="173599"/>
                  </a:cubicBezTo>
                </a:path>
              </a:pathLst>
            </a:custGeom>
            <a:solidFill>
              <a:srgbClr val="FCDB56">
                <a:alpha val="24706"/>
              </a:srgbClr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2" id="12"/>
          <p:cNvGrpSpPr/>
          <p:nvPr/>
        </p:nvGrpSpPr>
        <p:grpSpPr>
          <a:xfrm rot="0">
            <a:off x="483870" y="6779895"/>
            <a:ext cx="8062912" cy="443865"/>
            <a:chOff x="0" y="0"/>
            <a:chExt cx="10750550" cy="59182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9413" y="-184273"/>
              <a:ext cx="10781460" cy="918355"/>
            </a:xfrm>
            <a:custGeom>
              <a:avLst/>
              <a:gdLst/>
              <a:ahLst/>
              <a:cxnLst/>
              <a:rect r="r" b="b" t="t" l="l"/>
              <a:pathLst>
                <a:path h="918355" w="10781460">
                  <a:moveTo>
                    <a:pt x="41387" y="263013"/>
                  </a:moveTo>
                  <a:cubicBezTo>
                    <a:pt x="1805417" y="252853"/>
                    <a:pt x="1967977" y="241423"/>
                    <a:pt x="2486137" y="236343"/>
                  </a:cubicBezTo>
                  <a:cubicBezTo>
                    <a:pt x="3931397" y="221103"/>
                    <a:pt x="10167097" y="-286897"/>
                    <a:pt x="10689067" y="235073"/>
                  </a:cubicBezTo>
                  <a:cubicBezTo>
                    <a:pt x="10812257" y="358263"/>
                    <a:pt x="10812257" y="570353"/>
                    <a:pt x="10689067" y="692273"/>
                  </a:cubicBezTo>
                  <a:cubicBezTo>
                    <a:pt x="10174717" y="1206623"/>
                    <a:pt x="4638787" y="680843"/>
                    <a:pt x="2693148" y="692273"/>
                  </a:cubicBezTo>
                  <a:cubicBezTo>
                    <a:pt x="1575548" y="699893"/>
                    <a:pt x="318248" y="981833"/>
                    <a:pt x="52818" y="725293"/>
                  </a:cubicBezTo>
                  <a:cubicBezTo>
                    <a:pt x="-58942" y="617343"/>
                    <a:pt x="41388" y="263013"/>
                    <a:pt x="41388" y="263013"/>
                  </a:cubicBezTo>
                </a:path>
              </a:pathLst>
            </a:custGeom>
            <a:solidFill>
              <a:srgbClr val="FCDB56">
                <a:alpha val="24706"/>
              </a:srgbClr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4" id="14"/>
          <p:cNvGrpSpPr/>
          <p:nvPr/>
        </p:nvGrpSpPr>
        <p:grpSpPr>
          <a:xfrm rot="0">
            <a:off x="435293" y="7207568"/>
            <a:ext cx="1602105" cy="431482"/>
            <a:chOff x="0" y="0"/>
            <a:chExt cx="2136140" cy="57531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4516" y="62230"/>
              <a:ext cx="2113811" cy="618054"/>
            </a:xfrm>
            <a:custGeom>
              <a:avLst/>
              <a:gdLst/>
              <a:ahLst/>
              <a:cxnLst/>
              <a:rect r="r" b="b" t="t" l="l"/>
              <a:pathLst>
                <a:path h="618054" w="2113811">
                  <a:moveTo>
                    <a:pt x="46284" y="0"/>
                  </a:moveTo>
                  <a:cubicBezTo>
                    <a:pt x="2183694" y="91440"/>
                    <a:pt x="2183694" y="341630"/>
                    <a:pt x="2079554" y="445770"/>
                  </a:cubicBezTo>
                  <a:cubicBezTo>
                    <a:pt x="1861114" y="665480"/>
                    <a:pt x="264724" y="679450"/>
                    <a:pt x="46284" y="462280"/>
                  </a:cubicBezTo>
                  <a:cubicBezTo>
                    <a:pt x="-57856" y="358140"/>
                    <a:pt x="46284" y="0"/>
                    <a:pt x="46284" y="0"/>
                  </a:cubicBezTo>
                </a:path>
              </a:pathLst>
            </a:custGeom>
            <a:solidFill>
              <a:srgbClr val="FCDB56">
                <a:alpha val="24706"/>
              </a:srgbClr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6" id="16"/>
          <p:cNvGrpSpPr/>
          <p:nvPr/>
        </p:nvGrpSpPr>
        <p:grpSpPr>
          <a:xfrm rot="0">
            <a:off x="2587942" y="7971472"/>
            <a:ext cx="5928360" cy="442912"/>
            <a:chOff x="0" y="0"/>
            <a:chExt cx="7904480" cy="59055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-425" y="35632"/>
              <a:ext cx="7852883" cy="733332"/>
            </a:xfrm>
            <a:custGeom>
              <a:avLst/>
              <a:gdLst/>
              <a:ahLst/>
              <a:cxnLst/>
              <a:rect r="r" b="b" t="t" l="l"/>
              <a:pathLst>
                <a:path h="733332" w="7852883">
                  <a:moveTo>
                    <a:pt x="51225" y="40568"/>
                  </a:moveTo>
                  <a:cubicBezTo>
                    <a:pt x="7706785" y="30408"/>
                    <a:pt x="7761395" y="-26742"/>
                    <a:pt x="7808385" y="15168"/>
                  </a:cubicBezTo>
                  <a:cubicBezTo>
                    <a:pt x="7874425" y="72318"/>
                    <a:pt x="7790605" y="453318"/>
                    <a:pt x="7821085" y="472368"/>
                  </a:cubicBezTo>
                  <a:cubicBezTo>
                    <a:pt x="7829975" y="477448"/>
                    <a:pt x="7854105" y="458398"/>
                    <a:pt x="7852835" y="455858"/>
                  </a:cubicBezTo>
                  <a:cubicBezTo>
                    <a:pt x="7851565" y="448238"/>
                    <a:pt x="7730915" y="482528"/>
                    <a:pt x="7573435" y="492688"/>
                  </a:cubicBezTo>
                  <a:cubicBezTo>
                    <a:pt x="6764445" y="547298"/>
                    <a:pt x="560495" y="999418"/>
                    <a:pt x="57575" y="502848"/>
                  </a:cubicBezTo>
                  <a:cubicBezTo>
                    <a:pt x="-68155" y="379658"/>
                    <a:pt x="51225" y="40568"/>
                    <a:pt x="51225" y="40568"/>
                  </a:cubicBezTo>
                </a:path>
              </a:pathLst>
            </a:custGeom>
            <a:solidFill>
              <a:srgbClr val="FCDB56">
                <a:alpha val="24706"/>
              </a:srgbClr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18" id="18"/>
          <p:cNvGrpSpPr/>
          <p:nvPr/>
        </p:nvGrpSpPr>
        <p:grpSpPr>
          <a:xfrm rot="0">
            <a:off x="438150" y="8361997"/>
            <a:ext cx="6469380" cy="510540"/>
            <a:chOff x="0" y="0"/>
            <a:chExt cx="8625840" cy="68072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6773" y="50800"/>
              <a:ext cx="8592194" cy="588960"/>
            </a:xfrm>
            <a:custGeom>
              <a:avLst/>
              <a:gdLst/>
              <a:ahLst/>
              <a:cxnLst/>
              <a:rect r="r" b="b" t="t" l="l"/>
              <a:pathLst>
                <a:path h="588960" w="8592194">
                  <a:moveTo>
                    <a:pt x="44027" y="0"/>
                  </a:moveTo>
                  <a:cubicBezTo>
                    <a:pt x="2205567" y="5080"/>
                    <a:pt x="3141557" y="13970"/>
                    <a:pt x="3714327" y="35560"/>
                  </a:cubicBezTo>
                  <a:cubicBezTo>
                    <a:pt x="4091517" y="49530"/>
                    <a:pt x="4284557" y="77470"/>
                    <a:pt x="4652857" y="90170"/>
                  </a:cubicBezTo>
                  <a:cubicBezTo>
                    <a:pt x="5174827" y="109220"/>
                    <a:pt x="5916507" y="113030"/>
                    <a:pt x="6550237" y="116840"/>
                  </a:cubicBezTo>
                  <a:cubicBezTo>
                    <a:pt x="7186507" y="120650"/>
                    <a:pt x="8203777" y="-91440"/>
                    <a:pt x="8461587" y="111760"/>
                  </a:cubicBezTo>
                  <a:cubicBezTo>
                    <a:pt x="8588587" y="212090"/>
                    <a:pt x="8620337" y="485140"/>
                    <a:pt x="8568267" y="557530"/>
                  </a:cubicBezTo>
                  <a:cubicBezTo>
                    <a:pt x="8523817" y="615950"/>
                    <a:pt x="8401897" y="574040"/>
                    <a:pt x="8255847" y="579120"/>
                  </a:cubicBezTo>
                  <a:cubicBezTo>
                    <a:pt x="7914217" y="590550"/>
                    <a:pt x="7125547" y="577850"/>
                    <a:pt x="6537537" y="574040"/>
                  </a:cubicBezTo>
                  <a:cubicBezTo>
                    <a:pt x="5919047" y="567690"/>
                    <a:pt x="5154507" y="566420"/>
                    <a:pt x="4633807" y="547370"/>
                  </a:cubicBezTo>
                  <a:cubicBezTo>
                    <a:pt x="4271857" y="533400"/>
                    <a:pt x="4083897" y="506730"/>
                    <a:pt x="3711787" y="492760"/>
                  </a:cubicBezTo>
                  <a:cubicBezTo>
                    <a:pt x="3142827" y="471170"/>
                    <a:pt x="2205567" y="462280"/>
                    <a:pt x="1548977" y="457200"/>
                  </a:cubicBezTo>
                  <a:cubicBezTo>
                    <a:pt x="1002877" y="453390"/>
                    <a:pt x="223097" y="640080"/>
                    <a:pt x="44027" y="462280"/>
                  </a:cubicBezTo>
                  <a:cubicBezTo>
                    <a:pt x="-55033" y="363220"/>
                    <a:pt x="44027" y="0"/>
                    <a:pt x="44027" y="0"/>
                  </a:cubicBezTo>
                </a:path>
              </a:pathLst>
            </a:custGeom>
            <a:solidFill>
              <a:srgbClr val="FCDB56">
                <a:alpha val="24706"/>
              </a:srgbClr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20" id="20"/>
          <p:cNvGrpSpPr/>
          <p:nvPr/>
        </p:nvGrpSpPr>
        <p:grpSpPr>
          <a:xfrm rot="0">
            <a:off x="14450377" y="7920038"/>
            <a:ext cx="3138488" cy="423862"/>
            <a:chOff x="0" y="0"/>
            <a:chExt cx="4184650" cy="56515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-564" y="50800"/>
              <a:ext cx="4164501" cy="718662"/>
            </a:xfrm>
            <a:custGeom>
              <a:avLst/>
              <a:gdLst/>
              <a:ahLst/>
              <a:cxnLst/>
              <a:rect r="r" b="b" t="t" l="l"/>
              <a:pathLst>
                <a:path h="718662" w="4164501">
                  <a:moveTo>
                    <a:pt x="51364" y="0"/>
                  </a:moveTo>
                  <a:cubicBezTo>
                    <a:pt x="4248714" y="120650"/>
                    <a:pt x="4248714" y="349250"/>
                    <a:pt x="4134414" y="463550"/>
                  </a:cubicBezTo>
                  <a:cubicBezTo>
                    <a:pt x="3792784" y="803910"/>
                    <a:pt x="394264" y="803910"/>
                    <a:pt x="51364" y="462280"/>
                  </a:cubicBezTo>
                  <a:cubicBezTo>
                    <a:pt x="-64206" y="346710"/>
                    <a:pt x="51364" y="0"/>
                    <a:pt x="51364" y="0"/>
                  </a:cubicBezTo>
                </a:path>
              </a:pathLst>
            </a:custGeom>
            <a:solidFill>
              <a:srgbClr val="FCDB56">
                <a:alpha val="24706"/>
              </a:srgbClr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22" id="22"/>
          <p:cNvGrpSpPr/>
          <p:nvPr/>
        </p:nvGrpSpPr>
        <p:grpSpPr>
          <a:xfrm rot="0">
            <a:off x="9559290" y="8288655"/>
            <a:ext cx="7964805" cy="453390"/>
            <a:chOff x="0" y="0"/>
            <a:chExt cx="10619740" cy="60452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25836" y="35562"/>
              <a:ext cx="10571521" cy="559348"/>
            </a:xfrm>
            <a:custGeom>
              <a:avLst/>
              <a:gdLst/>
              <a:ahLst/>
              <a:cxnLst/>
              <a:rect r="r" b="b" t="t" l="l"/>
              <a:pathLst>
                <a:path h="559348" w="10571521">
                  <a:moveTo>
                    <a:pt x="24964" y="46988"/>
                  </a:moveTo>
                  <a:cubicBezTo>
                    <a:pt x="1402914" y="36828"/>
                    <a:pt x="1805504" y="54608"/>
                    <a:pt x="2506544" y="59688"/>
                  </a:cubicBezTo>
                  <a:cubicBezTo>
                    <a:pt x="3974664" y="69848"/>
                    <a:pt x="8067874" y="73658"/>
                    <a:pt x="9321364" y="59688"/>
                  </a:cubicBezTo>
                  <a:cubicBezTo>
                    <a:pt x="9800153" y="53338"/>
                    <a:pt x="10097334" y="49528"/>
                    <a:pt x="10311964" y="36828"/>
                  </a:cubicBezTo>
                  <a:cubicBezTo>
                    <a:pt x="10416103" y="30478"/>
                    <a:pt x="10497384" y="-26672"/>
                    <a:pt x="10541834" y="15238"/>
                  </a:cubicBezTo>
                  <a:cubicBezTo>
                    <a:pt x="10605334" y="72388"/>
                    <a:pt x="10548184" y="471168"/>
                    <a:pt x="10541834" y="472438"/>
                  </a:cubicBezTo>
                  <a:cubicBezTo>
                    <a:pt x="10540564" y="472438"/>
                    <a:pt x="10543103" y="462278"/>
                    <a:pt x="10539294" y="459738"/>
                  </a:cubicBezTo>
                  <a:cubicBezTo>
                    <a:pt x="10520244" y="447038"/>
                    <a:pt x="10414834" y="485138"/>
                    <a:pt x="10311964" y="494028"/>
                  </a:cubicBezTo>
                  <a:cubicBezTo>
                    <a:pt x="10098603" y="511808"/>
                    <a:pt x="9800153" y="510538"/>
                    <a:pt x="9321364" y="516888"/>
                  </a:cubicBezTo>
                  <a:cubicBezTo>
                    <a:pt x="8067874" y="530858"/>
                    <a:pt x="3974664" y="527048"/>
                    <a:pt x="2506544" y="516888"/>
                  </a:cubicBezTo>
                  <a:cubicBezTo>
                    <a:pt x="1804234" y="511808"/>
                    <a:pt x="1399104" y="492758"/>
                    <a:pt x="952064" y="494028"/>
                  </a:cubicBezTo>
                  <a:cubicBezTo>
                    <a:pt x="610434" y="494028"/>
                    <a:pt x="181174" y="631188"/>
                    <a:pt x="49094" y="507998"/>
                  </a:cubicBezTo>
                  <a:cubicBezTo>
                    <a:pt x="-44886" y="420368"/>
                    <a:pt x="24964" y="46988"/>
                    <a:pt x="24964" y="46988"/>
                  </a:cubicBezTo>
                </a:path>
              </a:pathLst>
            </a:custGeom>
            <a:solidFill>
              <a:srgbClr val="FCDB56">
                <a:alpha val="24706"/>
              </a:srgbClr>
            </a:solidFill>
            <a:ln cap="sq">
              <a:noFill/>
              <a:prstDash val="solid"/>
              <a:miter/>
            </a:ln>
          </p:spPr>
        </p:sp>
      </p:grpSp>
      <p:grpSp>
        <p:nvGrpSpPr>
          <p:cNvPr name="Group 24" id="24"/>
          <p:cNvGrpSpPr/>
          <p:nvPr/>
        </p:nvGrpSpPr>
        <p:grpSpPr>
          <a:xfrm rot="0">
            <a:off x="9491662" y="8704898"/>
            <a:ext cx="4953000" cy="500062"/>
            <a:chOff x="0" y="0"/>
            <a:chExt cx="6604000" cy="66675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4516" y="50800"/>
              <a:ext cx="6577175" cy="582575"/>
            </a:xfrm>
            <a:custGeom>
              <a:avLst/>
              <a:gdLst/>
              <a:ahLst/>
              <a:cxnLst/>
              <a:rect r="r" b="b" t="t" l="l"/>
              <a:pathLst>
                <a:path h="582575" w="6577175">
                  <a:moveTo>
                    <a:pt x="46284" y="0"/>
                  </a:moveTo>
                  <a:cubicBezTo>
                    <a:pt x="2677724" y="25400"/>
                    <a:pt x="3081584" y="66040"/>
                    <a:pt x="3660704" y="80010"/>
                  </a:cubicBezTo>
                  <a:cubicBezTo>
                    <a:pt x="4413814" y="97790"/>
                    <a:pt x="5855264" y="71120"/>
                    <a:pt x="6266744" y="86360"/>
                  </a:cubicBezTo>
                  <a:cubicBezTo>
                    <a:pt x="6393744" y="91440"/>
                    <a:pt x="6473754" y="99060"/>
                    <a:pt x="6516934" y="104140"/>
                  </a:cubicBezTo>
                  <a:cubicBezTo>
                    <a:pt x="6532174" y="105410"/>
                    <a:pt x="6539794" y="99060"/>
                    <a:pt x="6547414" y="109220"/>
                  </a:cubicBezTo>
                  <a:cubicBezTo>
                    <a:pt x="6577894" y="144780"/>
                    <a:pt x="6600754" y="505460"/>
                    <a:pt x="6533444" y="565150"/>
                  </a:cubicBezTo>
                  <a:cubicBezTo>
                    <a:pt x="6481374" y="612140"/>
                    <a:pt x="6401364" y="549910"/>
                    <a:pt x="6266744" y="543560"/>
                  </a:cubicBezTo>
                  <a:cubicBezTo>
                    <a:pt x="5843834" y="525780"/>
                    <a:pt x="4397304" y="554990"/>
                    <a:pt x="3641654" y="537210"/>
                  </a:cubicBezTo>
                  <a:cubicBezTo>
                    <a:pt x="3067614" y="523240"/>
                    <a:pt x="2671374" y="482600"/>
                    <a:pt x="2125274" y="469900"/>
                  </a:cubicBezTo>
                  <a:cubicBezTo>
                    <a:pt x="1487734" y="454660"/>
                    <a:pt x="268534" y="684530"/>
                    <a:pt x="46284" y="462280"/>
                  </a:cubicBezTo>
                  <a:cubicBezTo>
                    <a:pt x="-57856" y="356870"/>
                    <a:pt x="46284" y="0"/>
                    <a:pt x="46284" y="0"/>
                  </a:cubicBezTo>
                </a:path>
              </a:pathLst>
            </a:custGeom>
            <a:solidFill>
              <a:srgbClr val="FCDB56">
                <a:alpha val="24706"/>
              </a:srgbClr>
            </a:solidFill>
            <a:ln cap="sq">
              <a:noFill/>
              <a:prstDash val="solid"/>
              <a:miter/>
            </a:ln>
          </p:spPr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8F4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3260301" y="-8356196"/>
            <a:ext cx="11912195" cy="18432796"/>
          </a:xfrm>
          <a:custGeom>
            <a:avLst/>
            <a:gdLst/>
            <a:ahLst/>
            <a:cxnLst/>
            <a:rect r="r" b="b" t="t" l="l"/>
            <a:pathLst>
              <a:path h="18432796" w="11912195">
                <a:moveTo>
                  <a:pt x="0" y="0"/>
                </a:moveTo>
                <a:lnTo>
                  <a:pt x="11912194" y="0"/>
                </a:lnTo>
                <a:lnTo>
                  <a:pt x="11912194" y="18432796"/>
                </a:lnTo>
                <a:lnTo>
                  <a:pt x="0" y="184327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154275" y="984027"/>
            <a:ext cx="9979450" cy="1548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1660"/>
              </a:lnSpc>
            </a:pPr>
            <a:r>
              <a:rPr lang="en-US" sz="11000" spc="407">
                <a:solidFill>
                  <a:srgbClr val="FFFFFF"/>
                </a:solidFill>
                <a:latin typeface="Chewy"/>
                <a:ea typeface="Chewy"/>
                <a:cs typeface="Chewy"/>
                <a:sym typeface="Chewy"/>
              </a:rPr>
              <a:t>Échéancier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6254209" y="2570382"/>
            <a:ext cx="5779581" cy="7395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435"/>
              </a:lnSpc>
            </a:pPr>
            <a:r>
              <a:rPr lang="en-US" sz="5128" spc="189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Étapes / Délai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73904" y="5766009"/>
            <a:ext cx="7488448" cy="2148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39"/>
              </a:lnSpc>
            </a:pPr>
            <a:r>
              <a:rPr lang="en-US" sz="3999" spc="147">
                <a:solidFill>
                  <a:srgbClr val="FDFEFF"/>
                </a:solidFill>
                <a:latin typeface="Chewy"/>
                <a:ea typeface="Chewy"/>
                <a:cs typeface="Chewy"/>
                <a:sym typeface="Chewy"/>
              </a:rPr>
              <a:t>Août/Septembre</a:t>
            </a:r>
          </a:p>
          <a:p>
            <a:pPr algn="l">
              <a:lnSpc>
                <a:spcPts val="3180"/>
              </a:lnSpc>
            </a:pPr>
            <a:r>
              <a:rPr lang="en-US" sz="3000" spc="110">
                <a:solidFill>
                  <a:srgbClr val="FDFEFF"/>
                </a:solidFill>
                <a:latin typeface="Arimo"/>
                <a:ea typeface="Arimo"/>
                <a:cs typeface="Arimo"/>
                <a:sym typeface="Arimo"/>
              </a:rPr>
              <a:t>Apprendre à se connaître/recueillir                     données</a:t>
            </a:r>
          </a:p>
          <a:p>
            <a:pPr algn="l">
              <a:lnSpc>
                <a:spcPts val="3180"/>
              </a:lnSpc>
            </a:pPr>
            <a:r>
              <a:rPr lang="en-US" sz="3000" spc="110">
                <a:solidFill>
                  <a:srgbClr val="FDFEFF"/>
                </a:solidFill>
                <a:latin typeface="Arimo"/>
                <a:ea typeface="Arimo"/>
                <a:cs typeface="Arimo"/>
                <a:sym typeface="Arimo"/>
              </a:rPr>
              <a:t>Questionner intervenants précédents</a:t>
            </a:r>
          </a:p>
          <a:p>
            <a:pPr algn="l">
              <a:lnSpc>
                <a:spcPts val="3180"/>
              </a:lnSpc>
              <a:spcBef>
                <a:spcPct val="0"/>
              </a:spcBef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273904" y="7519091"/>
            <a:ext cx="7488448" cy="2948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39"/>
              </a:lnSpc>
            </a:pPr>
            <a:r>
              <a:rPr lang="en-US" sz="3999" spc="147">
                <a:solidFill>
                  <a:srgbClr val="FDFEFF"/>
                </a:solidFill>
                <a:latin typeface="Chewy"/>
                <a:ea typeface="Chewy"/>
                <a:cs typeface="Chewy"/>
                <a:sym typeface="Chewy"/>
              </a:rPr>
              <a:t>Octobre</a:t>
            </a:r>
          </a:p>
          <a:p>
            <a:pPr algn="l">
              <a:lnSpc>
                <a:spcPts val="3180"/>
              </a:lnSpc>
            </a:pPr>
            <a:r>
              <a:rPr lang="en-US" sz="3000" spc="110">
                <a:solidFill>
                  <a:srgbClr val="FDFEFF"/>
                </a:solidFill>
                <a:latin typeface="Arimo"/>
                <a:ea typeface="Arimo"/>
                <a:cs typeface="Arimo"/>
                <a:sym typeface="Arimo"/>
              </a:rPr>
              <a:t>Problématique monte à la surface</a:t>
            </a:r>
          </a:p>
          <a:p>
            <a:pPr algn="l">
              <a:lnSpc>
                <a:spcPts val="3180"/>
              </a:lnSpc>
            </a:pPr>
            <a:r>
              <a:rPr lang="en-US" sz="3000" spc="110">
                <a:solidFill>
                  <a:srgbClr val="FDFEFF"/>
                </a:solidFill>
                <a:latin typeface="Arimo"/>
                <a:ea typeface="Arimo"/>
                <a:cs typeface="Arimo"/>
                <a:sym typeface="Arimo"/>
              </a:rPr>
              <a:t>Essai-erreur</a:t>
            </a:r>
          </a:p>
          <a:p>
            <a:pPr algn="l">
              <a:lnSpc>
                <a:spcPts val="3180"/>
              </a:lnSpc>
            </a:pPr>
            <a:r>
              <a:rPr lang="en-US" sz="3000" spc="110">
                <a:solidFill>
                  <a:srgbClr val="FDFEFF"/>
                </a:solidFill>
                <a:latin typeface="Arimo"/>
                <a:ea typeface="Arimo"/>
                <a:cs typeface="Arimo"/>
                <a:sym typeface="Arimo"/>
              </a:rPr>
              <a:t>Mise en place des interventions</a:t>
            </a:r>
          </a:p>
          <a:p>
            <a:pPr algn="l">
              <a:lnSpc>
                <a:spcPts val="3180"/>
              </a:lnSpc>
            </a:pPr>
            <a:r>
              <a:rPr lang="en-US" sz="3000" spc="110">
                <a:solidFill>
                  <a:srgbClr val="FDFEFF"/>
                </a:solidFill>
                <a:latin typeface="Arimo"/>
                <a:ea typeface="Arimo"/>
                <a:cs typeface="Arimo"/>
                <a:sym typeface="Arimo"/>
              </a:rPr>
              <a:t>Collaboration avec d’autres intervenants</a:t>
            </a:r>
          </a:p>
          <a:p>
            <a:pPr algn="l">
              <a:lnSpc>
                <a:spcPts val="3180"/>
              </a:lnSpc>
            </a:pPr>
            <a:r>
              <a:rPr lang="en-US" sz="3000" spc="110">
                <a:solidFill>
                  <a:srgbClr val="FDFEFF"/>
                </a:solidFill>
                <a:latin typeface="Arimo"/>
                <a:ea typeface="Arimo"/>
                <a:cs typeface="Arimo"/>
                <a:sym typeface="Arimo"/>
              </a:rPr>
              <a:t>Prévention</a:t>
            </a:r>
          </a:p>
          <a:p>
            <a:pPr algn="l">
              <a:lnSpc>
                <a:spcPts val="3180"/>
              </a:lnSpc>
              <a:spcBef>
                <a:spcPct val="0"/>
              </a:spcBef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7762352" y="5766009"/>
            <a:ext cx="10525648" cy="2548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39"/>
              </a:lnSpc>
            </a:pPr>
            <a:r>
              <a:rPr lang="en-US" sz="3999" spc="147">
                <a:solidFill>
                  <a:srgbClr val="FDFEFF"/>
                </a:solidFill>
                <a:latin typeface="Chewy"/>
                <a:ea typeface="Chewy"/>
                <a:cs typeface="Chewy"/>
                <a:sym typeface="Chewy"/>
              </a:rPr>
              <a:t>Novembre</a:t>
            </a:r>
          </a:p>
          <a:p>
            <a:pPr algn="l">
              <a:lnSpc>
                <a:spcPts val="3180"/>
              </a:lnSpc>
            </a:pPr>
            <a:r>
              <a:rPr lang="en-US" sz="3000" spc="110">
                <a:solidFill>
                  <a:srgbClr val="FDFEFF"/>
                </a:solidFill>
                <a:latin typeface="Arimo"/>
                <a:ea typeface="Arimo"/>
                <a:cs typeface="Arimo"/>
                <a:sym typeface="Arimo"/>
              </a:rPr>
              <a:t>Enseignement explicite des stratégies de retour au calme</a:t>
            </a:r>
          </a:p>
          <a:p>
            <a:pPr algn="l">
              <a:lnSpc>
                <a:spcPts val="3180"/>
              </a:lnSpc>
            </a:pPr>
            <a:r>
              <a:rPr lang="en-US" sz="3000" spc="110">
                <a:solidFill>
                  <a:srgbClr val="FDFEFF"/>
                </a:solidFill>
                <a:latin typeface="Arimo"/>
                <a:ea typeface="Arimo"/>
                <a:cs typeface="Arimo"/>
                <a:sym typeface="Arimo"/>
              </a:rPr>
              <a:t>Soutien régulier lors d’émotions fortes</a:t>
            </a:r>
          </a:p>
          <a:p>
            <a:pPr algn="l">
              <a:lnSpc>
                <a:spcPts val="3180"/>
              </a:lnSpc>
            </a:pPr>
            <a:r>
              <a:rPr lang="en-US" sz="3000" spc="110">
                <a:solidFill>
                  <a:srgbClr val="FDFEFF"/>
                </a:solidFill>
                <a:latin typeface="Arimo"/>
                <a:ea typeface="Arimo"/>
                <a:cs typeface="Arimo"/>
                <a:sym typeface="Arimo"/>
              </a:rPr>
              <a:t>Prévention +++</a:t>
            </a:r>
          </a:p>
          <a:p>
            <a:pPr algn="l">
              <a:lnSpc>
                <a:spcPts val="3180"/>
              </a:lnSpc>
            </a:pPr>
            <a:r>
              <a:rPr lang="en-US" sz="3000" spc="110">
                <a:solidFill>
                  <a:srgbClr val="FDFEFF"/>
                </a:solidFill>
                <a:latin typeface="Arimo"/>
                <a:ea typeface="Arimo"/>
                <a:cs typeface="Arimo"/>
                <a:sym typeface="Arimo"/>
              </a:rPr>
              <a:t>Ajustement au besoin                   Renforcement +</a:t>
            </a:r>
          </a:p>
          <a:p>
            <a:pPr algn="l">
              <a:lnSpc>
                <a:spcPts val="3180"/>
              </a:lnSpc>
              <a:spcBef>
                <a:spcPct val="0"/>
              </a:spcBef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7762352" y="7919141"/>
            <a:ext cx="10381069" cy="2148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39"/>
              </a:lnSpc>
            </a:pPr>
            <a:r>
              <a:rPr lang="en-US" sz="3999" spc="147">
                <a:solidFill>
                  <a:srgbClr val="FDFEFF"/>
                </a:solidFill>
                <a:latin typeface="Chewy"/>
                <a:ea typeface="Chewy"/>
                <a:cs typeface="Chewy"/>
                <a:sym typeface="Chewy"/>
              </a:rPr>
              <a:t>Décembre</a:t>
            </a:r>
          </a:p>
          <a:p>
            <a:pPr algn="l">
              <a:lnSpc>
                <a:spcPts val="3180"/>
              </a:lnSpc>
            </a:pPr>
            <a:r>
              <a:rPr lang="en-US" sz="3000" spc="110">
                <a:solidFill>
                  <a:srgbClr val="FDFEFF"/>
                </a:solidFill>
                <a:latin typeface="Arimo"/>
                <a:ea typeface="Arimo"/>
                <a:cs typeface="Arimo"/>
                <a:sym typeface="Arimo"/>
              </a:rPr>
              <a:t>Revenir sur les stratégies apprises/Analyse des progrès</a:t>
            </a:r>
          </a:p>
          <a:p>
            <a:pPr algn="l">
              <a:lnSpc>
                <a:spcPts val="3180"/>
              </a:lnSpc>
            </a:pPr>
            <a:r>
              <a:rPr lang="en-US" sz="3000" spc="110">
                <a:solidFill>
                  <a:srgbClr val="FDFEFF"/>
                </a:solidFill>
                <a:latin typeface="Arimo"/>
                <a:ea typeface="Arimo"/>
                <a:cs typeface="Arimo"/>
                <a:sym typeface="Arimo"/>
              </a:rPr>
              <a:t>Modéliser à nouveau/Marteler ce qui a été mis en place</a:t>
            </a:r>
          </a:p>
          <a:p>
            <a:pPr algn="l">
              <a:lnSpc>
                <a:spcPts val="3180"/>
              </a:lnSpc>
            </a:pPr>
            <a:r>
              <a:rPr lang="en-US" sz="3000" spc="110">
                <a:solidFill>
                  <a:srgbClr val="FDFEFF"/>
                </a:solidFill>
                <a:latin typeface="Arimo"/>
                <a:ea typeface="Arimo"/>
                <a:cs typeface="Arimo"/>
                <a:sym typeface="Arimo"/>
              </a:rPr>
              <a:t>Documentation des résultats</a:t>
            </a:r>
          </a:p>
          <a:p>
            <a:pPr algn="l">
              <a:lnSpc>
                <a:spcPts val="3180"/>
              </a:lnSpc>
              <a:spcBef>
                <a:spcPct val="0"/>
              </a:spcBef>
            </a:pPr>
            <a:r>
              <a:rPr lang="en-US" sz="3000" spc="110">
                <a:solidFill>
                  <a:srgbClr val="FDFEFF"/>
                </a:solidFill>
                <a:latin typeface="Arimo"/>
                <a:ea typeface="Arimo"/>
                <a:cs typeface="Arimo"/>
                <a:sym typeface="Arimo"/>
              </a:rPr>
              <a:t>Ajustement au besoin                   Renforcement +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154275" y="5003993"/>
            <a:ext cx="9979450" cy="8401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360"/>
              </a:lnSpc>
            </a:pPr>
            <a:r>
              <a:rPr lang="en-US" sz="6000" spc="221">
                <a:solidFill>
                  <a:srgbClr val="FF63CE"/>
                </a:solidFill>
                <a:latin typeface="Chewy"/>
                <a:ea typeface="Chewy"/>
                <a:cs typeface="Chewy"/>
                <a:sym typeface="Chewy"/>
              </a:rPr>
              <a:t>Fin août à mi-décembre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DAG2cN1-3Rw</dc:identifier>
  <dcterms:modified xsi:type="dcterms:W3CDTF">2011-08-01T06:04:30Z</dcterms:modified>
  <cp:revision>1</cp:revision>
  <dc:title>projet</dc:title>
</cp:coreProperties>
</file>