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3" r:id="rId28"/>
    <p:sldId id="284" r:id="rId29"/>
    <p:sldId id="281" r:id="rId30"/>
  </p:sldIdLst>
  <p:sldSz cx="18288000" cy="10287000"/>
  <p:notesSz cx="7099300" cy="9385300"/>
  <p:embeddedFontLst>
    <p:embeddedFont>
      <p:font typeface="Baloo Thambi" panose="020B0604020202020204" charset="0"/>
      <p:regular r:id="rId31"/>
    </p:embeddedFont>
    <p:embeddedFont>
      <p:font typeface="Kulachat Slab" panose="020B0604020202020204" charset="-34"/>
      <p:regular r:id="rId32"/>
    </p:embeddedFont>
    <p:embeddedFont>
      <p:font typeface="Kulachat Slab Italics" panose="020B0604020202020204" charset="-34"/>
      <p:regular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svg"/><Relationship Id="rId10" Type="http://schemas.openxmlformats.org/officeDocument/2006/relationships/image" Target="../media/image19.sv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integration-bepep.fse.ulaval.ca/SITES/INTEGRATION-BEPEP/FILES/MEDIAS/DOCUMENT/2022/ADMIN/REVUE-FINISSANTS-PRIMAIRE-2021-2022.PDF" TargetMode="External"/><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hyperlink" Target="https://www.education.gouv.qc.ca/FILEADMIN/SITE_WEB/DOCUMENTS/PFEQ/CHAPITRE003V2.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pedagogie-62.ac-lille.fr/MATERNELLE/LIVRES-DE-BORD/CONSTRUIRE-LAUTONOMIE-DES-ELEVES" TargetMode="External"/><Relationship Id="rId5" Type="http://schemas.openxmlformats.org/officeDocument/2006/relationships/image" Target="../media/image2.svg"/><Relationship Id="rId10" Type="http://schemas.openxmlformats.org/officeDocument/2006/relationships/hyperlink" Target="https://www.integration-bepep.fse.ulaval.ca/SITES/INTEGRATION-BEPEP/FILS/MEDIAS/DOCUMENT/2023/PAMAL/REVUE-FINISSANTS-PRIMAIRE-2022-2023.PDF" TargetMode="External"/><Relationship Id="rId4" Type="http://schemas.openxmlformats.org/officeDocument/2006/relationships/image" Target="../media/image1.png"/><Relationship Id="rId9" Type="http://schemas.openxmlformats.org/officeDocument/2006/relationships/hyperlink" Target="https://www.oecd.org/fr/publications/comment-apprend-on_9789264086944-fr.html" TargetMode="External"/><Relationship Id="rId14" Type="http://schemas.openxmlformats.org/officeDocument/2006/relationships/hyperlink" Target="https://selfdeterminationtheory.org/SDT/DOCUMENTS/2000_RYANDECI_SDT.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Freeform 2"/>
          <p:cNvSpPr/>
          <p:nvPr/>
        </p:nvSpPr>
        <p:spPr>
          <a:xfrm>
            <a:off x="-490920" y="416845"/>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grpSp>
        <p:nvGrpSpPr>
          <p:cNvPr id="3" name="Group 3"/>
          <p:cNvGrpSpPr/>
          <p:nvPr/>
        </p:nvGrpSpPr>
        <p:grpSpPr>
          <a:xfrm>
            <a:off x="-490920" y="920177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90920" y="5434929"/>
            <a:ext cx="19231557" cy="3823371"/>
          </a:xfrm>
          <a:custGeom>
            <a:avLst/>
            <a:gdLst/>
            <a:ahLst/>
            <a:cxnLst/>
            <a:rect l="l" t="t" r="r" b="b"/>
            <a:pathLst>
              <a:path w="19231557" h="3823371">
                <a:moveTo>
                  <a:pt x="0" y="0"/>
                </a:moveTo>
                <a:lnTo>
                  <a:pt x="19231557" y="0"/>
                </a:lnTo>
                <a:lnTo>
                  <a:pt x="19231557" y="3823371"/>
                </a:lnTo>
                <a:lnTo>
                  <a:pt x="0" y="3823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rot="-469598">
            <a:off x="15881343" y="2047581"/>
            <a:ext cx="2459457" cy="3670831"/>
          </a:xfrm>
          <a:custGeom>
            <a:avLst/>
            <a:gdLst/>
            <a:ahLst/>
            <a:cxnLst/>
            <a:rect l="l" t="t" r="r" b="b"/>
            <a:pathLst>
              <a:path w="2459457" h="3670831">
                <a:moveTo>
                  <a:pt x="0" y="0"/>
                </a:moveTo>
                <a:lnTo>
                  <a:pt x="2459457" y="0"/>
                </a:lnTo>
                <a:lnTo>
                  <a:pt x="2459457" y="3670831"/>
                </a:lnTo>
                <a:lnTo>
                  <a:pt x="0" y="3670831"/>
                </a:lnTo>
                <a:lnTo>
                  <a:pt x="0" y="0"/>
                </a:lnTo>
                <a:close/>
              </a:path>
            </a:pathLst>
          </a:custGeom>
          <a:blipFill>
            <a:blip r:embed="rId8"/>
            <a:stretch>
              <a:fillRect/>
            </a:stretch>
          </a:blipFill>
        </p:spPr>
        <p:txBody>
          <a:bodyPr/>
          <a:lstStyle/>
          <a:p>
            <a:endParaRPr lang="fr-CA"/>
          </a:p>
        </p:txBody>
      </p:sp>
      <p:sp>
        <p:nvSpPr>
          <p:cNvPr id="9" name="TextBox 9"/>
          <p:cNvSpPr txBox="1"/>
          <p:nvPr/>
        </p:nvSpPr>
        <p:spPr>
          <a:xfrm>
            <a:off x="2950481" y="1066622"/>
            <a:ext cx="12387037" cy="6562903"/>
          </a:xfrm>
          <a:prstGeom prst="rect">
            <a:avLst/>
          </a:prstGeom>
        </p:spPr>
        <p:txBody>
          <a:bodyPr lIns="0" tIns="0" rIns="0" bIns="0" rtlCol="0" anchor="t">
            <a:spAutoFit/>
          </a:bodyPr>
          <a:lstStyle/>
          <a:p>
            <a:pPr algn="ctr">
              <a:lnSpc>
                <a:spcPts val="12837"/>
              </a:lnSpc>
            </a:pPr>
            <a:r>
              <a:rPr lang="en-US" sz="11886">
                <a:solidFill>
                  <a:srgbClr val="795A3E"/>
                </a:solidFill>
                <a:latin typeface="Baloo Thambi"/>
                <a:ea typeface="Baloo Thambi"/>
                <a:cs typeface="Baloo Thambi"/>
                <a:sym typeface="Baloo Thambi"/>
              </a:rPr>
              <a:t> ﻿ PROJET D’INTERVENTION EN CONTEXTE (PIC)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721481" y="1984225"/>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sp>
        <p:nvSpPr>
          <p:cNvPr id="3" name="TextBox 3"/>
          <p:cNvSpPr txBox="1"/>
          <p:nvPr/>
        </p:nvSpPr>
        <p:spPr>
          <a:xfrm>
            <a:off x="1540878" y="3561687"/>
            <a:ext cx="15470379" cy="380326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Ce système travaille la compétence transversale 5, soit </a:t>
            </a:r>
            <a:r>
              <a:rPr lang="en-US" sz="3640" i="1">
                <a:solidFill>
                  <a:srgbClr val="795A3E"/>
                </a:solidFill>
                <a:latin typeface="Kulachat Slab Italics"/>
                <a:ea typeface="Kulachat Slab Italics"/>
                <a:cs typeface="Kulachat Slab Italics"/>
                <a:sym typeface="Kulachat Slab Italics"/>
              </a:rPr>
              <a:t>Se donner des méthodes de travail efficaces puisqu’il aidera les élèves &lt;&lt; à faire preuve d’autonomie en les incitant à associer les objectifs et les moyens, en les invitant à analyser leur façon de recourir aux ressources disponibles et en les amenant à évaluer l’efficacité de leur démarche. &gt;&gt; (Ministère de l’Éducation, 2006, p.44)</a:t>
            </a:r>
          </a:p>
        </p:txBody>
      </p:sp>
      <p:grpSp>
        <p:nvGrpSpPr>
          <p:cNvPr id="4" name="Group 4"/>
          <p:cNvGrpSpPr/>
          <p:nvPr/>
        </p:nvGrpSpPr>
        <p:grpSpPr>
          <a:xfrm>
            <a:off x="-490920" y="9791700"/>
            <a:ext cx="19070204" cy="2170460"/>
            <a:chOff x="0" y="0"/>
            <a:chExt cx="5022605" cy="571644"/>
          </a:xfrm>
        </p:grpSpPr>
        <p:sp>
          <p:nvSpPr>
            <p:cNvPr id="5" name="Freeform 5"/>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6" name="TextBox 6"/>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721481" y="1984225"/>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sp>
        <p:nvSpPr>
          <p:cNvPr id="3" name="TextBox 3"/>
          <p:cNvSpPr txBox="1"/>
          <p:nvPr/>
        </p:nvSpPr>
        <p:spPr>
          <a:xfrm>
            <a:off x="1540878" y="3561687"/>
            <a:ext cx="15470379" cy="507961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Aussi, puisque les abeilles sont en constant mouvement, les élèves vivent des sentiments positifs à chaque fois que le travail demandé est fait. Monique Bockaerts (OCDE, 2010) parle justement de l’effet de ces émotions positives sur la motivation des élèves; &lt;&lt; Les émotions positives stimulent les élèves car elles orientent leur attention vers les signaux pertinents de la tâche à accomplir et de l’environnement d’apprentissage pour créer un environnement interne optimal pour l’apprentissage, l’autorégulation et la réussite &gt;&gt;. </a:t>
            </a:r>
          </a:p>
        </p:txBody>
      </p:sp>
      <p:grpSp>
        <p:nvGrpSpPr>
          <p:cNvPr id="4" name="Group 4"/>
          <p:cNvGrpSpPr/>
          <p:nvPr/>
        </p:nvGrpSpPr>
        <p:grpSpPr>
          <a:xfrm>
            <a:off x="-490920" y="9791700"/>
            <a:ext cx="19070204" cy="2170460"/>
            <a:chOff x="0" y="0"/>
            <a:chExt cx="5022605" cy="571644"/>
          </a:xfrm>
        </p:grpSpPr>
        <p:sp>
          <p:nvSpPr>
            <p:cNvPr id="5" name="Freeform 5"/>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6" name="TextBox 6"/>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123028"/>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TextBox 9"/>
          <p:cNvSpPr txBox="1"/>
          <p:nvPr/>
        </p:nvSpPr>
        <p:spPr>
          <a:xfrm>
            <a:off x="1405416" y="2943224"/>
            <a:ext cx="15160035" cy="5718811"/>
          </a:xfrm>
          <a:prstGeom prst="rect">
            <a:avLst/>
          </a:prstGeom>
        </p:spPr>
        <p:txBody>
          <a:bodyPr lIns="0" tIns="0" rIns="0" bIns="0" rtlCol="0" anchor="t">
            <a:spAutoFit/>
          </a:bodyPr>
          <a:lstStyle/>
          <a:p>
            <a:pPr algn="ctr">
              <a:lnSpc>
                <a:spcPts val="5039"/>
              </a:lnSpc>
              <a:spcBef>
                <a:spcPct val="0"/>
              </a:spcBef>
            </a:pPr>
            <a:r>
              <a:rPr lang="en-US" sz="3599">
                <a:solidFill>
                  <a:srgbClr val="795A3E"/>
                </a:solidFill>
                <a:latin typeface="Kulachat Slab"/>
                <a:ea typeface="Kulachat Slab"/>
                <a:cs typeface="Kulachat Slab"/>
                <a:sym typeface="Kulachat Slab"/>
              </a:rPr>
              <a:t>Ce PIC a été inspiré par un système similaire qui m’a été présenté en classe lors de mon premier stage. Cependant, Il était centré sur l’autonomie comportemental des élèves, soit des &lt;&lt; bonnes décisions &gt;&gt; qu’ils effectuaient. Au lieu d’avoir une liberté dans les choix de travail, les élèves gagnaient la responsabilité de s’auto-corriger, de façon supervisé ou pas. Puisque, comme tout bon système, je m’attends à ce que la majorité des élèves n’aient plus besoin des abeilles pour se motiver à la tâche, je pense  qu’un changement d’objectif tel que selon de mon stage 1 pourrait être intéressant et envisageable.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123028"/>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TextBox 9"/>
          <p:cNvSpPr txBox="1"/>
          <p:nvPr/>
        </p:nvSpPr>
        <p:spPr>
          <a:xfrm>
            <a:off x="1384411" y="2889444"/>
            <a:ext cx="16526236" cy="4441437"/>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 Lors de la conception de mon PIC, j’ai consulté les articles des finissants des années antérieurs afin de valider si quelque chose de similaire avait déjà été déployé. Deux articles traitant de projets axés sur l’autonomie ont retenus mon attention. En effet, dans l’article de Céleste Bouffard (2023), elle souligne l’importance d’offrir des choix aux élèves afin d’augmenter leur autonomie. Or, de mon côté, j’ai décidé de faire en sorte que les choix soient la récompense puisque les élèves veulent pouvoir choisir.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123028"/>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sp>
        <p:nvSpPr>
          <p:cNvPr id="3" name="TextBox 3"/>
          <p:cNvSpPr txBox="1"/>
          <p:nvPr/>
        </p:nvSpPr>
        <p:spPr>
          <a:xfrm>
            <a:off x="1384411" y="2889444"/>
            <a:ext cx="16526236" cy="507961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Dans le deuxième article, Maude Pruneau et Kim Renaud (2022) ont testé un suivi de l’autonomie des élèves semblable au miens, mais dans un contexte où un enseignement explicite était possible. Or, dans le cas de la mise au travail, aucun modelage ou explicitation, autre que le rappel du rôle de l’élève qui est de faire le travail demandé, n’est possible. Je me suis inspiré de la gradation de trois niveaux et du suivi très visuel pour les élèves. Dans leur conclusion, les auteures mentionne justement qu’une telle expérimentation n’avait pas encore été testé. Je relève donc ce défi.</a:t>
            </a:r>
          </a:p>
        </p:txBody>
      </p:sp>
      <p:grpSp>
        <p:nvGrpSpPr>
          <p:cNvPr id="4" name="Group 4"/>
          <p:cNvGrpSpPr/>
          <p:nvPr/>
        </p:nvGrpSpPr>
        <p:grpSpPr>
          <a:xfrm>
            <a:off x="-490920" y="9791700"/>
            <a:ext cx="19070204" cy="2170460"/>
            <a:chOff x="0" y="0"/>
            <a:chExt cx="5022605" cy="571644"/>
          </a:xfrm>
        </p:grpSpPr>
        <p:sp>
          <p:nvSpPr>
            <p:cNvPr id="5" name="Freeform 5"/>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6" name="TextBox 6"/>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742886"/>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ÉCHÉANCIER</a:t>
            </a:r>
          </a:p>
        </p:txBody>
      </p:sp>
      <p:sp>
        <p:nvSpPr>
          <p:cNvPr id="3" name="Freeform 3"/>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6"/>
            <a:stretch>
              <a:fillRect/>
            </a:stretch>
          </a:blipFill>
        </p:spPr>
        <p:txBody>
          <a:bodyPr/>
          <a:lstStyle/>
          <a:p>
            <a:endParaRPr lang="fr-CA"/>
          </a:p>
        </p:txBody>
      </p:sp>
      <p:sp>
        <p:nvSpPr>
          <p:cNvPr id="6" name="Freeform 6"/>
          <p:cNvSpPr/>
          <p:nvPr/>
        </p:nvSpPr>
        <p:spPr>
          <a:xfrm>
            <a:off x="1924377" y="3189245"/>
            <a:ext cx="4037057" cy="4114800"/>
          </a:xfrm>
          <a:custGeom>
            <a:avLst/>
            <a:gdLst/>
            <a:ahLst/>
            <a:cxnLst/>
            <a:rect l="l" t="t" r="r" b="b"/>
            <a:pathLst>
              <a:path w="4037057" h="4114800">
                <a:moveTo>
                  <a:pt x="0" y="0"/>
                </a:moveTo>
                <a:lnTo>
                  <a:pt x="4037058" y="0"/>
                </a:lnTo>
                <a:lnTo>
                  <a:pt x="403705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7" name="Freeform 7"/>
          <p:cNvSpPr/>
          <p:nvPr/>
        </p:nvSpPr>
        <p:spPr>
          <a:xfrm>
            <a:off x="5589418" y="3189245"/>
            <a:ext cx="4037057" cy="4114800"/>
          </a:xfrm>
          <a:custGeom>
            <a:avLst/>
            <a:gdLst/>
            <a:ahLst/>
            <a:cxnLst/>
            <a:rect l="l" t="t" r="r" b="b"/>
            <a:pathLst>
              <a:path w="4037057" h="4114800">
                <a:moveTo>
                  <a:pt x="0" y="0"/>
                </a:moveTo>
                <a:lnTo>
                  <a:pt x="4037057" y="0"/>
                </a:lnTo>
                <a:lnTo>
                  <a:pt x="403705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8" name="Freeform 8"/>
          <p:cNvSpPr/>
          <p:nvPr/>
        </p:nvSpPr>
        <p:spPr>
          <a:xfrm>
            <a:off x="9221601" y="3189245"/>
            <a:ext cx="4037057" cy="4114800"/>
          </a:xfrm>
          <a:custGeom>
            <a:avLst/>
            <a:gdLst/>
            <a:ahLst/>
            <a:cxnLst/>
            <a:rect l="l" t="t" r="r" b="b"/>
            <a:pathLst>
              <a:path w="4037057" h="4114800">
                <a:moveTo>
                  <a:pt x="0" y="0"/>
                </a:moveTo>
                <a:lnTo>
                  <a:pt x="4037057" y="0"/>
                </a:lnTo>
                <a:lnTo>
                  <a:pt x="4037057"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9" name="Freeform 9"/>
          <p:cNvSpPr/>
          <p:nvPr/>
        </p:nvSpPr>
        <p:spPr>
          <a:xfrm>
            <a:off x="12851648" y="3189245"/>
            <a:ext cx="4037057" cy="4114800"/>
          </a:xfrm>
          <a:custGeom>
            <a:avLst/>
            <a:gdLst/>
            <a:ahLst/>
            <a:cxnLst/>
            <a:rect l="l" t="t" r="r" b="b"/>
            <a:pathLst>
              <a:path w="4037057" h="4114800">
                <a:moveTo>
                  <a:pt x="0" y="0"/>
                </a:moveTo>
                <a:lnTo>
                  <a:pt x="4037058" y="0"/>
                </a:lnTo>
                <a:lnTo>
                  <a:pt x="403705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a:p>
        </p:txBody>
      </p:sp>
      <p:sp>
        <p:nvSpPr>
          <p:cNvPr id="10" name="TextBox 10"/>
          <p:cNvSpPr txBox="1"/>
          <p:nvPr/>
        </p:nvSpPr>
        <p:spPr>
          <a:xfrm>
            <a:off x="2965150" y="4414477"/>
            <a:ext cx="1955512" cy="1607186"/>
          </a:xfrm>
          <a:prstGeom prst="rect">
            <a:avLst/>
          </a:prstGeom>
        </p:spPr>
        <p:txBody>
          <a:bodyPr lIns="0" tIns="0" rIns="0" bIns="0" rtlCol="0" anchor="t">
            <a:spAutoFit/>
          </a:bodyPr>
          <a:lstStyle/>
          <a:p>
            <a:pPr algn="ctr">
              <a:lnSpc>
                <a:spcPts val="4339"/>
              </a:lnSpc>
              <a:spcBef>
                <a:spcPct val="0"/>
              </a:spcBef>
            </a:pPr>
            <a:r>
              <a:rPr lang="en-US" sz="3099">
                <a:solidFill>
                  <a:srgbClr val="795A3E"/>
                </a:solidFill>
                <a:latin typeface="Baloo Thambi"/>
                <a:ea typeface="Baloo Thambi"/>
                <a:cs typeface="Baloo Thambi"/>
                <a:sym typeface="Baloo Thambi"/>
              </a:rPr>
              <a:t>Premier jour d’école</a:t>
            </a:r>
          </a:p>
        </p:txBody>
      </p:sp>
      <p:sp>
        <p:nvSpPr>
          <p:cNvPr id="11" name="TextBox 11"/>
          <p:cNvSpPr txBox="1"/>
          <p:nvPr/>
        </p:nvSpPr>
        <p:spPr>
          <a:xfrm>
            <a:off x="2038930" y="7237370"/>
            <a:ext cx="3550488" cy="1250863"/>
          </a:xfrm>
          <a:prstGeom prst="rect">
            <a:avLst/>
          </a:prstGeom>
        </p:spPr>
        <p:txBody>
          <a:bodyPr lIns="0" tIns="0" rIns="0" bIns="0" rtlCol="0" anchor="t">
            <a:spAutoFit/>
          </a:bodyPr>
          <a:lstStyle/>
          <a:p>
            <a:pPr algn="ctr">
              <a:lnSpc>
                <a:spcPts val="5079"/>
              </a:lnSpc>
              <a:spcBef>
                <a:spcPct val="0"/>
              </a:spcBef>
            </a:pPr>
            <a:r>
              <a:rPr lang="en-US" sz="3628">
                <a:solidFill>
                  <a:srgbClr val="795A3E"/>
                </a:solidFill>
                <a:latin typeface="Baloo Thambi"/>
                <a:ea typeface="Baloo Thambi"/>
                <a:cs typeface="Baloo Thambi"/>
                <a:sym typeface="Baloo Thambi"/>
              </a:rPr>
              <a:t>Mise en place et amélioration 1</a:t>
            </a:r>
          </a:p>
        </p:txBody>
      </p:sp>
      <p:sp>
        <p:nvSpPr>
          <p:cNvPr id="12" name="TextBox 12"/>
          <p:cNvSpPr txBox="1"/>
          <p:nvPr/>
        </p:nvSpPr>
        <p:spPr>
          <a:xfrm>
            <a:off x="5589418" y="7294520"/>
            <a:ext cx="3550488" cy="2842172"/>
          </a:xfrm>
          <a:prstGeom prst="rect">
            <a:avLst/>
          </a:prstGeom>
        </p:spPr>
        <p:txBody>
          <a:bodyPr lIns="0" tIns="0" rIns="0" bIns="0" rtlCol="0" anchor="t">
            <a:spAutoFit/>
          </a:bodyPr>
          <a:lstStyle/>
          <a:p>
            <a:pPr algn="ctr">
              <a:lnSpc>
                <a:spcPts val="4519"/>
              </a:lnSpc>
              <a:spcBef>
                <a:spcPct val="0"/>
              </a:spcBef>
            </a:pPr>
            <a:r>
              <a:rPr lang="en-US" sz="3228">
                <a:solidFill>
                  <a:srgbClr val="795A3E"/>
                </a:solidFill>
                <a:latin typeface="Baloo Thambi"/>
                <a:ea typeface="Baloo Thambi"/>
                <a:cs typeface="Baloo Thambi"/>
                <a:sym typeface="Baloo Thambi"/>
              </a:rPr>
              <a:t>Plusieurs mouvements par les abeilles dans les premières semaines.</a:t>
            </a:r>
          </a:p>
        </p:txBody>
      </p:sp>
      <p:sp>
        <p:nvSpPr>
          <p:cNvPr id="13" name="TextBox 13"/>
          <p:cNvSpPr txBox="1"/>
          <p:nvPr/>
        </p:nvSpPr>
        <p:spPr>
          <a:xfrm>
            <a:off x="9139906" y="7351670"/>
            <a:ext cx="3550488" cy="2527213"/>
          </a:xfrm>
          <a:prstGeom prst="rect">
            <a:avLst/>
          </a:prstGeom>
        </p:spPr>
        <p:txBody>
          <a:bodyPr lIns="0" tIns="0" rIns="0" bIns="0" rtlCol="0" anchor="t">
            <a:spAutoFit/>
          </a:bodyPr>
          <a:lstStyle/>
          <a:p>
            <a:pPr algn="ctr">
              <a:lnSpc>
                <a:spcPts val="5079"/>
              </a:lnSpc>
              <a:spcBef>
                <a:spcPct val="0"/>
              </a:spcBef>
            </a:pPr>
            <a:r>
              <a:rPr lang="en-US" sz="3628">
                <a:solidFill>
                  <a:srgbClr val="795A3E"/>
                </a:solidFill>
                <a:latin typeface="Baloo Thambi"/>
                <a:ea typeface="Baloo Thambi"/>
                <a:cs typeface="Baloo Thambi"/>
                <a:sym typeface="Baloo Thambi"/>
              </a:rPr>
              <a:t>Stabilisation, 1 à 2 mouvements par semaine en moyenne</a:t>
            </a:r>
          </a:p>
        </p:txBody>
      </p:sp>
      <p:sp>
        <p:nvSpPr>
          <p:cNvPr id="14" name="TextBox 14"/>
          <p:cNvSpPr txBox="1"/>
          <p:nvPr/>
        </p:nvSpPr>
        <p:spPr>
          <a:xfrm>
            <a:off x="12690394" y="7408820"/>
            <a:ext cx="3550488" cy="1250863"/>
          </a:xfrm>
          <a:prstGeom prst="rect">
            <a:avLst/>
          </a:prstGeom>
        </p:spPr>
        <p:txBody>
          <a:bodyPr lIns="0" tIns="0" rIns="0" bIns="0" rtlCol="0" anchor="t">
            <a:spAutoFit/>
          </a:bodyPr>
          <a:lstStyle/>
          <a:p>
            <a:pPr algn="ctr">
              <a:lnSpc>
                <a:spcPts val="5079"/>
              </a:lnSpc>
              <a:spcBef>
                <a:spcPct val="0"/>
              </a:spcBef>
            </a:pPr>
            <a:r>
              <a:rPr lang="en-US" sz="3628">
                <a:solidFill>
                  <a:srgbClr val="795A3E"/>
                </a:solidFill>
                <a:latin typeface="Baloo Thambi"/>
                <a:ea typeface="Baloo Thambi"/>
                <a:cs typeface="Baloo Thambi"/>
                <a:sym typeface="Baloo Thambi"/>
              </a:rPr>
              <a:t>Instauration du nouvel objectif</a:t>
            </a:r>
          </a:p>
        </p:txBody>
      </p:sp>
      <p:sp>
        <p:nvSpPr>
          <p:cNvPr id="15" name="TextBox 15"/>
          <p:cNvSpPr txBox="1"/>
          <p:nvPr/>
        </p:nvSpPr>
        <p:spPr>
          <a:xfrm>
            <a:off x="6386906" y="4415930"/>
            <a:ext cx="1955512" cy="1607186"/>
          </a:xfrm>
          <a:prstGeom prst="rect">
            <a:avLst/>
          </a:prstGeom>
        </p:spPr>
        <p:txBody>
          <a:bodyPr lIns="0" tIns="0" rIns="0" bIns="0" rtlCol="0" anchor="t">
            <a:spAutoFit/>
          </a:bodyPr>
          <a:lstStyle/>
          <a:p>
            <a:pPr algn="ctr">
              <a:lnSpc>
                <a:spcPts val="4339"/>
              </a:lnSpc>
            </a:pPr>
            <a:r>
              <a:rPr lang="en-US" sz="3099">
                <a:solidFill>
                  <a:srgbClr val="795A3E"/>
                </a:solidFill>
                <a:latin typeface="Baloo Thambi"/>
                <a:ea typeface="Baloo Thambi"/>
                <a:cs typeface="Baloo Thambi"/>
                <a:sym typeface="Baloo Thambi"/>
              </a:rPr>
              <a:t>Tous </a:t>
            </a:r>
          </a:p>
          <a:p>
            <a:pPr algn="ctr">
              <a:lnSpc>
                <a:spcPts val="4339"/>
              </a:lnSpc>
            </a:pPr>
            <a:r>
              <a:rPr lang="en-US" sz="3099">
                <a:solidFill>
                  <a:srgbClr val="795A3E"/>
                </a:solidFill>
                <a:latin typeface="Baloo Thambi"/>
                <a:ea typeface="Baloo Thambi"/>
                <a:cs typeface="Baloo Thambi"/>
                <a:sym typeface="Baloo Thambi"/>
              </a:rPr>
              <a:t>les </a:t>
            </a:r>
          </a:p>
          <a:p>
            <a:pPr algn="ctr">
              <a:lnSpc>
                <a:spcPts val="4339"/>
              </a:lnSpc>
              <a:spcBef>
                <a:spcPct val="0"/>
              </a:spcBef>
            </a:pPr>
            <a:r>
              <a:rPr lang="en-US" sz="3099">
                <a:solidFill>
                  <a:srgbClr val="795A3E"/>
                </a:solidFill>
                <a:latin typeface="Baloo Thambi"/>
                <a:ea typeface="Baloo Thambi"/>
                <a:cs typeface="Baloo Thambi"/>
                <a:sym typeface="Baloo Thambi"/>
              </a:rPr>
              <a:t>jours</a:t>
            </a:r>
          </a:p>
        </p:txBody>
      </p:sp>
      <p:sp>
        <p:nvSpPr>
          <p:cNvPr id="16" name="TextBox 16"/>
          <p:cNvSpPr txBox="1"/>
          <p:nvPr/>
        </p:nvSpPr>
        <p:spPr>
          <a:xfrm>
            <a:off x="9937394" y="4347668"/>
            <a:ext cx="1955512" cy="1810386"/>
          </a:xfrm>
          <a:prstGeom prst="rect">
            <a:avLst/>
          </a:prstGeom>
        </p:spPr>
        <p:txBody>
          <a:bodyPr lIns="0" tIns="0" rIns="0" bIns="0" rtlCol="0" anchor="t">
            <a:spAutoFit/>
          </a:bodyPr>
          <a:lstStyle/>
          <a:p>
            <a:pPr algn="ctr">
              <a:lnSpc>
                <a:spcPts val="3639"/>
              </a:lnSpc>
              <a:spcBef>
                <a:spcPct val="0"/>
              </a:spcBef>
            </a:pPr>
            <a:r>
              <a:rPr lang="en-US" sz="2599">
                <a:solidFill>
                  <a:srgbClr val="EEBD3B"/>
                </a:solidFill>
                <a:latin typeface="Baloo Thambi"/>
                <a:ea typeface="Baloo Thambi"/>
                <a:cs typeface="Baloo Thambi"/>
                <a:sym typeface="Baloo Thambi"/>
              </a:rPr>
              <a:t>Dernière semaine de septembre à décembre</a:t>
            </a:r>
          </a:p>
        </p:txBody>
      </p:sp>
      <p:sp>
        <p:nvSpPr>
          <p:cNvPr id="17" name="TextBox 17"/>
          <p:cNvSpPr txBox="1"/>
          <p:nvPr/>
        </p:nvSpPr>
        <p:spPr>
          <a:xfrm>
            <a:off x="14064418" y="4685939"/>
            <a:ext cx="1955512" cy="1064261"/>
          </a:xfrm>
          <a:prstGeom prst="rect">
            <a:avLst/>
          </a:prstGeom>
        </p:spPr>
        <p:txBody>
          <a:bodyPr lIns="0" tIns="0" rIns="0" bIns="0" rtlCol="0" anchor="t">
            <a:spAutoFit/>
          </a:bodyPr>
          <a:lstStyle/>
          <a:p>
            <a:pPr algn="ctr">
              <a:lnSpc>
                <a:spcPts val="4339"/>
              </a:lnSpc>
              <a:spcBef>
                <a:spcPct val="0"/>
              </a:spcBef>
            </a:pPr>
            <a:r>
              <a:rPr lang="en-US" sz="3099">
                <a:solidFill>
                  <a:srgbClr val="795A3E"/>
                </a:solidFill>
                <a:latin typeface="Baloo Thambi"/>
                <a:ea typeface="Baloo Thambi"/>
                <a:cs typeface="Baloo Thambi"/>
                <a:sym typeface="Baloo Thambi"/>
              </a:rPr>
              <a:t>Janvier à juin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742886"/>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ÉCHÉANCIER</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10"/>
          <p:cNvSpPr txBox="1"/>
          <p:nvPr/>
        </p:nvSpPr>
        <p:spPr>
          <a:xfrm>
            <a:off x="2229173" y="3552162"/>
            <a:ext cx="13829654" cy="3638208"/>
          </a:xfrm>
          <a:prstGeom prst="rect">
            <a:avLst/>
          </a:prstGeom>
        </p:spPr>
        <p:txBody>
          <a:bodyPr lIns="0" tIns="0" rIns="0" bIns="0" rtlCol="0" anchor="t">
            <a:spAutoFit/>
          </a:bodyPr>
          <a:lstStyle/>
          <a:p>
            <a:pPr algn="ctr">
              <a:lnSpc>
                <a:spcPts val="5793"/>
              </a:lnSpc>
            </a:pPr>
            <a:r>
              <a:rPr lang="en-US" sz="4138">
                <a:solidFill>
                  <a:srgbClr val="795A3E"/>
                </a:solidFill>
                <a:latin typeface="Kulachat Slab"/>
                <a:ea typeface="Kulachat Slab"/>
                <a:cs typeface="Kulachat Slab"/>
                <a:sym typeface="Kulachat Slab"/>
              </a:rPr>
              <a:t>Mon PIC a été instauré en classe dès le premier jour d’école et sera utilisé jusqu’en décembre. À ce moment, je n’avait pas de visuel pour représenté l’autonomie. Le jour même, j’ai ajouté les nuages afin que ce facilité la lecture de l’échelle par les élèves.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742886"/>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ÉCHÉANCIER</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10"/>
          <p:cNvSpPr txBox="1"/>
          <p:nvPr/>
        </p:nvSpPr>
        <p:spPr>
          <a:xfrm>
            <a:off x="2229173" y="3477183"/>
            <a:ext cx="13829654" cy="3638208"/>
          </a:xfrm>
          <a:prstGeom prst="rect">
            <a:avLst/>
          </a:prstGeom>
        </p:spPr>
        <p:txBody>
          <a:bodyPr lIns="0" tIns="0" rIns="0" bIns="0" rtlCol="0" anchor="t">
            <a:spAutoFit/>
          </a:bodyPr>
          <a:lstStyle/>
          <a:p>
            <a:pPr algn="ctr">
              <a:lnSpc>
                <a:spcPts val="5793"/>
              </a:lnSpc>
            </a:pPr>
            <a:r>
              <a:rPr lang="en-US" sz="4138">
                <a:solidFill>
                  <a:srgbClr val="795A3E"/>
                </a:solidFill>
                <a:latin typeface="Kulachat Slab"/>
                <a:ea typeface="Kulachat Slab"/>
                <a:cs typeface="Kulachat Slab"/>
                <a:sym typeface="Kulachat Slab"/>
              </a:rPr>
              <a:t>Ensuite, à tous les jours les élèves me démontre leur mise au travail. Dans les premières semaines, il y a beaucoup plus de mouvements, nous sommes en adaptation. Dans la dernière semaine de septembre, ça se stabilise plus pour ne bouger qu’une à deux fois par semaine en moyenne.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1742886"/>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ÉCHÉANCIER</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10"/>
          <p:cNvSpPr txBox="1"/>
          <p:nvPr/>
        </p:nvSpPr>
        <p:spPr>
          <a:xfrm>
            <a:off x="2229173" y="3668830"/>
            <a:ext cx="13829654" cy="2904783"/>
          </a:xfrm>
          <a:prstGeom prst="rect">
            <a:avLst/>
          </a:prstGeom>
        </p:spPr>
        <p:txBody>
          <a:bodyPr lIns="0" tIns="0" rIns="0" bIns="0" rtlCol="0" anchor="t">
            <a:spAutoFit/>
          </a:bodyPr>
          <a:lstStyle/>
          <a:p>
            <a:pPr algn="ctr">
              <a:lnSpc>
                <a:spcPts val="5793"/>
              </a:lnSpc>
            </a:pPr>
            <a:r>
              <a:rPr lang="en-US" sz="4138">
                <a:solidFill>
                  <a:srgbClr val="795A3E"/>
                </a:solidFill>
                <a:latin typeface="Kulachat Slab"/>
                <a:ea typeface="Kulachat Slab"/>
                <a:cs typeface="Kulachat Slab"/>
                <a:sym typeface="Kulachat Slab"/>
              </a:rPr>
              <a:t>Je conserve mon PIC jusqu’à mon départ en décembre puisque je vois du positif pour la majorité de la classe. Idéalement, si le stage poursuivrait jusqu’à juin, j’aurais changé l’objectif au mois de janvier.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2311183"/>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RESSOURCES</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TextBox 7"/>
          <p:cNvSpPr txBox="1"/>
          <p:nvPr/>
        </p:nvSpPr>
        <p:spPr>
          <a:xfrm>
            <a:off x="2955452" y="4165794"/>
            <a:ext cx="11709169" cy="252691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Pour ce projet, je n’ai besoin que d’une ruche, autant d’abeilles que d’élèves, des nuages et une partie de mur pour les afficher. L’utilisation d’un rappel visuel (la routine du matin) est fortement recommandé.</a:t>
            </a:r>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3970391" y="2161268"/>
            <a:ext cx="9713704"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PROBLÉMATISATION  </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10"/>
          <p:cNvSpPr txBox="1"/>
          <p:nvPr/>
        </p:nvSpPr>
        <p:spPr>
          <a:xfrm>
            <a:off x="1028700" y="3772858"/>
            <a:ext cx="16230600" cy="4442461"/>
          </a:xfrm>
          <a:prstGeom prst="rect">
            <a:avLst/>
          </a:prstGeom>
        </p:spPr>
        <p:txBody>
          <a:bodyPr lIns="0" tIns="0" rIns="0" bIns="0" rtlCol="0" anchor="t">
            <a:spAutoFit/>
          </a:bodyPr>
          <a:lstStyle/>
          <a:p>
            <a:pPr algn="ctr">
              <a:lnSpc>
                <a:spcPts val="5039"/>
              </a:lnSpc>
              <a:spcBef>
                <a:spcPct val="0"/>
              </a:spcBef>
            </a:pPr>
            <a:r>
              <a:rPr lang="en-US" sz="3599">
                <a:solidFill>
                  <a:srgbClr val="795A3E"/>
                </a:solidFill>
                <a:latin typeface="Kulachat Slab"/>
                <a:ea typeface="Kulachat Slab"/>
                <a:cs typeface="Kulachat Slab"/>
                <a:sym typeface="Kulachat Slab"/>
              </a:rPr>
              <a:t>Selon Ryan et Deci (2000, p.), la motivation de l’individu est directement lié à trois besoins psychologiques, soit la compétence, la proximité sociale et l’autonomie. Je me suis penché sur ce dernier élément, qui est souvent nommé comme étant défaillant dans les classes. Lorsque l’on parle d’autonomie à l’école, il s’agit de &lt;&lt; permettre [à l’élève] de pouvoir résoudre des situations-problèmes, de choisir, d’essayer et de prendre des initiatives. &gt;&gt; (Laloux, 2014-2015, p.4)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grpSp>
        <p:nvGrpSpPr>
          <p:cNvPr id="2" name="Group 2"/>
          <p:cNvGrpSpPr/>
          <p:nvPr/>
        </p:nvGrpSpPr>
        <p:grpSpPr>
          <a:xfrm>
            <a:off x="-490920" y="9791700"/>
            <a:ext cx="19070204" cy="2170460"/>
            <a:chOff x="0" y="0"/>
            <a:chExt cx="5022605" cy="571644"/>
          </a:xfrm>
        </p:grpSpPr>
        <p:sp>
          <p:nvSpPr>
            <p:cNvPr id="3" name="Freeform 3"/>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4" name="TextBox 4"/>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9" name="TextBox 9"/>
          <p:cNvSpPr txBox="1"/>
          <p:nvPr/>
        </p:nvSpPr>
        <p:spPr>
          <a:xfrm>
            <a:off x="4721481" y="1691326"/>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DOCUMENTATION</a:t>
            </a:r>
          </a:p>
        </p:txBody>
      </p:sp>
      <p:sp>
        <p:nvSpPr>
          <p:cNvPr id="10" name="Freeform 10"/>
          <p:cNvSpPr/>
          <p:nvPr/>
        </p:nvSpPr>
        <p:spPr>
          <a:xfrm rot="-469598">
            <a:off x="6035810" y="5773536"/>
            <a:ext cx="306255" cy="457097"/>
          </a:xfrm>
          <a:custGeom>
            <a:avLst/>
            <a:gdLst/>
            <a:ahLst/>
            <a:cxnLst/>
            <a:rect l="l" t="t" r="r" b="b"/>
            <a:pathLst>
              <a:path w="306255" h="457097">
                <a:moveTo>
                  <a:pt x="0" y="0"/>
                </a:moveTo>
                <a:lnTo>
                  <a:pt x="306255" y="0"/>
                </a:lnTo>
                <a:lnTo>
                  <a:pt x="306255" y="457097"/>
                </a:lnTo>
                <a:lnTo>
                  <a:pt x="0" y="457097"/>
                </a:lnTo>
                <a:lnTo>
                  <a:pt x="0" y="0"/>
                </a:lnTo>
                <a:close/>
              </a:path>
            </a:pathLst>
          </a:custGeom>
          <a:blipFill>
            <a:blip r:embed="rId8"/>
            <a:stretch>
              <a:fillRect/>
            </a:stretch>
          </a:blipFill>
        </p:spPr>
        <p:txBody>
          <a:bodyPr/>
          <a:lstStyle/>
          <a:p>
            <a:endParaRPr lang="fr-CA"/>
          </a:p>
        </p:txBody>
      </p:sp>
      <p:sp>
        <p:nvSpPr>
          <p:cNvPr id="11" name="Freeform 11"/>
          <p:cNvSpPr/>
          <p:nvPr/>
        </p:nvSpPr>
        <p:spPr>
          <a:xfrm rot="-469598">
            <a:off x="6035953" y="7822096"/>
            <a:ext cx="275545" cy="457097"/>
          </a:xfrm>
          <a:custGeom>
            <a:avLst/>
            <a:gdLst/>
            <a:ahLst/>
            <a:cxnLst/>
            <a:rect l="l" t="t" r="r" b="b"/>
            <a:pathLst>
              <a:path w="275545" h="457097">
                <a:moveTo>
                  <a:pt x="0" y="0"/>
                </a:moveTo>
                <a:lnTo>
                  <a:pt x="275545" y="0"/>
                </a:lnTo>
                <a:lnTo>
                  <a:pt x="275545" y="457097"/>
                </a:lnTo>
                <a:lnTo>
                  <a:pt x="0" y="457097"/>
                </a:lnTo>
                <a:lnTo>
                  <a:pt x="0" y="0"/>
                </a:lnTo>
                <a:close/>
              </a:path>
            </a:pathLst>
          </a:custGeom>
          <a:blipFill>
            <a:blip r:embed="rId8"/>
            <a:stretch>
              <a:fillRect l="-11145"/>
            </a:stretch>
          </a:blipFill>
        </p:spPr>
        <p:txBody>
          <a:bodyPr/>
          <a:lstStyle/>
          <a:p>
            <a:endParaRPr lang="fr-CA"/>
          </a:p>
        </p:txBody>
      </p:sp>
      <p:sp>
        <p:nvSpPr>
          <p:cNvPr id="12" name="Freeform 12"/>
          <p:cNvSpPr/>
          <p:nvPr/>
        </p:nvSpPr>
        <p:spPr>
          <a:xfrm rot="-469598">
            <a:off x="6005386" y="8219181"/>
            <a:ext cx="306255" cy="457097"/>
          </a:xfrm>
          <a:custGeom>
            <a:avLst/>
            <a:gdLst/>
            <a:ahLst/>
            <a:cxnLst/>
            <a:rect l="l" t="t" r="r" b="b"/>
            <a:pathLst>
              <a:path w="306255" h="457097">
                <a:moveTo>
                  <a:pt x="0" y="0"/>
                </a:moveTo>
                <a:lnTo>
                  <a:pt x="306255" y="0"/>
                </a:lnTo>
                <a:lnTo>
                  <a:pt x="306255" y="457097"/>
                </a:lnTo>
                <a:lnTo>
                  <a:pt x="0" y="457097"/>
                </a:lnTo>
                <a:lnTo>
                  <a:pt x="0" y="0"/>
                </a:lnTo>
                <a:close/>
              </a:path>
            </a:pathLst>
          </a:custGeom>
          <a:blipFill>
            <a:blip r:embed="rId8"/>
            <a:stretch>
              <a:fillRect/>
            </a:stretch>
          </a:blipFill>
        </p:spPr>
        <p:txBody>
          <a:bodyPr/>
          <a:lstStyle/>
          <a:p>
            <a:endParaRPr lang="fr-CA"/>
          </a:p>
        </p:txBody>
      </p:sp>
      <p:grpSp>
        <p:nvGrpSpPr>
          <p:cNvPr id="13" name="Group 13"/>
          <p:cNvGrpSpPr/>
          <p:nvPr/>
        </p:nvGrpSpPr>
        <p:grpSpPr>
          <a:xfrm>
            <a:off x="2296661" y="3124411"/>
            <a:ext cx="6747521" cy="6249892"/>
            <a:chOff x="0" y="0"/>
            <a:chExt cx="8996695" cy="8333189"/>
          </a:xfrm>
        </p:grpSpPr>
        <p:sp>
          <p:nvSpPr>
            <p:cNvPr id="14" name="Freeform 14"/>
            <p:cNvSpPr/>
            <p:nvPr/>
          </p:nvSpPr>
          <p:spPr>
            <a:xfrm>
              <a:off x="0" y="0"/>
              <a:ext cx="8996695" cy="8333189"/>
            </a:xfrm>
            <a:custGeom>
              <a:avLst/>
              <a:gdLst/>
              <a:ahLst/>
              <a:cxnLst/>
              <a:rect l="l" t="t" r="r" b="b"/>
              <a:pathLst>
                <a:path w="8996695" h="8333189">
                  <a:moveTo>
                    <a:pt x="0" y="0"/>
                  </a:moveTo>
                  <a:lnTo>
                    <a:pt x="8996695" y="0"/>
                  </a:lnTo>
                  <a:lnTo>
                    <a:pt x="8996695" y="8333189"/>
                  </a:lnTo>
                  <a:lnTo>
                    <a:pt x="0" y="8333189"/>
                  </a:lnTo>
                  <a:lnTo>
                    <a:pt x="0" y="0"/>
                  </a:lnTo>
                  <a:close/>
                </a:path>
              </a:pathLst>
            </a:custGeom>
            <a:blipFill>
              <a:blip r:embed="rId9"/>
              <a:stretch>
                <a:fillRect/>
              </a:stretch>
            </a:blipFill>
          </p:spPr>
          <p:txBody>
            <a:bodyPr/>
            <a:lstStyle/>
            <a:p>
              <a:endParaRPr lang="fr-CA"/>
            </a:p>
          </p:txBody>
        </p:sp>
        <p:sp>
          <p:nvSpPr>
            <p:cNvPr id="15" name="Freeform 15"/>
            <p:cNvSpPr/>
            <p:nvPr/>
          </p:nvSpPr>
          <p:spPr>
            <a:xfrm rot="-469598">
              <a:off x="432465" y="2079787"/>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16" name="Freeform 16"/>
            <p:cNvSpPr/>
            <p:nvPr/>
          </p:nvSpPr>
          <p:spPr>
            <a:xfrm rot="-469598">
              <a:off x="188700" y="2618858"/>
              <a:ext cx="408340" cy="609463"/>
            </a:xfrm>
            <a:custGeom>
              <a:avLst/>
              <a:gdLst/>
              <a:ahLst/>
              <a:cxnLst/>
              <a:rect l="l" t="t" r="r" b="b"/>
              <a:pathLst>
                <a:path w="408340" h="609463">
                  <a:moveTo>
                    <a:pt x="0" y="0"/>
                  </a:moveTo>
                  <a:lnTo>
                    <a:pt x="408340" y="0"/>
                  </a:lnTo>
                  <a:lnTo>
                    <a:pt x="408340" y="609462"/>
                  </a:lnTo>
                  <a:lnTo>
                    <a:pt x="0" y="609462"/>
                  </a:lnTo>
                  <a:lnTo>
                    <a:pt x="0" y="0"/>
                  </a:lnTo>
                  <a:close/>
                </a:path>
              </a:pathLst>
            </a:custGeom>
            <a:blipFill>
              <a:blip r:embed="rId8"/>
              <a:stretch>
                <a:fillRect/>
              </a:stretch>
            </a:blipFill>
          </p:spPr>
          <p:txBody>
            <a:bodyPr/>
            <a:lstStyle/>
            <a:p>
              <a:endParaRPr lang="fr-CA"/>
            </a:p>
          </p:txBody>
        </p:sp>
        <p:sp>
          <p:nvSpPr>
            <p:cNvPr id="17" name="Freeform 17"/>
            <p:cNvSpPr/>
            <p:nvPr/>
          </p:nvSpPr>
          <p:spPr>
            <a:xfrm rot="-469598">
              <a:off x="527126" y="2602972"/>
              <a:ext cx="408340" cy="609463"/>
            </a:xfrm>
            <a:custGeom>
              <a:avLst/>
              <a:gdLst/>
              <a:ahLst/>
              <a:cxnLst/>
              <a:rect l="l" t="t" r="r" b="b"/>
              <a:pathLst>
                <a:path w="408340" h="609463">
                  <a:moveTo>
                    <a:pt x="0" y="0"/>
                  </a:moveTo>
                  <a:lnTo>
                    <a:pt x="408340" y="0"/>
                  </a:lnTo>
                  <a:lnTo>
                    <a:pt x="408340" y="609462"/>
                  </a:lnTo>
                  <a:lnTo>
                    <a:pt x="0" y="609462"/>
                  </a:lnTo>
                  <a:lnTo>
                    <a:pt x="0" y="0"/>
                  </a:lnTo>
                  <a:close/>
                </a:path>
              </a:pathLst>
            </a:custGeom>
            <a:blipFill>
              <a:blip r:embed="rId8"/>
              <a:stretch>
                <a:fillRect/>
              </a:stretch>
            </a:blipFill>
          </p:spPr>
          <p:txBody>
            <a:bodyPr/>
            <a:lstStyle/>
            <a:p>
              <a:endParaRPr lang="fr-CA"/>
            </a:p>
          </p:txBody>
        </p:sp>
        <p:sp>
          <p:nvSpPr>
            <p:cNvPr id="18" name="Freeform 18"/>
            <p:cNvSpPr/>
            <p:nvPr/>
          </p:nvSpPr>
          <p:spPr>
            <a:xfrm rot="-469598">
              <a:off x="188700" y="3104246"/>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19" name="Freeform 19"/>
            <p:cNvSpPr/>
            <p:nvPr/>
          </p:nvSpPr>
          <p:spPr>
            <a:xfrm rot="-469598">
              <a:off x="567691" y="3104246"/>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0" name="Freeform 20"/>
            <p:cNvSpPr/>
            <p:nvPr/>
          </p:nvSpPr>
          <p:spPr>
            <a:xfrm rot="-469598">
              <a:off x="323926" y="3656063"/>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1" name="Freeform 21"/>
            <p:cNvSpPr/>
            <p:nvPr/>
          </p:nvSpPr>
          <p:spPr>
            <a:xfrm rot="-469598">
              <a:off x="188700" y="4315455"/>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2" name="Freeform 22"/>
            <p:cNvSpPr/>
            <p:nvPr/>
          </p:nvSpPr>
          <p:spPr>
            <a:xfrm rot="-469598">
              <a:off x="567691" y="4315455"/>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3" name="Freeform 23"/>
            <p:cNvSpPr/>
            <p:nvPr/>
          </p:nvSpPr>
          <p:spPr>
            <a:xfrm rot="-469598">
              <a:off x="919996" y="4315455"/>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4" name="Freeform 24"/>
            <p:cNvSpPr/>
            <p:nvPr/>
          </p:nvSpPr>
          <p:spPr>
            <a:xfrm rot="-469598">
              <a:off x="323926" y="4804029"/>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5" name="Freeform 25"/>
            <p:cNvSpPr/>
            <p:nvPr/>
          </p:nvSpPr>
          <p:spPr>
            <a:xfrm rot="-469598">
              <a:off x="676230" y="4804029"/>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6" name="Freeform 26"/>
            <p:cNvSpPr/>
            <p:nvPr/>
          </p:nvSpPr>
          <p:spPr>
            <a:xfrm rot="-469598">
              <a:off x="1055222" y="4804029"/>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7" name="Freeform 27"/>
            <p:cNvSpPr/>
            <p:nvPr/>
          </p:nvSpPr>
          <p:spPr>
            <a:xfrm rot="-469598">
              <a:off x="1407526" y="4804029"/>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8" name="Freeform 28"/>
            <p:cNvSpPr/>
            <p:nvPr/>
          </p:nvSpPr>
          <p:spPr>
            <a:xfrm rot="-469598">
              <a:off x="432465" y="5355846"/>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29" name="Freeform 29"/>
            <p:cNvSpPr/>
            <p:nvPr/>
          </p:nvSpPr>
          <p:spPr>
            <a:xfrm rot="-469598">
              <a:off x="811456" y="5343146"/>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0" name="Freeform 30"/>
            <p:cNvSpPr/>
            <p:nvPr/>
          </p:nvSpPr>
          <p:spPr>
            <a:xfrm rot="-469598">
              <a:off x="1055222" y="5355846"/>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1" name="Freeform 31"/>
            <p:cNvSpPr/>
            <p:nvPr/>
          </p:nvSpPr>
          <p:spPr>
            <a:xfrm rot="-469598">
              <a:off x="188700" y="5882506"/>
              <a:ext cx="408340" cy="609463"/>
            </a:xfrm>
            <a:custGeom>
              <a:avLst/>
              <a:gdLst/>
              <a:ahLst/>
              <a:cxnLst/>
              <a:rect l="l" t="t" r="r" b="b"/>
              <a:pathLst>
                <a:path w="408340" h="609463">
                  <a:moveTo>
                    <a:pt x="0" y="0"/>
                  </a:moveTo>
                  <a:lnTo>
                    <a:pt x="408340" y="0"/>
                  </a:lnTo>
                  <a:lnTo>
                    <a:pt x="408340" y="609462"/>
                  </a:lnTo>
                  <a:lnTo>
                    <a:pt x="0" y="609462"/>
                  </a:lnTo>
                  <a:lnTo>
                    <a:pt x="0" y="0"/>
                  </a:lnTo>
                  <a:close/>
                </a:path>
              </a:pathLst>
            </a:custGeom>
            <a:blipFill>
              <a:blip r:embed="rId8"/>
              <a:stretch>
                <a:fillRect/>
              </a:stretch>
            </a:blipFill>
          </p:spPr>
          <p:txBody>
            <a:bodyPr/>
            <a:lstStyle/>
            <a:p>
              <a:endParaRPr lang="fr-CA"/>
            </a:p>
          </p:txBody>
        </p:sp>
        <p:sp>
          <p:nvSpPr>
            <p:cNvPr id="32" name="Freeform 32"/>
            <p:cNvSpPr/>
            <p:nvPr/>
          </p:nvSpPr>
          <p:spPr>
            <a:xfrm rot="-469598">
              <a:off x="567691" y="6002538"/>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3" name="Freeform 33"/>
            <p:cNvSpPr/>
            <p:nvPr/>
          </p:nvSpPr>
          <p:spPr>
            <a:xfrm rot="-469598">
              <a:off x="811456" y="6002538"/>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4" name="Freeform 34"/>
            <p:cNvSpPr/>
            <p:nvPr/>
          </p:nvSpPr>
          <p:spPr>
            <a:xfrm rot="-469598">
              <a:off x="323926" y="6396238"/>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5" name="Freeform 35"/>
            <p:cNvSpPr/>
            <p:nvPr/>
          </p:nvSpPr>
          <p:spPr>
            <a:xfrm rot="-469598">
              <a:off x="608447" y="6539109"/>
              <a:ext cx="367393" cy="609463"/>
            </a:xfrm>
            <a:custGeom>
              <a:avLst/>
              <a:gdLst/>
              <a:ahLst/>
              <a:cxnLst/>
              <a:rect l="l" t="t" r="r" b="b"/>
              <a:pathLst>
                <a:path w="367393" h="609463">
                  <a:moveTo>
                    <a:pt x="0" y="0"/>
                  </a:moveTo>
                  <a:lnTo>
                    <a:pt x="367393" y="0"/>
                  </a:lnTo>
                  <a:lnTo>
                    <a:pt x="367393" y="609463"/>
                  </a:lnTo>
                  <a:lnTo>
                    <a:pt x="0" y="609463"/>
                  </a:lnTo>
                  <a:lnTo>
                    <a:pt x="0" y="0"/>
                  </a:lnTo>
                  <a:close/>
                </a:path>
              </a:pathLst>
            </a:custGeom>
            <a:blipFill>
              <a:blip r:embed="rId8"/>
              <a:stretch>
                <a:fillRect l="-11145"/>
              </a:stretch>
            </a:blipFill>
          </p:spPr>
          <p:txBody>
            <a:bodyPr/>
            <a:lstStyle/>
            <a:p>
              <a:endParaRPr lang="fr-CA"/>
            </a:p>
          </p:txBody>
        </p:sp>
        <p:sp>
          <p:nvSpPr>
            <p:cNvPr id="36" name="Freeform 36"/>
            <p:cNvSpPr/>
            <p:nvPr/>
          </p:nvSpPr>
          <p:spPr>
            <a:xfrm rot="-469598">
              <a:off x="919996" y="6492262"/>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7" name="Freeform 37"/>
            <p:cNvSpPr/>
            <p:nvPr/>
          </p:nvSpPr>
          <p:spPr>
            <a:xfrm rot="-469598">
              <a:off x="283360" y="7030230"/>
              <a:ext cx="408340" cy="609463"/>
            </a:xfrm>
            <a:custGeom>
              <a:avLst/>
              <a:gdLst/>
              <a:ahLst/>
              <a:cxnLst/>
              <a:rect l="l" t="t" r="r" b="b"/>
              <a:pathLst>
                <a:path w="408340" h="609463">
                  <a:moveTo>
                    <a:pt x="0" y="0"/>
                  </a:moveTo>
                  <a:lnTo>
                    <a:pt x="408341" y="0"/>
                  </a:lnTo>
                  <a:lnTo>
                    <a:pt x="408341" y="609462"/>
                  </a:lnTo>
                  <a:lnTo>
                    <a:pt x="0" y="609462"/>
                  </a:lnTo>
                  <a:lnTo>
                    <a:pt x="0" y="0"/>
                  </a:lnTo>
                  <a:close/>
                </a:path>
              </a:pathLst>
            </a:custGeom>
            <a:blipFill>
              <a:blip r:embed="rId8"/>
              <a:stretch>
                <a:fillRect/>
              </a:stretch>
            </a:blipFill>
          </p:spPr>
          <p:txBody>
            <a:bodyPr/>
            <a:lstStyle/>
            <a:p>
              <a:endParaRPr lang="fr-CA"/>
            </a:p>
          </p:txBody>
        </p:sp>
        <p:sp>
          <p:nvSpPr>
            <p:cNvPr id="38" name="Freeform 38"/>
            <p:cNvSpPr/>
            <p:nvPr/>
          </p:nvSpPr>
          <p:spPr>
            <a:xfrm rot="-469598">
              <a:off x="527126" y="7024497"/>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39" name="Freeform 39"/>
            <p:cNvSpPr/>
            <p:nvPr/>
          </p:nvSpPr>
          <p:spPr>
            <a:xfrm rot="-469598">
              <a:off x="831739" y="7151654"/>
              <a:ext cx="408340" cy="609463"/>
            </a:xfrm>
            <a:custGeom>
              <a:avLst/>
              <a:gdLst/>
              <a:ahLst/>
              <a:cxnLst/>
              <a:rect l="l" t="t" r="r" b="b"/>
              <a:pathLst>
                <a:path w="408340" h="609463">
                  <a:moveTo>
                    <a:pt x="0" y="0"/>
                  </a:moveTo>
                  <a:lnTo>
                    <a:pt x="408340" y="0"/>
                  </a:lnTo>
                  <a:lnTo>
                    <a:pt x="408340" y="609462"/>
                  </a:lnTo>
                  <a:lnTo>
                    <a:pt x="0" y="609462"/>
                  </a:lnTo>
                  <a:lnTo>
                    <a:pt x="0" y="0"/>
                  </a:lnTo>
                  <a:close/>
                </a:path>
              </a:pathLst>
            </a:custGeom>
            <a:blipFill>
              <a:blip r:embed="rId8"/>
              <a:stretch>
                <a:fillRect/>
              </a:stretch>
            </a:blipFill>
          </p:spPr>
          <p:txBody>
            <a:bodyPr/>
            <a:lstStyle/>
            <a:p>
              <a:endParaRPr lang="fr-CA"/>
            </a:p>
          </p:txBody>
        </p:sp>
        <p:sp>
          <p:nvSpPr>
            <p:cNvPr id="40" name="Freeform 40"/>
            <p:cNvSpPr/>
            <p:nvPr/>
          </p:nvSpPr>
          <p:spPr>
            <a:xfrm rot="-469598">
              <a:off x="1131422" y="7055630"/>
              <a:ext cx="408340" cy="609463"/>
            </a:xfrm>
            <a:custGeom>
              <a:avLst/>
              <a:gdLst/>
              <a:ahLst/>
              <a:cxnLst/>
              <a:rect l="l" t="t" r="r" b="b"/>
              <a:pathLst>
                <a:path w="408340" h="609463">
                  <a:moveTo>
                    <a:pt x="0" y="0"/>
                  </a:moveTo>
                  <a:lnTo>
                    <a:pt x="408340" y="0"/>
                  </a:lnTo>
                  <a:lnTo>
                    <a:pt x="408340" y="609462"/>
                  </a:lnTo>
                  <a:lnTo>
                    <a:pt x="0" y="609462"/>
                  </a:lnTo>
                  <a:lnTo>
                    <a:pt x="0" y="0"/>
                  </a:lnTo>
                  <a:close/>
                </a:path>
              </a:pathLst>
            </a:custGeom>
            <a:blipFill>
              <a:blip r:embed="rId8"/>
              <a:stretch>
                <a:fillRect/>
              </a:stretch>
            </a:blipFill>
          </p:spPr>
          <p:txBody>
            <a:bodyPr/>
            <a:lstStyle/>
            <a:p>
              <a:endParaRPr lang="fr-CA"/>
            </a:p>
          </p:txBody>
        </p:sp>
        <p:sp>
          <p:nvSpPr>
            <p:cNvPr id="41" name="Freeform 41"/>
            <p:cNvSpPr/>
            <p:nvPr/>
          </p:nvSpPr>
          <p:spPr>
            <a:xfrm rot="-469598">
              <a:off x="59878" y="7635907"/>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42" name="Freeform 42"/>
            <p:cNvSpPr/>
            <p:nvPr/>
          </p:nvSpPr>
          <p:spPr>
            <a:xfrm rot="-469598">
              <a:off x="301081" y="7632797"/>
              <a:ext cx="454029" cy="609463"/>
            </a:xfrm>
            <a:custGeom>
              <a:avLst/>
              <a:gdLst/>
              <a:ahLst/>
              <a:cxnLst/>
              <a:rect l="l" t="t" r="r" b="b"/>
              <a:pathLst>
                <a:path w="454029" h="609463">
                  <a:moveTo>
                    <a:pt x="0" y="0"/>
                  </a:moveTo>
                  <a:lnTo>
                    <a:pt x="454029" y="0"/>
                  </a:lnTo>
                  <a:lnTo>
                    <a:pt x="454029" y="609462"/>
                  </a:lnTo>
                  <a:lnTo>
                    <a:pt x="0" y="609462"/>
                  </a:lnTo>
                  <a:lnTo>
                    <a:pt x="0" y="0"/>
                  </a:lnTo>
                  <a:close/>
                </a:path>
              </a:pathLst>
            </a:custGeom>
            <a:blipFill>
              <a:blip r:embed="rId8"/>
              <a:stretch>
                <a:fillRect t="-5594" b="-5594"/>
              </a:stretch>
            </a:blipFill>
          </p:spPr>
          <p:txBody>
            <a:bodyPr/>
            <a:lstStyle/>
            <a:p>
              <a:endParaRPr lang="fr-CA"/>
            </a:p>
          </p:txBody>
        </p:sp>
        <p:sp>
          <p:nvSpPr>
            <p:cNvPr id="43" name="Freeform 43"/>
            <p:cNvSpPr/>
            <p:nvPr/>
          </p:nvSpPr>
          <p:spPr>
            <a:xfrm rot="-469598">
              <a:off x="676230" y="7698762"/>
              <a:ext cx="408340" cy="609463"/>
            </a:xfrm>
            <a:custGeom>
              <a:avLst/>
              <a:gdLst/>
              <a:ahLst/>
              <a:cxnLst/>
              <a:rect l="l" t="t" r="r" b="b"/>
              <a:pathLst>
                <a:path w="408340" h="609463">
                  <a:moveTo>
                    <a:pt x="0" y="0"/>
                  </a:moveTo>
                  <a:lnTo>
                    <a:pt x="408340" y="0"/>
                  </a:lnTo>
                  <a:lnTo>
                    <a:pt x="408340" y="609463"/>
                  </a:lnTo>
                  <a:lnTo>
                    <a:pt x="0" y="609463"/>
                  </a:lnTo>
                  <a:lnTo>
                    <a:pt x="0" y="0"/>
                  </a:lnTo>
                  <a:close/>
                </a:path>
              </a:pathLst>
            </a:custGeom>
            <a:blipFill>
              <a:blip r:embed="rId8"/>
              <a:stretch>
                <a:fillRect/>
              </a:stretch>
            </a:blipFill>
          </p:spPr>
          <p:txBody>
            <a:bodyPr/>
            <a:lstStyle/>
            <a:p>
              <a:endParaRPr lang="fr-CA"/>
            </a:p>
          </p:txBody>
        </p:sp>
        <p:sp>
          <p:nvSpPr>
            <p:cNvPr id="44" name="Freeform 44"/>
            <p:cNvSpPr/>
            <p:nvPr/>
          </p:nvSpPr>
          <p:spPr>
            <a:xfrm rot="-469598">
              <a:off x="786263" y="2625261"/>
              <a:ext cx="454029" cy="609463"/>
            </a:xfrm>
            <a:custGeom>
              <a:avLst/>
              <a:gdLst/>
              <a:ahLst/>
              <a:cxnLst/>
              <a:rect l="l" t="t" r="r" b="b"/>
              <a:pathLst>
                <a:path w="454029" h="609463">
                  <a:moveTo>
                    <a:pt x="0" y="0"/>
                  </a:moveTo>
                  <a:lnTo>
                    <a:pt x="454029" y="0"/>
                  </a:lnTo>
                  <a:lnTo>
                    <a:pt x="454029" y="609463"/>
                  </a:lnTo>
                  <a:lnTo>
                    <a:pt x="0" y="609463"/>
                  </a:lnTo>
                  <a:lnTo>
                    <a:pt x="0" y="0"/>
                  </a:lnTo>
                  <a:close/>
                </a:path>
              </a:pathLst>
            </a:custGeom>
            <a:blipFill>
              <a:blip r:embed="rId8"/>
              <a:stretch>
                <a:fillRect t="-5594" b="-5594"/>
              </a:stretch>
            </a:blipFill>
          </p:spPr>
          <p:txBody>
            <a:bodyPr/>
            <a:lstStyle/>
            <a:p>
              <a:endParaRPr lang="fr-CA"/>
            </a:p>
          </p:txBody>
        </p:sp>
      </p:grpSp>
      <p:sp>
        <p:nvSpPr>
          <p:cNvPr id="45" name="TextBox 45"/>
          <p:cNvSpPr txBox="1"/>
          <p:nvPr/>
        </p:nvSpPr>
        <p:spPr>
          <a:xfrm>
            <a:off x="9442291" y="3819656"/>
            <a:ext cx="6260015" cy="3803639"/>
          </a:xfrm>
          <a:prstGeom prst="rect">
            <a:avLst/>
          </a:prstGeom>
        </p:spPr>
        <p:txBody>
          <a:bodyPr lIns="0" tIns="0" rIns="0" bIns="0" rtlCol="0" anchor="t">
            <a:spAutoFit/>
          </a:bodyPr>
          <a:lstStyle/>
          <a:p>
            <a:pPr algn="ctr">
              <a:lnSpc>
                <a:spcPts val="5075"/>
              </a:lnSpc>
              <a:spcBef>
                <a:spcPct val="0"/>
              </a:spcBef>
            </a:pPr>
            <a:r>
              <a:rPr lang="en-US" sz="3625">
                <a:solidFill>
                  <a:srgbClr val="795A3E"/>
                </a:solidFill>
                <a:latin typeface="Open Sans"/>
                <a:ea typeface="Open Sans"/>
                <a:cs typeface="Open Sans"/>
                <a:sym typeface="Open Sans"/>
              </a:rPr>
              <a:t>À partir de la liste d’élèves, j’appose un barre diagonale lorsque le travail est remis, et une deuxième barre de l’autre sens lorsque le travail est complet et corrigé.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grpSp>
        <p:nvGrpSpPr>
          <p:cNvPr id="2" name="Group 2"/>
          <p:cNvGrpSpPr/>
          <p:nvPr/>
        </p:nvGrpSpPr>
        <p:grpSpPr>
          <a:xfrm>
            <a:off x="-490920" y="9791700"/>
            <a:ext cx="19070204" cy="2170460"/>
            <a:chOff x="0" y="0"/>
            <a:chExt cx="5022605" cy="571644"/>
          </a:xfrm>
        </p:grpSpPr>
        <p:sp>
          <p:nvSpPr>
            <p:cNvPr id="3" name="Freeform 3"/>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4" name="TextBox 4"/>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9" name="Freeform 9"/>
          <p:cNvSpPr/>
          <p:nvPr/>
        </p:nvSpPr>
        <p:spPr>
          <a:xfrm>
            <a:off x="2038930" y="3083441"/>
            <a:ext cx="7484437" cy="6972344"/>
          </a:xfrm>
          <a:custGeom>
            <a:avLst/>
            <a:gdLst/>
            <a:ahLst/>
            <a:cxnLst/>
            <a:rect l="l" t="t" r="r" b="b"/>
            <a:pathLst>
              <a:path w="7484437" h="6972344">
                <a:moveTo>
                  <a:pt x="0" y="0"/>
                </a:moveTo>
                <a:lnTo>
                  <a:pt x="7484437" y="0"/>
                </a:lnTo>
                <a:lnTo>
                  <a:pt x="7484437" y="6972343"/>
                </a:lnTo>
                <a:lnTo>
                  <a:pt x="0" y="6972343"/>
                </a:lnTo>
                <a:lnTo>
                  <a:pt x="0" y="0"/>
                </a:lnTo>
                <a:close/>
              </a:path>
            </a:pathLst>
          </a:custGeom>
          <a:blipFill>
            <a:blip r:embed="rId9"/>
            <a:stretch>
              <a:fillRect l="-74210" t="-35546" r="-78589" b="-17022"/>
            </a:stretch>
          </a:blipFill>
        </p:spPr>
        <p:txBody>
          <a:bodyPr/>
          <a:lstStyle/>
          <a:p>
            <a:endParaRPr lang="fr-CA"/>
          </a:p>
        </p:txBody>
      </p:sp>
      <p:sp>
        <p:nvSpPr>
          <p:cNvPr id="10" name="TextBox 10"/>
          <p:cNvSpPr txBox="1"/>
          <p:nvPr/>
        </p:nvSpPr>
        <p:spPr>
          <a:xfrm>
            <a:off x="4721481" y="1691326"/>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DOCUMENTATION</a:t>
            </a:r>
          </a:p>
        </p:txBody>
      </p:sp>
      <p:sp>
        <p:nvSpPr>
          <p:cNvPr id="11" name="TextBox 11"/>
          <p:cNvSpPr txBox="1"/>
          <p:nvPr/>
        </p:nvSpPr>
        <p:spPr>
          <a:xfrm>
            <a:off x="3565774" y="4086777"/>
            <a:ext cx="11156451" cy="1250562"/>
          </a:xfrm>
          <a:prstGeom prst="rect">
            <a:avLst/>
          </a:prstGeom>
        </p:spPr>
        <p:txBody>
          <a:bodyPr lIns="0" tIns="0" rIns="0" bIns="0" rtlCol="0" anchor="t">
            <a:spAutoFit/>
          </a:bodyPr>
          <a:lstStyle/>
          <a:p>
            <a:pPr algn="ctr">
              <a:lnSpc>
                <a:spcPts val="5096"/>
              </a:lnSpc>
            </a:pPr>
            <a:endParaRPr/>
          </a:p>
          <a:p>
            <a:pPr algn="ctr">
              <a:lnSpc>
                <a:spcPts val="5096"/>
              </a:lnSpc>
            </a:pPr>
            <a:endParaRPr/>
          </a:p>
        </p:txBody>
      </p:sp>
      <p:sp>
        <p:nvSpPr>
          <p:cNvPr id="12" name="TextBox 12"/>
          <p:cNvSpPr txBox="1"/>
          <p:nvPr/>
        </p:nvSpPr>
        <p:spPr>
          <a:xfrm>
            <a:off x="9859438" y="3819656"/>
            <a:ext cx="6260015" cy="3165464"/>
          </a:xfrm>
          <a:prstGeom prst="rect">
            <a:avLst/>
          </a:prstGeom>
        </p:spPr>
        <p:txBody>
          <a:bodyPr lIns="0" tIns="0" rIns="0" bIns="0" rtlCol="0" anchor="t">
            <a:spAutoFit/>
          </a:bodyPr>
          <a:lstStyle/>
          <a:p>
            <a:pPr algn="ctr">
              <a:lnSpc>
                <a:spcPts val="5075"/>
              </a:lnSpc>
            </a:pPr>
            <a:r>
              <a:rPr lang="en-US" sz="3625">
                <a:solidFill>
                  <a:srgbClr val="795A3E"/>
                </a:solidFill>
                <a:latin typeface="Open Sans"/>
                <a:ea typeface="Open Sans"/>
                <a:cs typeface="Open Sans"/>
                <a:sym typeface="Open Sans"/>
              </a:rPr>
              <a:t>La dernière journée de la semaine, je prends une </a:t>
            </a:r>
          </a:p>
          <a:p>
            <a:pPr algn="ctr">
              <a:lnSpc>
                <a:spcPts val="5075"/>
              </a:lnSpc>
              <a:spcBef>
                <a:spcPct val="0"/>
              </a:spcBef>
            </a:pPr>
            <a:r>
              <a:rPr lang="en-US" sz="3625">
                <a:solidFill>
                  <a:srgbClr val="795A3E"/>
                </a:solidFill>
                <a:latin typeface="Open Sans"/>
                <a:ea typeface="Open Sans"/>
                <a:cs typeface="Open Sans"/>
                <a:sym typeface="Open Sans"/>
              </a:rPr>
              <a:t>&lt;&lt; photo &gt;&gt; de l’emplacement des abeilles afin de voir l’évolution.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2110298"/>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OBSTACLES</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TextBox 7"/>
          <p:cNvSpPr txBox="1"/>
          <p:nvPr/>
        </p:nvSpPr>
        <p:spPr>
          <a:xfrm>
            <a:off x="2038930" y="3435738"/>
            <a:ext cx="14027069" cy="507961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J’anticipe deux obstacles à l’utilisation de ce système. Le premier obstacle est dans l’impact négatif que pourrai avoir une abeille qui ne bouge pas du tout. En effet, si un élève reste toujours dans la ruche et ne peut jamais faire de choix, il risquerait de ne pas vouloir faire d’efforts. Afin d’éviter cela, il est important que je nomme aux élèves le moment les abeilles bougent. Ce moyen servira également de rappel pour les autres.</a:t>
            </a:r>
          </a:p>
          <a:p>
            <a:pPr algn="ctr">
              <a:lnSpc>
                <a:spcPts val="5096"/>
              </a:lnSpc>
            </a:pPr>
            <a:endParaRPr lang="en-US" sz="3640">
              <a:solidFill>
                <a:srgbClr val="795A3E"/>
              </a:solidFill>
              <a:latin typeface="Kulachat Slab"/>
              <a:ea typeface="Kulachat Slab"/>
              <a:cs typeface="Kulachat Slab"/>
              <a:sym typeface="Kulachat Slab"/>
            </a:endParaRPr>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2110298"/>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OBSTACLES</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TextBox 7"/>
          <p:cNvSpPr txBox="1"/>
          <p:nvPr/>
        </p:nvSpPr>
        <p:spPr>
          <a:xfrm>
            <a:off x="2038930" y="3435738"/>
            <a:ext cx="14027069" cy="4441437"/>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Le deuxième obstacle pourrait être l’indifférence face au système. J’anticipe que certains ne se sentent pas interpellé par les abeilles. Dans ce cas, il sera important de mettre de l’emphase sur la possibilité de choisir l’ordre des travaux lors des routines. Je pourrais également questionner les élèves afin de modifier les choix selon le niveau d’autonomie pour que ceux-ci soient à leur image et plus parlant.</a:t>
            </a:r>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875411" y="2311183"/>
            <a:ext cx="8537178" cy="1392115"/>
          </a:xfrm>
          <a:prstGeom prst="rect">
            <a:avLst/>
          </a:prstGeom>
        </p:spPr>
        <p:txBody>
          <a:bodyPr lIns="0" tIns="0" rIns="0" bIns="0" rtlCol="0" anchor="t">
            <a:spAutoFit/>
          </a:bodyPr>
          <a:lstStyle/>
          <a:p>
            <a:pPr algn="ctr">
              <a:lnSpc>
                <a:spcPts val="11469"/>
              </a:lnSpc>
            </a:pPr>
            <a:r>
              <a:rPr lang="en-US" sz="8192" dirty="0">
                <a:solidFill>
                  <a:srgbClr val="795A3E"/>
                </a:solidFill>
                <a:latin typeface="Baloo Thambi"/>
                <a:ea typeface="Baloo Thambi"/>
                <a:cs typeface="Baloo Thambi"/>
                <a:sym typeface="Baloo Thambi"/>
              </a:rPr>
              <a:t>OUVERTURE</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10"/>
          <p:cNvSpPr txBox="1"/>
          <p:nvPr/>
        </p:nvSpPr>
        <p:spPr>
          <a:xfrm>
            <a:off x="570101" y="3891914"/>
            <a:ext cx="17147797" cy="3206006"/>
          </a:xfrm>
          <a:prstGeom prst="rect">
            <a:avLst/>
          </a:prstGeom>
        </p:spPr>
        <p:txBody>
          <a:bodyPr lIns="0" tIns="0" rIns="0" bIns="0" rtlCol="0" anchor="t">
            <a:spAutoFit/>
          </a:bodyPr>
          <a:lstStyle/>
          <a:p>
            <a:pPr algn="ctr">
              <a:lnSpc>
                <a:spcPts val="5039"/>
              </a:lnSpc>
            </a:pPr>
            <a:r>
              <a:rPr lang="en-US" sz="3599" dirty="0">
                <a:solidFill>
                  <a:srgbClr val="795A3E"/>
                </a:solidFill>
                <a:latin typeface="Kulachat Slab"/>
                <a:ea typeface="Kulachat Slab"/>
                <a:cs typeface="Kulachat Slab"/>
                <a:sym typeface="Kulachat Slab"/>
              </a:rPr>
              <a:t>Comment faire pour </a:t>
            </a:r>
            <a:r>
              <a:rPr lang="en-US" sz="3599" dirty="0" err="1">
                <a:solidFill>
                  <a:srgbClr val="795A3E"/>
                </a:solidFill>
                <a:latin typeface="Kulachat Slab"/>
                <a:ea typeface="Kulachat Slab"/>
                <a:cs typeface="Kulachat Slab"/>
                <a:sym typeface="Kulachat Slab"/>
              </a:rPr>
              <a:t>motiver</a:t>
            </a:r>
            <a:r>
              <a:rPr lang="en-US" sz="3599" dirty="0">
                <a:solidFill>
                  <a:srgbClr val="795A3E"/>
                </a:solidFill>
                <a:latin typeface="Kulachat Slab"/>
                <a:ea typeface="Kulachat Slab"/>
                <a:cs typeface="Kulachat Slab"/>
                <a:sym typeface="Kulachat Slab"/>
              </a:rPr>
              <a:t> les </a:t>
            </a:r>
            <a:r>
              <a:rPr lang="en-US" sz="3599" dirty="0" err="1">
                <a:solidFill>
                  <a:srgbClr val="795A3E"/>
                </a:solidFill>
                <a:latin typeface="Kulachat Slab"/>
                <a:ea typeface="Kulachat Slab"/>
                <a:cs typeface="Kulachat Slab"/>
                <a:sym typeface="Kulachat Slab"/>
              </a:rPr>
              <a:t>élèves</a:t>
            </a:r>
            <a:r>
              <a:rPr lang="en-US" sz="3599" dirty="0">
                <a:solidFill>
                  <a:srgbClr val="795A3E"/>
                </a:solidFill>
                <a:latin typeface="Kulachat Slab"/>
                <a:ea typeface="Kulachat Slab"/>
                <a:cs typeface="Kulachat Slab"/>
                <a:sym typeface="Kulachat Slab"/>
              </a:rPr>
              <a:t>, qui </a:t>
            </a:r>
            <a:r>
              <a:rPr lang="en-US" sz="3599" dirty="0" err="1">
                <a:solidFill>
                  <a:srgbClr val="795A3E"/>
                </a:solidFill>
                <a:latin typeface="Kulachat Slab"/>
                <a:ea typeface="Kulachat Slab"/>
                <a:cs typeface="Kulachat Slab"/>
                <a:sym typeface="Kulachat Slab"/>
              </a:rPr>
              <a:t>sont</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depuis</a:t>
            </a:r>
            <a:r>
              <a:rPr lang="en-US" sz="3599" dirty="0">
                <a:solidFill>
                  <a:srgbClr val="795A3E"/>
                </a:solidFill>
                <a:latin typeface="Kulachat Slab"/>
                <a:ea typeface="Kulachat Slab"/>
                <a:cs typeface="Kulachat Slab"/>
                <a:sym typeface="Kulachat Slab"/>
              </a:rPr>
              <a:t> le début de </a:t>
            </a:r>
            <a:r>
              <a:rPr lang="en-US" sz="3599" dirty="0" err="1">
                <a:solidFill>
                  <a:srgbClr val="795A3E"/>
                </a:solidFill>
                <a:latin typeface="Kulachat Slab"/>
                <a:ea typeface="Kulachat Slab"/>
                <a:cs typeface="Kulachat Slab"/>
                <a:sym typeface="Kulachat Slab"/>
              </a:rPr>
              <a:t>l’année</a:t>
            </a:r>
            <a:r>
              <a:rPr lang="en-US" sz="3599" dirty="0">
                <a:solidFill>
                  <a:srgbClr val="795A3E"/>
                </a:solidFill>
                <a:latin typeface="Kulachat Slab"/>
                <a:ea typeface="Kulachat Slab"/>
                <a:cs typeface="Kulachat Slab"/>
                <a:sym typeface="Kulachat Slab"/>
              </a:rPr>
              <a:t> dans le </a:t>
            </a:r>
            <a:r>
              <a:rPr lang="en-US" sz="3599" dirty="0" err="1">
                <a:solidFill>
                  <a:srgbClr val="795A3E"/>
                </a:solidFill>
                <a:latin typeface="Kulachat Slab"/>
                <a:ea typeface="Kulachat Slab"/>
                <a:cs typeface="Kulachat Slab"/>
                <a:sym typeface="Kulachat Slab"/>
              </a:rPr>
              <a:t>niveau</a:t>
            </a:r>
            <a:r>
              <a:rPr lang="en-US" sz="3599" dirty="0">
                <a:solidFill>
                  <a:srgbClr val="795A3E"/>
                </a:solidFill>
                <a:latin typeface="Kulachat Slab"/>
                <a:ea typeface="Kulachat Slab"/>
                <a:cs typeface="Kulachat Slab"/>
                <a:sym typeface="Kulachat Slab"/>
              </a:rPr>
              <a:t> non </a:t>
            </a:r>
            <a:r>
              <a:rPr lang="en-US" sz="3599" dirty="0" err="1">
                <a:solidFill>
                  <a:srgbClr val="795A3E"/>
                </a:solidFill>
                <a:latin typeface="Kulachat Slab"/>
                <a:ea typeface="Kulachat Slab"/>
                <a:cs typeface="Kulachat Slab"/>
                <a:sym typeface="Kulachat Slab"/>
              </a:rPr>
              <a:t>autonome</a:t>
            </a:r>
            <a:r>
              <a:rPr lang="en-US" sz="3599" dirty="0">
                <a:solidFill>
                  <a:srgbClr val="795A3E"/>
                </a:solidFill>
                <a:latin typeface="Kulachat Slab"/>
                <a:ea typeface="Kulachat Slab"/>
                <a:cs typeface="Kulachat Slab"/>
                <a:sym typeface="Kulachat Slab"/>
              </a:rPr>
              <a:t>, à </a:t>
            </a:r>
            <a:r>
              <a:rPr lang="en-US" sz="3599" dirty="0" err="1">
                <a:solidFill>
                  <a:srgbClr val="795A3E"/>
                </a:solidFill>
                <a:latin typeface="Kulachat Slab"/>
                <a:ea typeface="Kulachat Slab"/>
                <a:cs typeface="Kulachat Slab"/>
                <a:sym typeface="Kulachat Slab"/>
              </a:rPr>
              <a:t>accomplir</a:t>
            </a:r>
            <a:r>
              <a:rPr lang="en-US" sz="3599" dirty="0">
                <a:solidFill>
                  <a:srgbClr val="795A3E"/>
                </a:solidFill>
                <a:latin typeface="Kulachat Slab"/>
                <a:ea typeface="Kulachat Slab"/>
                <a:cs typeface="Kulachat Slab"/>
                <a:sym typeface="Kulachat Slab"/>
              </a:rPr>
              <a:t> les </a:t>
            </a:r>
            <a:r>
              <a:rPr lang="en-US" sz="3599" dirty="0" err="1">
                <a:solidFill>
                  <a:srgbClr val="795A3E"/>
                </a:solidFill>
                <a:latin typeface="Kulachat Slab"/>
                <a:ea typeface="Kulachat Slab"/>
                <a:cs typeface="Kulachat Slab"/>
                <a:sym typeface="Kulachat Slab"/>
              </a:rPr>
              <a:t>tâches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demandées</a:t>
            </a:r>
            <a:r>
              <a:rPr lang="en-US" sz="3599" dirty="0">
                <a:solidFill>
                  <a:srgbClr val="795A3E"/>
                </a:solidFill>
                <a:latin typeface="Kulachat Slab"/>
                <a:ea typeface="Kulachat Slab"/>
                <a:cs typeface="Kulachat Slab"/>
                <a:sym typeface="Kulachat Slab"/>
              </a:rPr>
              <a:t>? </a:t>
            </a:r>
          </a:p>
          <a:p>
            <a:pPr algn="ctr">
              <a:lnSpc>
                <a:spcPts val="5039"/>
              </a:lnSpc>
            </a:pPr>
            <a:r>
              <a:rPr lang="en-US" sz="3599" dirty="0">
                <a:solidFill>
                  <a:schemeClr val="accent6"/>
                </a:solidFill>
                <a:latin typeface="Kulachat Slab"/>
                <a:ea typeface="Kulachat Slab"/>
                <a:cs typeface="Kulachat Slab"/>
                <a:sym typeface="Kulachat Slab"/>
              </a:rPr>
              <a:t>Je </a:t>
            </a:r>
            <a:r>
              <a:rPr lang="en-US" sz="3599" dirty="0" err="1">
                <a:solidFill>
                  <a:schemeClr val="accent6"/>
                </a:solidFill>
                <a:latin typeface="Kulachat Slab"/>
                <a:ea typeface="Kulachat Slab"/>
                <a:cs typeface="Kulachat Slab"/>
                <a:sym typeface="Kulachat Slab"/>
              </a:rPr>
              <a:t>vais</a:t>
            </a:r>
            <a:r>
              <a:rPr lang="en-US" sz="3599" dirty="0">
                <a:solidFill>
                  <a:schemeClr val="accent6"/>
                </a:solidFill>
                <a:latin typeface="Kulachat Slab"/>
                <a:ea typeface="Kulachat Slab"/>
                <a:cs typeface="Kulachat Slab"/>
                <a:sym typeface="Kulachat Slab"/>
              </a:rPr>
              <a:t> donner la </a:t>
            </a:r>
            <a:r>
              <a:rPr lang="en-US" sz="3599" dirty="0" err="1">
                <a:solidFill>
                  <a:schemeClr val="accent6"/>
                </a:solidFill>
                <a:latin typeface="Kulachat Slab"/>
                <a:ea typeface="Kulachat Slab"/>
                <a:cs typeface="Kulachat Slab"/>
                <a:sym typeface="Kulachat Slab"/>
              </a:rPr>
              <a:t>responsabilité</a:t>
            </a:r>
            <a:r>
              <a:rPr lang="en-US" sz="3599" dirty="0">
                <a:solidFill>
                  <a:schemeClr val="accent6"/>
                </a:solidFill>
                <a:latin typeface="Kulachat Slab"/>
                <a:ea typeface="Kulachat Slab"/>
                <a:cs typeface="Kulachat Slab"/>
                <a:sym typeface="Kulachat Slab"/>
              </a:rPr>
              <a:t> à </a:t>
            </a:r>
            <a:r>
              <a:rPr lang="en-US" sz="3599" dirty="0" err="1">
                <a:solidFill>
                  <a:schemeClr val="accent6"/>
                </a:solidFill>
                <a:latin typeface="Kulachat Slab"/>
                <a:ea typeface="Kulachat Slab"/>
                <a:cs typeface="Kulachat Slab"/>
                <a:sym typeface="Kulachat Slab"/>
              </a:rPr>
              <a:t>quelques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élèves</a:t>
            </a:r>
            <a:r>
              <a:rPr lang="en-US" sz="3599" dirty="0">
                <a:solidFill>
                  <a:schemeClr val="accent6"/>
                </a:solidFill>
                <a:latin typeface="Kulachat Slab"/>
                <a:ea typeface="Kulachat Slab"/>
                <a:cs typeface="Kulachat Slab"/>
                <a:sym typeface="Kulachat Slab"/>
              </a:rPr>
              <a:t> (qui </a:t>
            </a:r>
            <a:r>
              <a:rPr lang="en-US" sz="3599" dirty="0" err="1">
                <a:solidFill>
                  <a:schemeClr val="accent6"/>
                </a:solidFill>
                <a:latin typeface="Kulachat Slab"/>
                <a:ea typeface="Kulachat Slab"/>
                <a:cs typeface="Kulachat Slab"/>
                <a:sym typeface="Kulachat Slab"/>
              </a:rPr>
              <a:t>sont</a:t>
            </a:r>
            <a:r>
              <a:rPr lang="en-US" sz="3599" dirty="0">
                <a:solidFill>
                  <a:schemeClr val="accent6"/>
                </a:solidFill>
                <a:latin typeface="Kulachat Slab"/>
                <a:ea typeface="Kulachat Slab"/>
                <a:cs typeface="Kulachat Slab"/>
                <a:sym typeface="Kulachat Slab"/>
              </a:rPr>
              <a:t> dans les </a:t>
            </a:r>
            <a:r>
              <a:rPr lang="en-US" sz="3599" dirty="0" err="1">
                <a:solidFill>
                  <a:schemeClr val="accent6"/>
                </a:solidFill>
                <a:latin typeface="Kulachat Slab"/>
                <a:ea typeface="Kulachat Slab"/>
                <a:cs typeface="Kulachat Slab"/>
                <a:sym typeface="Kulachat Slab"/>
              </a:rPr>
              <a:t>nuages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depuis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plusieurs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semaines</a:t>
            </a:r>
            <a:r>
              <a:rPr lang="en-US" sz="3599" dirty="0">
                <a:solidFill>
                  <a:schemeClr val="accent6"/>
                </a:solidFill>
                <a:latin typeface="Kulachat Slab"/>
                <a:ea typeface="Kulachat Slab"/>
                <a:cs typeface="Kulachat Slab"/>
                <a:sym typeface="Kulachat Slab"/>
              </a:rPr>
              <a:t>) de </a:t>
            </a:r>
            <a:r>
              <a:rPr lang="en-US" sz="3599" dirty="0" err="1">
                <a:solidFill>
                  <a:schemeClr val="accent6"/>
                </a:solidFill>
                <a:latin typeface="Kulachat Slab"/>
                <a:ea typeface="Kulachat Slab"/>
                <a:cs typeface="Kulachat Slab"/>
                <a:sym typeface="Kulachat Slab"/>
              </a:rPr>
              <a:t>montrer</a:t>
            </a:r>
            <a:r>
              <a:rPr lang="en-US" sz="3599" dirty="0">
                <a:solidFill>
                  <a:schemeClr val="accent6"/>
                </a:solidFill>
                <a:latin typeface="Kulachat Slab"/>
                <a:ea typeface="Kulachat Slab"/>
                <a:cs typeface="Kulachat Slab"/>
                <a:sym typeface="Kulachat Slab"/>
              </a:rPr>
              <a:t> aux </a:t>
            </a:r>
            <a:r>
              <a:rPr lang="en-US" sz="3599" dirty="0" err="1">
                <a:solidFill>
                  <a:schemeClr val="accent6"/>
                </a:solidFill>
                <a:latin typeface="Kulachat Slab"/>
                <a:ea typeface="Kulachat Slab"/>
                <a:cs typeface="Kulachat Slab"/>
                <a:sym typeface="Kulachat Slab"/>
              </a:rPr>
              <a:t>élèves</a:t>
            </a:r>
            <a:r>
              <a:rPr lang="en-US" sz="3599" dirty="0">
                <a:solidFill>
                  <a:schemeClr val="accent6"/>
                </a:solidFill>
                <a:latin typeface="Kulachat Slab"/>
                <a:ea typeface="Kulachat Slab"/>
                <a:cs typeface="Kulachat Slab"/>
                <a:sym typeface="Kulachat Slab"/>
              </a:rPr>
              <a:t> dans la </a:t>
            </a:r>
            <a:r>
              <a:rPr lang="en-US" sz="3599" dirty="0" err="1">
                <a:solidFill>
                  <a:schemeClr val="accent6"/>
                </a:solidFill>
                <a:latin typeface="Kulachat Slab"/>
                <a:ea typeface="Kulachat Slab"/>
                <a:cs typeface="Kulachat Slab"/>
                <a:sym typeface="Kulachat Slab"/>
              </a:rPr>
              <a:t>ruche</a:t>
            </a:r>
            <a:r>
              <a:rPr lang="en-US" sz="3599" dirty="0">
                <a:solidFill>
                  <a:schemeClr val="accent6"/>
                </a:solidFill>
                <a:latin typeface="Kulachat Slab"/>
                <a:ea typeface="Kulachat Slab"/>
                <a:cs typeface="Kulachat Slab"/>
                <a:sym typeface="Kulachat Slab"/>
              </a:rPr>
              <a:t> comment </a:t>
            </a:r>
            <a:r>
              <a:rPr lang="en-US" sz="3599" dirty="0" err="1">
                <a:solidFill>
                  <a:schemeClr val="accent6"/>
                </a:solidFill>
                <a:latin typeface="Kulachat Slab"/>
                <a:ea typeface="Kulachat Slab"/>
                <a:cs typeface="Kulachat Slab"/>
                <a:sym typeface="Kulachat Slab"/>
              </a:rPr>
              <a:t>ils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travaillent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Ils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seront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formés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préalablement</a:t>
            </a:r>
            <a:r>
              <a:rPr lang="en-US" sz="3599" dirty="0">
                <a:solidFill>
                  <a:schemeClr val="accent6"/>
                </a:solidFill>
                <a:latin typeface="Kulachat Slab"/>
                <a:ea typeface="Kulachat Slab"/>
                <a:cs typeface="Kulachat Slab"/>
                <a:sym typeface="Kulachat Slab"/>
              </a:rPr>
              <a:t>.</a:t>
            </a:r>
            <a:endParaRPr lang="en-US" sz="3599" dirty="0">
              <a:solidFill>
                <a:srgbClr val="795A3E"/>
              </a:solidFill>
              <a:latin typeface="Kulachat Slab"/>
              <a:ea typeface="Kulachat Slab"/>
              <a:cs typeface="Kulachat Slab"/>
              <a:sym typeface="Kulachat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5411" y="2311183"/>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OUVERTURE</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10"/>
          <p:cNvSpPr txBox="1"/>
          <p:nvPr/>
        </p:nvSpPr>
        <p:spPr>
          <a:xfrm>
            <a:off x="570101" y="3891914"/>
            <a:ext cx="17147797" cy="4488408"/>
          </a:xfrm>
          <a:prstGeom prst="rect">
            <a:avLst/>
          </a:prstGeom>
        </p:spPr>
        <p:txBody>
          <a:bodyPr lIns="0" tIns="0" rIns="0" bIns="0" rtlCol="0" anchor="t">
            <a:spAutoFit/>
          </a:bodyPr>
          <a:lstStyle/>
          <a:p>
            <a:pPr algn="ctr">
              <a:lnSpc>
                <a:spcPts val="5039"/>
              </a:lnSpc>
              <a:spcBef>
                <a:spcPct val="0"/>
              </a:spcBef>
            </a:pPr>
            <a:r>
              <a:rPr lang="en-US" sz="3599" dirty="0">
                <a:solidFill>
                  <a:srgbClr val="795A3E"/>
                </a:solidFill>
                <a:latin typeface="Kulachat Slab"/>
                <a:ea typeface="Kulachat Slab"/>
                <a:cs typeface="Kulachat Slab"/>
                <a:sym typeface="Kulachat Slab"/>
              </a:rPr>
              <a:t>Ce </a:t>
            </a:r>
            <a:r>
              <a:rPr lang="en-US" sz="3599" dirty="0" err="1">
                <a:solidFill>
                  <a:srgbClr val="795A3E"/>
                </a:solidFill>
                <a:latin typeface="Kulachat Slab"/>
                <a:ea typeface="Kulachat Slab"/>
                <a:cs typeface="Kulachat Slab"/>
                <a:sym typeface="Kulachat Slab"/>
              </a:rPr>
              <a:t>système</a:t>
            </a:r>
            <a:r>
              <a:rPr lang="en-US" sz="3599" dirty="0">
                <a:solidFill>
                  <a:srgbClr val="795A3E"/>
                </a:solidFill>
                <a:latin typeface="Kulachat Slab"/>
                <a:ea typeface="Kulachat Slab"/>
                <a:cs typeface="Kulachat Slab"/>
                <a:sym typeface="Kulachat Slab"/>
              </a:rPr>
              <a:t> aura-t-il des </a:t>
            </a:r>
            <a:r>
              <a:rPr lang="en-US" sz="3599" dirty="0" err="1">
                <a:solidFill>
                  <a:srgbClr val="795A3E"/>
                </a:solidFill>
                <a:latin typeface="Kulachat Slab"/>
                <a:ea typeface="Kulachat Slab"/>
                <a:cs typeface="Kulachat Slab"/>
                <a:sym typeface="Kulachat Slab"/>
              </a:rPr>
              <a:t>retombés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négatives</a:t>
            </a:r>
            <a:r>
              <a:rPr lang="en-US" sz="3599" dirty="0">
                <a:solidFill>
                  <a:srgbClr val="795A3E"/>
                </a:solidFill>
                <a:latin typeface="Kulachat Slab"/>
                <a:ea typeface="Kulachat Slab"/>
                <a:cs typeface="Kulachat Slab"/>
                <a:sym typeface="Kulachat Slab"/>
              </a:rPr>
              <a:t> sur le </a:t>
            </a:r>
            <a:r>
              <a:rPr lang="en-US" sz="3599" dirty="0" err="1">
                <a:solidFill>
                  <a:srgbClr val="795A3E"/>
                </a:solidFill>
                <a:latin typeface="Kulachat Slab"/>
                <a:ea typeface="Kulachat Slab"/>
                <a:cs typeface="Kulachat Slab"/>
                <a:sym typeface="Kulachat Slab"/>
              </a:rPr>
              <a:t>système</a:t>
            </a:r>
            <a:r>
              <a:rPr lang="en-US" sz="3599" dirty="0">
                <a:solidFill>
                  <a:srgbClr val="795A3E"/>
                </a:solidFill>
                <a:latin typeface="Kulachat Slab"/>
                <a:ea typeface="Kulachat Slab"/>
                <a:cs typeface="Kulachat Slab"/>
                <a:sym typeface="Kulachat Slab"/>
              </a:rPr>
              <a:t> école (SCP) déjà </a:t>
            </a:r>
            <a:r>
              <a:rPr lang="en-US" sz="3599" dirty="0" err="1">
                <a:solidFill>
                  <a:srgbClr val="795A3E"/>
                </a:solidFill>
                <a:latin typeface="Kulachat Slab"/>
                <a:ea typeface="Kulachat Slab"/>
                <a:cs typeface="Kulachat Slab"/>
                <a:sym typeface="Kulachat Slab"/>
              </a:rPr>
              <a:t>en</a:t>
            </a:r>
            <a:r>
              <a:rPr lang="en-US" sz="3599" dirty="0">
                <a:solidFill>
                  <a:srgbClr val="795A3E"/>
                </a:solidFill>
                <a:latin typeface="Kulachat Slab"/>
                <a:ea typeface="Kulachat Slab"/>
                <a:cs typeface="Kulachat Slab"/>
                <a:sym typeface="Kulachat Slab"/>
              </a:rPr>
              <a:t> place? (</a:t>
            </a:r>
            <a:r>
              <a:rPr lang="en-US" sz="3599" dirty="0" err="1">
                <a:solidFill>
                  <a:srgbClr val="795A3E"/>
                </a:solidFill>
                <a:latin typeface="Kulachat Slab"/>
                <a:ea typeface="Kulachat Slab"/>
                <a:cs typeface="Kulachat Slab"/>
                <a:sym typeface="Kulachat Slab"/>
              </a:rPr>
              <a:t>L’autonomie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faisant</a:t>
            </a:r>
            <a:r>
              <a:rPr lang="en-US" sz="3599" dirty="0">
                <a:solidFill>
                  <a:srgbClr val="795A3E"/>
                </a:solidFill>
                <a:latin typeface="Kulachat Slab"/>
                <a:ea typeface="Kulachat Slab"/>
                <a:cs typeface="Kulachat Slab"/>
                <a:sym typeface="Kulachat Slab"/>
              </a:rPr>
              <a:t> parti des </a:t>
            </a:r>
            <a:r>
              <a:rPr lang="en-US" sz="3599" dirty="0" err="1">
                <a:solidFill>
                  <a:srgbClr val="795A3E"/>
                </a:solidFill>
                <a:latin typeface="Kulachat Slab"/>
                <a:ea typeface="Kulachat Slab"/>
                <a:cs typeface="Kulachat Slab"/>
                <a:sym typeface="Kulachat Slab"/>
              </a:rPr>
              <a:t>valeurs</a:t>
            </a:r>
            <a:r>
              <a:rPr lang="en-US" sz="3599" dirty="0">
                <a:solidFill>
                  <a:srgbClr val="795A3E"/>
                </a:solidFill>
                <a:latin typeface="Kulachat Slab"/>
                <a:ea typeface="Kulachat Slab"/>
                <a:cs typeface="Kulachat Slab"/>
                <a:sym typeface="Kulachat Slab"/>
              </a:rPr>
              <a:t> SCP, je </a:t>
            </a:r>
            <a:r>
              <a:rPr lang="en-US" sz="3599" dirty="0" err="1">
                <a:solidFill>
                  <a:srgbClr val="795A3E"/>
                </a:solidFill>
                <a:latin typeface="Kulachat Slab"/>
                <a:ea typeface="Kulachat Slab"/>
                <a:cs typeface="Kulachat Slab"/>
                <a:sym typeface="Kulachat Slab"/>
              </a:rPr>
              <a:t>sais</a:t>
            </a:r>
            <a:r>
              <a:rPr lang="en-US" sz="3599" dirty="0">
                <a:solidFill>
                  <a:srgbClr val="795A3E"/>
                </a:solidFill>
                <a:latin typeface="Kulachat Slab"/>
                <a:ea typeface="Kulachat Slab"/>
                <a:cs typeface="Kulachat Slab"/>
                <a:sym typeface="Kulachat Slab"/>
              </a:rPr>
              <a:t> que je </a:t>
            </a:r>
            <a:r>
              <a:rPr lang="en-US" sz="3599" dirty="0" err="1">
                <a:solidFill>
                  <a:srgbClr val="795A3E"/>
                </a:solidFill>
                <a:latin typeface="Kulachat Slab"/>
                <a:ea typeface="Kulachat Slab"/>
                <a:cs typeface="Kulachat Slab"/>
                <a:sym typeface="Kulachat Slab"/>
              </a:rPr>
              <a:t>donne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moins</a:t>
            </a:r>
            <a:r>
              <a:rPr lang="en-US" sz="3599" dirty="0">
                <a:solidFill>
                  <a:srgbClr val="795A3E"/>
                </a:solidFill>
                <a:latin typeface="Kulachat Slab"/>
                <a:ea typeface="Kulachat Slab"/>
                <a:cs typeface="Kulachat Slab"/>
                <a:sym typeface="Kulachat Slab"/>
              </a:rPr>
              <a:t> de </a:t>
            </a:r>
            <a:r>
              <a:rPr lang="en-US" sz="3599" dirty="0" err="1">
                <a:solidFill>
                  <a:srgbClr val="795A3E"/>
                </a:solidFill>
                <a:latin typeface="Kulachat Slab"/>
                <a:ea typeface="Kulachat Slab"/>
                <a:cs typeface="Kulachat Slab"/>
                <a:sym typeface="Kulachat Slab"/>
              </a:rPr>
              <a:t>feuilles</a:t>
            </a:r>
            <a:r>
              <a:rPr lang="en-US" sz="3599" dirty="0">
                <a:solidFill>
                  <a:srgbClr val="795A3E"/>
                </a:solidFill>
                <a:latin typeface="Kulachat Slab"/>
                <a:ea typeface="Kulachat Slab"/>
                <a:cs typeface="Kulachat Slab"/>
                <a:sym typeface="Kulachat Slab"/>
              </a:rPr>
              <a:t> pour </a:t>
            </a:r>
            <a:r>
              <a:rPr lang="en-US" sz="3599" dirty="0" err="1">
                <a:solidFill>
                  <a:srgbClr val="795A3E"/>
                </a:solidFill>
                <a:latin typeface="Kulachat Slab"/>
                <a:ea typeface="Kulachat Slab"/>
                <a:cs typeface="Kulachat Slab"/>
                <a:sym typeface="Kulachat Slab"/>
              </a:rPr>
              <a:t>cette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valeur</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puisque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j’utilise</a:t>
            </a:r>
            <a:r>
              <a:rPr lang="en-US" sz="3599" dirty="0">
                <a:solidFill>
                  <a:srgbClr val="795A3E"/>
                </a:solidFill>
                <a:latin typeface="Kulachat Slab"/>
                <a:ea typeface="Kulachat Slab"/>
                <a:cs typeface="Kulachat Slab"/>
                <a:sym typeface="Kulachat Slab"/>
              </a:rPr>
              <a:t> les </a:t>
            </a:r>
            <a:r>
              <a:rPr lang="en-US" sz="3599" dirty="0" err="1">
                <a:solidFill>
                  <a:srgbClr val="795A3E"/>
                </a:solidFill>
                <a:latin typeface="Kulachat Slab"/>
                <a:ea typeface="Kulachat Slab"/>
                <a:cs typeface="Kulachat Slab"/>
                <a:sym typeface="Kulachat Slab"/>
              </a:rPr>
              <a:t>abeilles</a:t>
            </a:r>
            <a:r>
              <a:rPr lang="en-US" sz="3599" dirty="0">
                <a:solidFill>
                  <a:srgbClr val="795A3E"/>
                </a:solidFill>
                <a:latin typeface="Kulachat Slab"/>
                <a:ea typeface="Kulachat Slab"/>
                <a:cs typeface="Kulachat Slab"/>
                <a:sym typeface="Kulachat Slab"/>
              </a:rPr>
              <a:t>).</a:t>
            </a:r>
          </a:p>
          <a:p>
            <a:pPr algn="ctr">
              <a:lnSpc>
                <a:spcPts val="5039"/>
              </a:lnSpc>
              <a:spcBef>
                <a:spcPct val="0"/>
              </a:spcBef>
            </a:pPr>
            <a:r>
              <a:rPr lang="en-US" sz="3599" dirty="0">
                <a:solidFill>
                  <a:schemeClr val="accent6"/>
                </a:solidFill>
                <a:latin typeface="Kulachat Slab"/>
                <a:ea typeface="Kulachat Slab"/>
                <a:cs typeface="Kulachat Slab"/>
                <a:sym typeface="Kulachat Slab"/>
              </a:rPr>
              <a:t>Afin de </a:t>
            </a:r>
            <a:r>
              <a:rPr lang="en-US" sz="3599" dirty="0" err="1">
                <a:solidFill>
                  <a:schemeClr val="accent6"/>
                </a:solidFill>
                <a:latin typeface="Kulachat Slab"/>
                <a:ea typeface="Kulachat Slab"/>
                <a:cs typeface="Kulachat Slab"/>
                <a:sym typeface="Kulachat Slab"/>
              </a:rPr>
              <a:t>combler</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cette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différence</a:t>
            </a:r>
            <a:r>
              <a:rPr lang="en-US" sz="3599" dirty="0">
                <a:solidFill>
                  <a:schemeClr val="accent6"/>
                </a:solidFill>
                <a:latin typeface="Kulachat Slab"/>
                <a:ea typeface="Kulachat Slab"/>
                <a:cs typeface="Kulachat Slab"/>
                <a:sym typeface="Kulachat Slab"/>
              </a:rPr>
              <a:t> sur les </a:t>
            </a:r>
            <a:r>
              <a:rPr lang="en-US" sz="3599" dirty="0" err="1">
                <a:solidFill>
                  <a:schemeClr val="accent6"/>
                </a:solidFill>
                <a:latin typeface="Kulachat Slab"/>
                <a:ea typeface="Kulachat Slab"/>
                <a:cs typeface="Kulachat Slab"/>
                <a:sym typeface="Kulachat Slab"/>
              </a:rPr>
              <a:t>autres</a:t>
            </a:r>
            <a:r>
              <a:rPr lang="en-US" sz="3599" dirty="0">
                <a:solidFill>
                  <a:schemeClr val="accent6"/>
                </a:solidFill>
                <a:latin typeface="Kulachat Slab"/>
                <a:ea typeface="Kulachat Slab"/>
                <a:cs typeface="Kulachat Slab"/>
                <a:sym typeface="Kulachat Slab"/>
              </a:rPr>
              <a:t> classes, je me </a:t>
            </a:r>
            <a:r>
              <a:rPr lang="en-US" sz="3599" dirty="0" err="1">
                <a:solidFill>
                  <a:schemeClr val="accent6"/>
                </a:solidFill>
                <a:latin typeface="Kulachat Slab"/>
                <a:ea typeface="Kulachat Slab"/>
                <a:cs typeface="Kulachat Slab"/>
                <a:sym typeface="Kulachat Slab"/>
              </a:rPr>
              <a:t>concentre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d’avantage</a:t>
            </a:r>
            <a:r>
              <a:rPr lang="en-US" sz="3599" dirty="0">
                <a:solidFill>
                  <a:schemeClr val="accent6"/>
                </a:solidFill>
                <a:latin typeface="Kulachat Slab"/>
                <a:ea typeface="Kulachat Slab"/>
                <a:cs typeface="Kulachat Slab"/>
                <a:sym typeface="Kulachat Slab"/>
              </a:rPr>
              <a:t> à donner </a:t>
            </a:r>
            <a:r>
              <a:rPr lang="en-US" sz="3599" dirty="0" err="1">
                <a:solidFill>
                  <a:schemeClr val="accent6"/>
                </a:solidFill>
                <a:latin typeface="Kulachat Slab"/>
                <a:ea typeface="Kulachat Slab"/>
                <a:cs typeface="Kulachat Slab"/>
                <a:sym typeface="Kulachat Slab"/>
              </a:rPr>
              <a:t>une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feuille</a:t>
            </a:r>
            <a:r>
              <a:rPr lang="en-US" sz="3599" dirty="0">
                <a:solidFill>
                  <a:schemeClr val="accent6"/>
                </a:solidFill>
                <a:latin typeface="Kulachat Slab"/>
                <a:ea typeface="Kulachat Slab"/>
                <a:cs typeface="Kulachat Slab"/>
                <a:sym typeface="Kulachat Slab"/>
              </a:rPr>
              <a:t> (le </a:t>
            </a:r>
            <a:r>
              <a:rPr lang="en-US" sz="3599" dirty="0" err="1">
                <a:solidFill>
                  <a:schemeClr val="accent6"/>
                </a:solidFill>
                <a:latin typeface="Kulachat Slab"/>
                <a:ea typeface="Kulachat Slab"/>
                <a:cs typeface="Kulachat Slab"/>
                <a:sym typeface="Kulachat Slab"/>
              </a:rPr>
              <a:t>système</a:t>
            </a:r>
            <a:r>
              <a:rPr lang="en-US" sz="3599" dirty="0">
                <a:solidFill>
                  <a:schemeClr val="accent6"/>
                </a:solidFill>
                <a:latin typeface="Kulachat Slab"/>
                <a:ea typeface="Kulachat Slab"/>
                <a:cs typeface="Kulachat Slab"/>
                <a:sym typeface="Kulachat Slab"/>
              </a:rPr>
              <a:t> SCP) </a:t>
            </a:r>
            <a:r>
              <a:rPr lang="en-US" sz="3599" dirty="0" err="1">
                <a:solidFill>
                  <a:schemeClr val="accent6"/>
                </a:solidFill>
                <a:latin typeface="Kulachat Slab"/>
                <a:ea typeface="Kulachat Slab"/>
                <a:cs typeface="Kulachat Slab"/>
                <a:sym typeface="Kulachat Slab"/>
              </a:rPr>
              <a:t>dès</a:t>
            </a:r>
            <a:r>
              <a:rPr lang="en-US" sz="3599" dirty="0">
                <a:solidFill>
                  <a:schemeClr val="accent6"/>
                </a:solidFill>
                <a:latin typeface="Kulachat Slab"/>
                <a:ea typeface="Kulachat Slab"/>
                <a:cs typeface="Kulachat Slab"/>
                <a:sym typeface="Kulachat Slab"/>
              </a:rPr>
              <a:t> que je </a:t>
            </a:r>
            <a:r>
              <a:rPr lang="en-US" sz="3599" dirty="0" err="1">
                <a:solidFill>
                  <a:schemeClr val="accent6"/>
                </a:solidFill>
                <a:latin typeface="Kulachat Slab"/>
                <a:ea typeface="Kulachat Slab"/>
                <a:cs typeface="Kulachat Slab"/>
                <a:sym typeface="Kulachat Slab"/>
              </a:rPr>
              <a:t>vois</a:t>
            </a:r>
            <a:r>
              <a:rPr lang="en-US" sz="3599" dirty="0">
                <a:solidFill>
                  <a:schemeClr val="accent6"/>
                </a:solidFill>
                <a:latin typeface="Kulachat Slab"/>
                <a:ea typeface="Kulachat Slab"/>
                <a:cs typeface="Kulachat Slab"/>
                <a:sym typeface="Kulachat Slab"/>
              </a:rPr>
              <a:t> les </a:t>
            </a:r>
            <a:r>
              <a:rPr lang="en-US" sz="3599" dirty="0" err="1">
                <a:solidFill>
                  <a:schemeClr val="accent6"/>
                </a:solidFill>
                <a:latin typeface="Kulachat Slab"/>
                <a:ea typeface="Kulachat Slab"/>
                <a:cs typeface="Kulachat Slab"/>
                <a:sym typeface="Kulachat Slab"/>
              </a:rPr>
              <a:t>élèves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démontrer</a:t>
            </a:r>
            <a:r>
              <a:rPr lang="en-US" sz="3599" dirty="0">
                <a:solidFill>
                  <a:schemeClr val="accent6"/>
                </a:solidFill>
                <a:latin typeface="Kulachat Slab"/>
                <a:ea typeface="Kulachat Slab"/>
                <a:cs typeface="Kulachat Slab"/>
                <a:sym typeface="Kulachat Slab"/>
              </a:rPr>
              <a:t> les </a:t>
            </a:r>
            <a:r>
              <a:rPr lang="en-US" sz="3599" dirty="0" err="1">
                <a:solidFill>
                  <a:schemeClr val="accent6"/>
                </a:solidFill>
                <a:latin typeface="Kulachat Slab"/>
                <a:ea typeface="Kulachat Slab"/>
                <a:cs typeface="Kulachat Slab"/>
                <a:sym typeface="Kulachat Slab"/>
              </a:rPr>
              <a:t>autres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valeurs</a:t>
            </a:r>
            <a:r>
              <a:rPr lang="en-US" sz="3599" dirty="0">
                <a:solidFill>
                  <a:schemeClr val="accent6"/>
                </a:solidFill>
                <a:latin typeface="Kulachat Slab"/>
                <a:ea typeface="Kulachat Slab"/>
                <a:cs typeface="Kulachat Slab"/>
                <a:sym typeface="Kulachat Slab"/>
              </a:rPr>
              <a:t> de </a:t>
            </a:r>
            <a:r>
              <a:rPr lang="en-US" sz="3599" dirty="0" err="1">
                <a:solidFill>
                  <a:schemeClr val="accent6"/>
                </a:solidFill>
                <a:latin typeface="Kulachat Slab"/>
                <a:ea typeface="Kulachat Slab"/>
                <a:cs typeface="Kulachat Slab"/>
                <a:sym typeface="Kulachat Slab"/>
              </a:rPr>
              <a:t>l’école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Ils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en</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reçoivent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donc</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autant</a:t>
            </a:r>
            <a:r>
              <a:rPr lang="en-US" sz="3599" dirty="0">
                <a:solidFill>
                  <a:schemeClr val="accent6"/>
                </a:solidFill>
                <a:latin typeface="Kulachat Slab"/>
                <a:ea typeface="Kulachat Slab"/>
                <a:cs typeface="Kulachat Slab"/>
                <a:sym typeface="Kulachat Slab"/>
              </a:rPr>
              <a:t> que les </a:t>
            </a:r>
            <a:r>
              <a:rPr lang="en-US" sz="3599" dirty="0" err="1">
                <a:solidFill>
                  <a:schemeClr val="accent6"/>
                </a:solidFill>
                <a:latin typeface="Kulachat Slab"/>
                <a:ea typeface="Kulachat Slab"/>
                <a:cs typeface="Kulachat Slab"/>
                <a:sym typeface="Kulachat Slab"/>
              </a:rPr>
              <a:t>autres</a:t>
            </a:r>
            <a:r>
              <a:rPr lang="en-US" sz="3599" dirty="0">
                <a:solidFill>
                  <a:schemeClr val="accent6"/>
                </a:solidFill>
                <a:latin typeface="Kulachat Slab"/>
                <a:ea typeface="Kulachat Slab"/>
                <a:cs typeface="Kulachat Slab"/>
                <a:sym typeface="Kulachat Slab"/>
              </a:rPr>
              <a:t> classes, tout </a:t>
            </a:r>
            <a:r>
              <a:rPr lang="en-US" sz="3599" dirty="0" err="1">
                <a:solidFill>
                  <a:schemeClr val="accent6"/>
                </a:solidFill>
                <a:latin typeface="Kulachat Slab"/>
                <a:ea typeface="Kulachat Slab"/>
                <a:cs typeface="Kulachat Slab"/>
                <a:sym typeface="Kulachat Slab"/>
              </a:rPr>
              <a:t>en</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travaillant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leur</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autonomie</a:t>
            </a:r>
            <a:r>
              <a:rPr lang="en-US" sz="3599" dirty="0">
                <a:solidFill>
                  <a:schemeClr val="accent6"/>
                </a:solidFill>
                <a:latin typeface="Kulachat Slab"/>
                <a:ea typeface="Kulachat Slab"/>
                <a:cs typeface="Kulachat Slab"/>
                <a:sym typeface="Kulachat Slab"/>
              </a:rPr>
              <a:t> de façon concrète.</a:t>
            </a:r>
          </a:p>
        </p:txBody>
      </p:sp>
    </p:spTree>
    <p:extLst>
      <p:ext uri="{BB962C8B-B14F-4D97-AF65-F5344CB8AC3E}">
        <p14:creationId xmlns:p14="http://schemas.microsoft.com/office/powerpoint/2010/main" val="112929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grpSp>
        <p:nvGrpSpPr>
          <p:cNvPr id="2" name="Group 2"/>
          <p:cNvGrpSpPr/>
          <p:nvPr/>
        </p:nvGrpSpPr>
        <p:grpSpPr>
          <a:xfrm>
            <a:off x="-782204" y="9201770"/>
            <a:ext cx="19070204" cy="2170460"/>
            <a:chOff x="0" y="0"/>
            <a:chExt cx="5022605" cy="571644"/>
          </a:xfrm>
        </p:grpSpPr>
        <p:sp>
          <p:nvSpPr>
            <p:cNvPr id="3" name="Freeform 3"/>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4" name="TextBox 4"/>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43557" y="5434929"/>
            <a:ext cx="19231557" cy="3823371"/>
          </a:xfrm>
          <a:custGeom>
            <a:avLst/>
            <a:gdLst/>
            <a:ahLst/>
            <a:cxnLst/>
            <a:rect l="l" t="t" r="r" b="b"/>
            <a:pathLst>
              <a:path w="19231557" h="3823371">
                <a:moveTo>
                  <a:pt x="0" y="0"/>
                </a:moveTo>
                <a:lnTo>
                  <a:pt x="19231557" y="0"/>
                </a:lnTo>
                <a:lnTo>
                  <a:pt x="19231557" y="3823371"/>
                </a:lnTo>
                <a:lnTo>
                  <a:pt x="0" y="3823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
        <p:nvSpPr>
          <p:cNvPr id="10" name="TextBox 2">
            <a:extLst>
              <a:ext uri="{FF2B5EF4-FFF2-40B4-BE49-F238E27FC236}">
                <a16:creationId xmlns:a16="http://schemas.microsoft.com/office/drawing/2014/main" id="{5EF8D733-EEAE-30D2-60FA-824E625F738A}"/>
              </a:ext>
            </a:extLst>
          </p:cNvPr>
          <p:cNvSpPr txBox="1"/>
          <p:nvPr/>
        </p:nvSpPr>
        <p:spPr>
          <a:xfrm>
            <a:off x="4735286" y="538436"/>
            <a:ext cx="7704827" cy="2949525"/>
          </a:xfrm>
          <a:prstGeom prst="rect">
            <a:avLst/>
          </a:prstGeom>
        </p:spPr>
        <p:txBody>
          <a:bodyPr wrap="square" lIns="0" tIns="0" rIns="0" bIns="0" rtlCol="0" anchor="t">
            <a:spAutoFit/>
          </a:bodyPr>
          <a:lstStyle/>
          <a:p>
            <a:pPr algn="ctr">
              <a:lnSpc>
                <a:spcPts val="11469"/>
              </a:lnSpc>
            </a:pPr>
            <a:r>
              <a:rPr lang="en-US" sz="8000" dirty="0">
                <a:solidFill>
                  <a:srgbClr val="795A3E"/>
                </a:solidFill>
                <a:latin typeface="Baloo Thambi"/>
                <a:ea typeface="Baloo Thambi"/>
                <a:cs typeface="Baloo Thambi"/>
                <a:sym typeface="Baloo Thambi"/>
              </a:rPr>
              <a:t>Questions et </a:t>
            </a:r>
            <a:r>
              <a:rPr lang="en-US" sz="8000" dirty="0" err="1">
                <a:solidFill>
                  <a:srgbClr val="795A3E"/>
                </a:solidFill>
                <a:latin typeface="Baloo Thambi"/>
                <a:ea typeface="Baloo Thambi"/>
                <a:cs typeface="Baloo Thambi"/>
                <a:sym typeface="Baloo Thambi"/>
              </a:rPr>
              <a:t>commentaires</a:t>
            </a:r>
            <a:endParaRPr lang="en-US" sz="8000" dirty="0">
              <a:solidFill>
                <a:srgbClr val="795A3E"/>
              </a:solidFill>
              <a:latin typeface="Baloo Thambi"/>
              <a:ea typeface="Baloo Thambi"/>
              <a:cs typeface="Baloo Thambi"/>
              <a:sym typeface="Baloo Thambi"/>
            </a:endParaRPr>
          </a:p>
        </p:txBody>
      </p:sp>
      <p:sp>
        <p:nvSpPr>
          <p:cNvPr id="11" name="TextBox 10">
            <a:extLst>
              <a:ext uri="{FF2B5EF4-FFF2-40B4-BE49-F238E27FC236}">
                <a16:creationId xmlns:a16="http://schemas.microsoft.com/office/drawing/2014/main" id="{EC4C41F2-6B3A-6CF6-1409-82A1BEE8F257}"/>
              </a:ext>
            </a:extLst>
          </p:cNvPr>
          <p:cNvSpPr txBox="1"/>
          <p:nvPr/>
        </p:nvSpPr>
        <p:spPr>
          <a:xfrm>
            <a:off x="570101" y="3891914"/>
            <a:ext cx="17147797" cy="3206006"/>
          </a:xfrm>
          <a:prstGeom prst="rect">
            <a:avLst/>
          </a:prstGeom>
        </p:spPr>
        <p:txBody>
          <a:bodyPr lIns="0" tIns="0" rIns="0" bIns="0" rtlCol="0" anchor="t">
            <a:spAutoFit/>
          </a:bodyPr>
          <a:lstStyle/>
          <a:p>
            <a:pPr algn="ctr">
              <a:lnSpc>
                <a:spcPts val="5039"/>
              </a:lnSpc>
              <a:spcBef>
                <a:spcPct val="0"/>
              </a:spcBef>
            </a:pPr>
            <a:r>
              <a:rPr lang="en-US" sz="3599" dirty="0">
                <a:solidFill>
                  <a:srgbClr val="795A3E"/>
                </a:solidFill>
                <a:latin typeface="Kulachat Slab"/>
                <a:ea typeface="Kulachat Slab"/>
                <a:cs typeface="Kulachat Slab"/>
                <a:sym typeface="Kulachat Slab"/>
              </a:rPr>
              <a:t>M. Gilbert : Je </a:t>
            </a:r>
            <a:r>
              <a:rPr lang="en-US" sz="3599" dirty="0" err="1">
                <a:solidFill>
                  <a:srgbClr val="795A3E"/>
                </a:solidFill>
                <a:latin typeface="Kulachat Slab"/>
                <a:ea typeface="Kulachat Slab"/>
                <a:cs typeface="Kulachat Slab"/>
                <a:sym typeface="Kulachat Slab"/>
              </a:rPr>
              <a:t>vois</a:t>
            </a:r>
            <a:r>
              <a:rPr lang="en-US" sz="3599" dirty="0">
                <a:solidFill>
                  <a:srgbClr val="795A3E"/>
                </a:solidFill>
                <a:latin typeface="Kulachat Slab"/>
                <a:ea typeface="Kulachat Slab"/>
                <a:cs typeface="Kulachat Slab"/>
                <a:sym typeface="Kulachat Slab"/>
              </a:rPr>
              <a:t> que </a:t>
            </a:r>
            <a:r>
              <a:rPr lang="en-US" sz="3599" dirty="0" err="1">
                <a:solidFill>
                  <a:srgbClr val="795A3E"/>
                </a:solidFill>
                <a:latin typeface="Kulachat Slab"/>
                <a:ea typeface="Kulachat Slab"/>
                <a:cs typeface="Kulachat Slab"/>
                <a:sym typeface="Kulachat Slab"/>
              </a:rPr>
              <a:t>ce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système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fonctionne</a:t>
            </a:r>
            <a:r>
              <a:rPr lang="en-US" sz="3599" dirty="0">
                <a:solidFill>
                  <a:srgbClr val="795A3E"/>
                </a:solidFill>
                <a:latin typeface="Kulachat Slab"/>
                <a:ea typeface="Kulachat Slab"/>
                <a:cs typeface="Kulachat Slab"/>
                <a:sym typeface="Kulachat Slab"/>
              </a:rPr>
              <a:t> bien. As-</a:t>
            </a:r>
            <a:r>
              <a:rPr lang="en-US" sz="3599" dirty="0" err="1">
                <a:solidFill>
                  <a:srgbClr val="795A3E"/>
                </a:solidFill>
                <a:latin typeface="Kulachat Slab"/>
                <a:ea typeface="Kulachat Slab"/>
                <a:cs typeface="Kulachat Slab"/>
                <a:sym typeface="Kulachat Slab"/>
              </a:rPr>
              <a:t>tu</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l’intention</a:t>
            </a:r>
            <a:r>
              <a:rPr lang="en-US" sz="3599" dirty="0">
                <a:solidFill>
                  <a:srgbClr val="795A3E"/>
                </a:solidFill>
                <a:latin typeface="Kulachat Slab"/>
                <a:ea typeface="Kulachat Slab"/>
                <a:cs typeface="Kulachat Slab"/>
                <a:sym typeface="Kulachat Slab"/>
              </a:rPr>
              <a:t> de le </a:t>
            </a:r>
            <a:r>
              <a:rPr lang="en-US" sz="3599" dirty="0" err="1">
                <a:solidFill>
                  <a:srgbClr val="795A3E"/>
                </a:solidFill>
                <a:latin typeface="Kulachat Slab"/>
                <a:ea typeface="Kulachat Slab"/>
                <a:cs typeface="Kulachat Slab"/>
                <a:sym typeface="Kulachat Slab"/>
              </a:rPr>
              <a:t>partager</a:t>
            </a:r>
            <a:r>
              <a:rPr lang="en-US" sz="3599" dirty="0">
                <a:solidFill>
                  <a:srgbClr val="795A3E"/>
                </a:solidFill>
                <a:latin typeface="Kulachat Slab"/>
                <a:ea typeface="Kulachat Slab"/>
                <a:cs typeface="Kulachat Slab"/>
                <a:sym typeface="Kulachat Slab"/>
              </a:rPr>
              <a:t> avec </a:t>
            </a:r>
            <a:r>
              <a:rPr lang="en-US" sz="3599" dirty="0" err="1">
                <a:solidFill>
                  <a:srgbClr val="795A3E"/>
                </a:solidFill>
                <a:latin typeface="Kulachat Slab"/>
                <a:ea typeface="Kulachat Slab"/>
                <a:cs typeface="Kulachat Slab"/>
                <a:sym typeface="Kulachat Slab"/>
              </a:rPr>
              <a:t>tes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autres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collègues</a:t>
            </a:r>
            <a:r>
              <a:rPr lang="en-US" sz="3599" dirty="0">
                <a:solidFill>
                  <a:srgbClr val="795A3E"/>
                </a:solidFill>
                <a:latin typeface="Kulachat Slab"/>
                <a:ea typeface="Kulachat Slab"/>
                <a:cs typeface="Kulachat Slab"/>
                <a:sym typeface="Kulachat Slab"/>
              </a:rPr>
              <a:t> de 4ième </a:t>
            </a:r>
            <a:r>
              <a:rPr lang="en-US" sz="3599" dirty="0" err="1">
                <a:solidFill>
                  <a:srgbClr val="795A3E"/>
                </a:solidFill>
                <a:latin typeface="Kulachat Slab"/>
                <a:ea typeface="Kulachat Slab"/>
                <a:cs typeface="Kulachat Slab"/>
                <a:sym typeface="Kulachat Slab"/>
              </a:rPr>
              <a:t>année</a:t>
            </a:r>
            <a:r>
              <a:rPr lang="en-US" sz="3599" dirty="0">
                <a:solidFill>
                  <a:srgbClr val="795A3E"/>
                </a:solidFill>
                <a:latin typeface="Kulachat Slab"/>
                <a:ea typeface="Kulachat Slab"/>
                <a:cs typeface="Kulachat Slab"/>
                <a:sym typeface="Kulachat Slab"/>
              </a:rPr>
              <a:t>?</a:t>
            </a:r>
          </a:p>
          <a:p>
            <a:pPr algn="ctr">
              <a:lnSpc>
                <a:spcPts val="5039"/>
              </a:lnSpc>
              <a:spcBef>
                <a:spcPct val="0"/>
              </a:spcBef>
            </a:pPr>
            <a:r>
              <a:rPr lang="en-US" sz="3599" dirty="0" err="1">
                <a:solidFill>
                  <a:schemeClr val="accent6"/>
                </a:solidFill>
                <a:latin typeface="Kulachat Slab"/>
                <a:ea typeface="Kulachat Slab"/>
                <a:cs typeface="Kulachat Slab"/>
                <a:sym typeface="Kulachat Slab"/>
              </a:rPr>
              <a:t>J’attendais</a:t>
            </a:r>
            <a:r>
              <a:rPr lang="en-US" sz="3599" dirty="0">
                <a:solidFill>
                  <a:schemeClr val="accent6"/>
                </a:solidFill>
                <a:latin typeface="Kulachat Slab"/>
                <a:ea typeface="Kulachat Slab"/>
                <a:cs typeface="Kulachat Slab"/>
                <a:sym typeface="Kulachat Slab"/>
              </a:rPr>
              <a:t> de </a:t>
            </a:r>
            <a:r>
              <a:rPr lang="en-US" sz="3599" dirty="0" err="1">
                <a:solidFill>
                  <a:schemeClr val="accent6"/>
                </a:solidFill>
                <a:latin typeface="Kulachat Slab"/>
                <a:ea typeface="Kulachat Slab"/>
                <a:cs typeface="Kulachat Slab"/>
                <a:sym typeface="Kulachat Slab"/>
              </a:rPr>
              <a:t>voir</a:t>
            </a:r>
            <a:r>
              <a:rPr lang="en-US" sz="3599" dirty="0">
                <a:solidFill>
                  <a:schemeClr val="accent6"/>
                </a:solidFill>
                <a:latin typeface="Kulachat Slab"/>
                <a:ea typeface="Kulachat Slab"/>
                <a:cs typeface="Kulachat Slab"/>
                <a:sym typeface="Kulachat Slab"/>
              </a:rPr>
              <a:t> les </a:t>
            </a:r>
            <a:r>
              <a:rPr lang="en-US" sz="3599" dirty="0" err="1">
                <a:solidFill>
                  <a:schemeClr val="accent6"/>
                </a:solidFill>
                <a:latin typeface="Kulachat Slab"/>
                <a:ea typeface="Kulachat Slab"/>
                <a:cs typeface="Kulachat Slab"/>
                <a:sym typeface="Kulachat Slab"/>
              </a:rPr>
              <a:t>résultats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ainsi</a:t>
            </a:r>
            <a:r>
              <a:rPr lang="en-US" sz="3599" dirty="0">
                <a:solidFill>
                  <a:schemeClr val="accent6"/>
                </a:solidFill>
                <a:latin typeface="Kulachat Slab"/>
                <a:ea typeface="Kulachat Slab"/>
                <a:cs typeface="Kulachat Slab"/>
                <a:sym typeface="Kulachat Slab"/>
              </a:rPr>
              <a:t> que les modifications </a:t>
            </a:r>
            <a:r>
              <a:rPr lang="en-US" sz="3599" dirty="0" err="1">
                <a:solidFill>
                  <a:schemeClr val="accent6"/>
                </a:solidFill>
                <a:latin typeface="Kulachat Slab"/>
                <a:ea typeface="Kulachat Slab"/>
                <a:cs typeface="Kulachat Slab"/>
                <a:sym typeface="Kulachat Slab"/>
              </a:rPr>
              <a:t>suggérées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lors</a:t>
            </a:r>
            <a:r>
              <a:rPr lang="en-US" sz="3599" dirty="0">
                <a:solidFill>
                  <a:schemeClr val="accent6"/>
                </a:solidFill>
                <a:latin typeface="Kulachat Slab"/>
                <a:ea typeface="Kulachat Slab"/>
                <a:cs typeface="Kulachat Slab"/>
                <a:sym typeface="Kulachat Slab"/>
              </a:rPr>
              <a:t> de </a:t>
            </a:r>
            <a:r>
              <a:rPr lang="en-US" sz="3599" dirty="0" err="1">
                <a:solidFill>
                  <a:schemeClr val="accent6"/>
                </a:solidFill>
                <a:latin typeface="Kulachat Slab"/>
                <a:ea typeface="Kulachat Slab"/>
                <a:cs typeface="Kulachat Slab"/>
                <a:sym typeface="Kulachat Slab"/>
              </a:rPr>
              <a:t>cette</a:t>
            </a:r>
            <a:r>
              <a:rPr lang="en-US" sz="3599" dirty="0">
                <a:solidFill>
                  <a:schemeClr val="accent6"/>
                </a:solidFill>
                <a:latin typeface="Kulachat Slab"/>
                <a:ea typeface="Kulachat Slab"/>
                <a:cs typeface="Kulachat Slab"/>
                <a:sym typeface="Kulachat Slab"/>
              </a:rPr>
              <a:t> rencontre </a:t>
            </a:r>
            <a:r>
              <a:rPr lang="en-US" sz="3599" dirty="0" err="1">
                <a:solidFill>
                  <a:schemeClr val="accent6"/>
                </a:solidFill>
                <a:latin typeface="Kulachat Slab"/>
                <a:ea typeface="Kulachat Slab"/>
                <a:cs typeface="Kulachat Slab"/>
                <a:sym typeface="Kulachat Slab"/>
              </a:rPr>
              <a:t>avant</a:t>
            </a:r>
            <a:r>
              <a:rPr lang="en-US" sz="3599" dirty="0">
                <a:solidFill>
                  <a:schemeClr val="accent6"/>
                </a:solidFill>
                <a:latin typeface="Kulachat Slab"/>
                <a:ea typeface="Kulachat Slab"/>
                <a:cs typeface="Kulachat Slab"/>
                <a:sym typeface="Kulachat Slab"/>
              </a:rPr>
              <a:t> de le </a:t>
            </a:r>
            <a:r>
              <a:rPr lang="en-US" sz="3599" dirty="0" err="1">
                <a:solidFill>
                  <a:schemeClr val="accent6"/>
                </a:solidFill>
                <a:latin typeface="Kulachat Slab"/>
                <a:ea typeface="Kulachat Slab"/>
                <a:cs typeface="Kulachat Slab"/>
                <a:sym typeface="Kulachat Slab"/>
              </a:rPr>
              <a:t>partager</a:t>
            </a:r>
            <a:r>
              <a:rPr lang="en-US" sz="3599" dirty="0">
                <a:solidFill>
                  <a:schemeClr val="accent6"/>
                </a:solidFill>
                <a:latin typeface="Kulachat Slab"/>
                <a:ea typeface="Kulachat Slab"/>
                <a:cs typeface="Kulachat Slab"/>
                <a:sym typeface="Kulachat Slab"/>
              </a:rPr>
              <a:t>. Mais </a:t>
            </a:r>
            <a:r>
              <a:rPr lang="en-US" sz="3599" dirty="0" err="1">
                <a:solidFill>
                  <a:schemeClr val="accent6"/>
                </a:solidFill>
                <a:latin typeface="Kulachat Slab"/>
                <a:ea typeface="Kulachat Slab"/>
                <a:cs typeface="Kulachat Slab"/>
                <a:sym typeface="Kulachat Slab"/>
              </a:rPr>
              <a:t>oui</a:t>
            </a:r>
            <a:r>
              <a:rPr lang="en-US" sz="3599" dirty="0">
                <a:solidFill>
                  <a:schemeClr val="accent6"/>
                </a:solidFill>
                <a:latin typeface="Kulachat Slab"/>
                <a:ea typeface="Kulachat Slab"/>
                <a:cs typeface="Kulachat Slab"/>
                <a:sym typeface="Kulachat Slab"/>
              </a:rPr>
              <a:t>, je </a:t>
            </a:r>
            <a:r>
              <a:rPr lang="en-US" sz="3599" dirty="0" err="1">
                <a:solidFill>
                  <a:schemeClr val="accent6"/>
                </a:solidFill>
                <a:latin typeface="Kulachat Slab"/>
                <a:ea typeface="Kulachat Slab"/>
                <a:cs typeface="Kulachat Slab"/>
                <a:sym typeface="Kulachat Slab"/>
              </a:rPr>
              <a:t>compte</a:t>
            </a:r>
            <a:r>
              <a:rPr lang="en-US" sz="3599" dirty="0">
                <a:solidFill>
                  <a:schemeClr val="accent6"/>
                </a:solidFill>
                <a:latin typeface="Kulachat Slab"/>
                <a:ea typeface="Kulachat Slab"/>
                <a:cs typeface="Kulachat Slab"/>
                <a:sym typeface="Kulachat Slab"/>
              </a:rPr>
              <a:t> le </a:t>
            </a:r>
            <a:r>
              <a:rPr lang="en-US" sz="3599" dirty="0" err="1">
                <a:solidFill>
                  <a:schemeClr val="accent6"/>
                </a:solidFill>
                <a:latin typeface="Kulachat Slab"/>
                <a:ea typeface="Kulachat Slab"/>
                <a:cs typeface="Kulachat Slab"/>
                <a:sym typeface="Kulachat Slab"/>
              </a:rPr>
              <a:t>présenter</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lors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d’une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prochaine</a:t>
            </a:r>
            <a:r>
              <a:rPr lang="en-US" sz="3599" dirty="0">
                <a:solidFill>
                  <a:schemeClr val="accent6"/>
                </a:solidFill>
                <a:latin typeface="Kulachat Slab"/>
                <a:ea typeface="Kulachat Slab"/>
                <a:cs typeface="Kulachat Slab"/>
                <a:sym typeface="Kulachat Slab"/>
              </a:rPr>
              <a:t> rencontre de </a:t>
            </a:r>
            <a:r>
              <a:rPr lang="en-US" sz="3599" dirty="0" err="1">
                <a:solidFill>
                  <a:schemeClr val="accent6"/>
                </a:solidFill>
                <a:latin typeface="Kulachat Slab"/>
                <a:ea typeface="Kulachat Slab"/>
                <a:cs typeface="Kulachat Slab"/>
                <a:sym typeface="Kulachat Slab"/>
              </a:rPr>
              <a:t>niveau</a:t>
            </a:r>
            <a:r>
              <a:rPr lang="en-US" sz="3599" dirty="0">
                <a:solidFill>
                  <a:schemeClr val="accent6"/>
                </a:solidFill>
                <a:latin typeface="Kulachat Slab"/>
                <a:ea typeface="Kulachat Slab"/>
                <a:cs typeface="Kulachat Slab"/>
                <a:sym typeface="Kulachat Slab"/>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2204" y="9834975"/>
            <a:ext cx="19070204" cy="2315121"/>
          </a:xfrm>
          <a:prstGeom prst="rect">
            <a:avLst/>
          </a:prstGeom>
        </p:spPr>
        <p:txBody>
          <a:bodyPr lIns="50800" tIns="50800" rIns="50800" bIns="50800" rtlCol="0" anchor="ctr"/>
          <a:lstStyle/>
          <a:p>
            <a:pPr algn="ctr">
              <a:lnSpc>
                <a:spcPts val="2659"/>
              </a:lnSpc>
              <a:spcBef>
                <a:spcPct val="0"/>
              </a:spcBef>
            </a:pPr>
            <a:endParaRPr/>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6"/>
            <a:stretch>
              <a:fillRect/>
            </a:stretch>
          </a:blipFill>
        </p:spPr>
        <p:txBody>
          <a:bodyPr/>
          <a:lstStyle/>
          <a:p>
            <a:endParaRPr lang="fr-CA"/>
          </a:p>
        </p:txBody>
      </p:sp>
      <p:sp>
        <p:nvSpPr>
          <p:cNvPr id="10" name="TextBox 2">
            <a:extLst>
              <a:ext uri="{FF2B5EF4-FFF2-40B4-BE49-F238E27FC236}">
                <a16:creationId xmlns:a16="http://schemas.microsoft.com/office/drawing/2014/main" id="{5EF8D733-EEAE-30D2-60FA-824E625F738A}"/>
              </a:ext>
            </a:extLst>
          </p:cNvPr>
          <p:cNvSpPr txBox="1"/>
          <p:nvPr/>
        </p:nvSpPr>
        <p:spPr>
          <a:xfrm>
            <a:off x="4735286" y="538436"/>
            <a:ext cx="7704827" cy="2949525"/>
          </a:xfrm>
          <a:prstGeom prst="rect">
            <a:avLst/>
          </a:prstGeom>
        </p:spPr>
        <p:txBody>
          <a:bodyPr wrap="square" lIns="0" tIns="0" rIns="0" bIns="0" rtlCol="0" anchor="t">
            <a:spAutoFit/>
          </a:bodyPr>
          <a:lstStyle/>
          <a:p>
            <a:pPr algn="ctr">
              <a:lnSpc>
                <a:spcPts val="11469"/>
              </a:lnSpc>
            </a:pPr>
            <a:r>
              <a:rPr lang="en-US" sz="8000" dirty="0">
                <a:solidFill>
                  <a:srgbClr val="795A3E"/>
                </a:solidFill>
                <a:latin typeface="Baloo Thambi"/>
                <a:ea typeface="Baloo Thambi"/>
                <a:cs typeface="Baloo Thambi"/>
                <a:sym typeface="Baloo Thambi"/>
              </a:rPr>
              <a:t>Questions et </a:t>
            </a:r>
            <a:r>
              <a:rPr lang="en-US" sz="8000" dirty="0" err="1">
                <a:solidFill>
                  <a:srgbClr val="795A3E"/>
                </a:solidFill>
                <a:latin typeface="Baloo Thambi"/>
                <a:ea typeface="Baloo Thambi"/>
                <a:cs typeface="Baloo Thambi"/>
                <a:sym typeface="Baloo Thambi"/>
              </a:rPr>
              <a:t>commentaires</a:t>
            </a:r>
            <a:endParaRPr lang="en-US" sz="8000" dirty="0">
              <a:solidFill>
                <a:srgbClr val="795A3E"/>
              </a:solidFill>
              <a:latin typeface="Baloo Thambi"/>
              <a:ea typeface="Baloo Thambi"/>
              <a:cs typeface="Baloo Thambi"/>
              <a:sym typeface="Baloo Thambi"/>
            </a:endParaRPr>
          </a:p>
        </p:txBody>
      </p:sp>
      <p:sp>
        <p:nvSpPr>
          <p:cNvPr id="11" name="TextBox 10">
            <a:extLst>
              <a:ext uri="{FF2B5EF4-FFF2-40B4-BE49-F238E27FC236}">
                <a16:creationId xmlns:a16="http://schemas.microsoft.com/office/drawing/2014/main" id="{EC4C41F2-6B3A-6CF6-1409-82A1BEE8F257}"/>
              </a:ext>
            </a:extLst>
          </p:cNvPr>
          <p:cNvSpPr txBox="1"/>
          <p:nvPr/>
        </p:nvSpPr>
        <p:spPr>
          <a:xfrm>
            <a:off x="570101" y="3628361"/>
            <a:ext cx="17147797" cy="6412012"/>
          </a:xfrm>
          <a:prstGeom prst="rect">
            <a:avLst/>
          </a:prstGeom>
        </p:spPr>
        <p:txBody>
          <a:bodyPr lIns="0" tIns="0" rIns="0" bIns="0" rtlCol="0" anchor="t">
            <a:spAutoFit/>
          </a:bodyPr>
          <a:lstStyle/>
          <a:p>
            <a:pPr algn="ctr">
              <a:lnSpc>
                <a:spcPts val="5039"/>
              </a:lnSpc>
              <a:spcBef>
                <a:spcPct val="0"/>
              </a:spcBef>
            </a:pPr>
            <a:r>
              <a:rPr lang="en-US" sz="3599" dirty="0" err="1">
                <a:solidFill>
                  <a:srgbClr val="795A3E"/>
                </a:solidFill>
                <a:latin typeface="Kulachat Slab"/>
                <a:ea typeface="Kulachat Slab"/>
                <a:cs typeface="Kulachat Slab"/>
                <a:sym typeface="Kulachat Slab"/>
              </a:rPr>
              <a:t>Mme</a:t>
            </a:r>
            <a:r>
              <a:rPr lang="en-US" sz="3599" dirty="0">
                <a:solidFill>
                  <a:srgbClr val="795A3E"/>
                </a:solidFill>
                <a:latin typeface="Kulachat Slab"/>
                <a:ea typeface="Kulachat Slab"/>
                <a:cs typeface="Kulachat Slab"/>
                <a:sym typeface="Kulachat Slab"/>
              </a:rPr>
              <a:t> Chamberland : Tu </a:t>
            </a:r>
            <a:r>
              <a:rPr lang="en-US" sz="3599" dirty="0" err="1">
                <a:solidFill>
                  <a:srgbClr val="795A3E"/>
                </a:solidFill>
                <a:latin typeface="Kulachat Slab"/>
                <a:ea typeface="Kulachat Slab"/>
                <a:cs typeface="Kulachat Slab"/>
                <a:sym typeface="Kulachat Slab"/>
              </a:rPr>
              <a:t>nommes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vouloir</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travailler</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l’autonomie</a:t>
            </a:r>
            <a:r>
              <a:rPr lang="en-US" sz="3599" dirty="0">
                <a:solidFill>
                  <a:srgbClr val="795A3E"/>
                </a:solidFill>
                <a:latin typeface="Kulachat Slab"/>
                <a:ea typeface="Kulachat Slab"/>
                <a:cs typeface="Kulachat Slab"/>
                <a:sym typeface="Kulachat Slab"/>
              </a:rPr>
              <a:t> à la </a:t>
            </a:r>
            <a:r>
              <a:rPr lang="en-US" sz="3599" dirty="0" err="1">
                <a:solidFill>
                  <a:srgbClr val="795A3E"/>
                </a:solidFill>
                <a:latin typeface="Kulachat Slab"/>
                <a:ea typeface="Kulachat Slab"/>
                <a:cs typeface="Kulachat Slab"/>
                <a:sym typeface="Kulachat Slab"/>
              </a:rPr>
              <a:t>maison</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en</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même</a:t>
            </a:r>
            <a:r>
              <a:rPr lang="en-US" sz="3599" dirty="0">
                <a:solidFill>
                  <a:srgbClr val="795A3E"/>
                </a:solidFill>
                <a:latin typeface="Kulachat Slab"/>
                <a:ea typeface="Kulachat Slab"/>
                <a:cs typeface="Kulachat Slab"/>
                <a:sym typeface="Kulachat Slab"/>
              </a:rPr>
              <a:t> temps. Est-</a:t>
            </a:r>
            <a:r>
              <a:rPr lang="en-US" sz="3599" dirty="0" err="1">
                <a:solidFill>
                  <a:srgbClr val="795A3E"/>
                </a:solidFill>
                <a:latin typeface="Kulachat Slab"/>
                <a:ea typeface="Kulachat Slab"/>
                <a:cs typeface="Kulachat Slab"/>
                <a:sym typeface="Kulachat Slab"/>
              </a:rPr>
              <a:t>ce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vraiment</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équitable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puisque</a:t>
            </a:r>
            <a:r>
              <a:rPr lang="en-US" sz="3599" dirty="0">
                <a:solidFill>
                  <a:srgbClr val="795A3E"/>
                </a:solidFill>
                <a:latin typeface="Kulachat Slab"/>
                <a:ea typeface="Kulachat Slab"/>
                <a:cs typeface="Kulachat Slab"/>
                <a:sym typeface="Kulachat Slab"/>
              </a:rPr>
              <a:t> les </a:t>
            </a:r>
            <a:r>
              <a:rPr lang="en-US" sz="3599" dirty="0" err="1">
                <a:solidFill>
                  <a:srgbClr val="795A3E"/>
                </a:solidFill>
                <a:latin typeface="Kulachat Slab"/>
                <a:ea typeface="Kulachat Slab"/>
                <a:cs typeface="Kulachat Slab"/>
                <a:sym typeface="Kulachat Slab"/>
              </a:rPr>
              <a:t>élèves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vivent</a:t>
            </a:r>
            <a:r>
              <a:rPr lang="en-US" sz="3599" dirty="0">
                <a:solidFill>
                  <a:srgbClr val="795A3E"/>
                </a:solidFill>
                <a:latin typeface="Kulachat Slab"/>
                <a:ea typeface="Kulachat Slab"/>
                <a:cs typeface="Kulachat Slab"/>
                <a:sym typeface="Kulachat Slab"/>
              </a:rPr>
              <a:t> dans des milieux </a:t>
            </a:r>
            <a:r>
              <a:rPr lang="en-US" sz="3599" dirty="0" err="1">
                <a:solidFill>
                  <a:srgbClr val="795A3E"/>
                </a:solidFill>
                <a:latin typeface="Kulachat Slab"/>
                <a:ea typeface="Kulachat Slab"/>
                <a:cs typeface="Kulachat Slab"/>
                <a:sym typeface="Kulachat Slab"/>
              </a:rPr>
              <a:t>différents</a:t>
            </a:r>
            <a:r>
              <a:rPr lang="en-US" sz="3599" dirty="0">
                <a:solidFill>
                  <a:srgbClr val="795A3E"/>
                </a:solidFill>
                <a:latin typeface="Kulachat Slab"/>
                <a:ea typeface="Kulachat Slab"/>
                <a:cs typeface="Kulachat Slab"/>
                <a:sym typeface="Kulachat Slab"/>
              </a:rPr>
              <a:t>?</a:t>
            </a:r>
          </a:p>
          <a:p>
            <a:pPr algn="ctr">
              <a:lnSpc>
                <a:spcPts val="5039"/>
              </a:lnSpc>
              <a:spcBef>
                <a:spcPct val="0"/>
              </a:spcBef>
            </a:pPr>
            <a:r>
              <a:rPr lang="en-US" sz="3599" dirty="0">
                <a:solidFill>
                  <a:schemeClr val="accent6"/>
                </a:solidFill>
                <a:latin typeface="Kulachat Slab"/>
                <a:ea typeface="Kulachat Slab"/>
                <a:cs typeface="Kulachat Slab"/>
                <a:sym typeface="Kulachat Slab"/>
              </a:rPr>
              <a:t>Pour </a:t>
            </a:r>
            <a:r>
              <a:rPr lang="en-US" sz="3599" dirty="0" err="1">
                <a:solidFill>
                  <a:schemeClr val="accent6"/>
                </a:solidFill>
                <a:latin typeface="Kulachat Slab"/>
                <a:ea typeface="Kulachat Slab"/>
                <a:cs typeface="Kulachat Slab"/>
                <a:sym typeface="Kulachat Slab"/>
              </a:rPr>
              <a:t>l’autonomie</a:t>
            </a:r>
            <a:r>
              <a:rPr lang="en-US" sz="3599" dirty="0">
                <a:solidFill>
                  <a:schemeClr val="accent6"/>
                </a:solidFill>
                <a:latin typeface="Kulachat Slab"/>
                <a:ea typeface="Kulachat Slab"/>
                <a:cs typeface="Kulachat Slab"/>
                <a:sym typeface="Kulachat Slab"/>
              </a:rPr>
              <a:t> à la </a:t>
            </a:r>
            <a:r>
              <a:rPr lang="en-US" sz="3599" dirty="0" err="1">
                <a:solidFill>
                  <a:schemeClr val="accent6"/>
                </a:solidFill>
                <a:latin typeface="Kulachat Slab"/>
                <a:ea typeface="Kulachat Slab"/>
                <a:cs typeface="Kulachat Slab"/>
                <a:sym typeface="Kulachat Slab"/>
              </a:rPr>
              <a:t>maison</a:t>
            </a:r>
            <a:r>
              <a:rPr lang="en-US" sz="3599" dirty="0">
                <a:solidFill>
                  <a:schemeClr val="accent6"/>
                </a:solidFill>
                <a:latin typeface="Kulachat Slab"/>
                <a:ea typeface="Kulachat Slab"/>
                <a:cs typeface="Kulachat Slab"/>
                <a:sym typeface="Kulachat Slab"/>
              </a:rPr>
              <a:t>, je me </a:t>
            </a:r>
            <a:r>
              <a:rPr lang="en-US" sz="3599" dirty="0" err="1">
                <a:solidFill>
                  <a:schemeClr val="accent6"/>
                </a:solidFill>
                <a:latin typeface="Kulachat Slab"/>
                <a:ea typeface="Kulachat Slab"/>
                <a:cs typeface="Kulachat Slab"/>
                <a:sym typeface="Kulachat Slab"/>
              </a:rPr>
              <a:t>concentre</a:t>
            </a:r>
            <a:r>
              <a:rPr lang="en-US" sz="3599" dirty="0">
                <a:solidFill>
                  <a:schemeClr val="accent6"/>
                </a:solidFill>
                <a:latin typeface="Kulachat Slab"/>
                <a:ea typeface="Kulachat Slab"/>
                <a:cs typeface="Kulachat Slab"/>
                <a:sym typeface="Kulachat Slab"/>
              </a:rPr>
              <a:t> sur les devoirs. Dans </a:t>
            </a:r>
            <a:r>
              <a:rPr lang="en-US" sz="3599" dirty="0" err="1">
                <a:solidFill>
                  <a:schemeClr val="accent6"/>
                </a:solidFill>
                <a:latin typeface="Kulachat Slab"/>
                <a:ea typeface="Kulachat Slab"/>
                <a:cs typeface="Kulachat Slab"/>
                <a:sym typeface="Kulachat Slab"/>
              </a:rPr>
              <a:t>notre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classe</a:t>
            </a:r>
            <a:r>
              <a:rPr lang="en-US" sz="3599" dirty="0">
                <a:solidFill>
                  <a:schemeClr val="accent6"/>
                </a:solidFill>
                <a:latin typeface="Kulachat Slab"/>
                <a:ea typeface="Kulachat Slab"/>
                <a:cs typeface="Kulachat Slab"/>
                <a:sym typeface="Kulachat Slab"/>
              </a:rPr>
              <a:t>, les </a:t>
            </a:r>
            <a:r>
              <a:rPr lang="en-US" sz="3599" dirty="0" err="1">
                <a:solidFill>
                  <a:schemeClr val="accent6"/>
                </a:solidFill>
                <a:latin typeface="Kulachat Slab"/>
                <a:ea typeface="Kulachat Slab"/>
                <a:cs typeface="Kulachat Slab"/>
                <a:sym typeface="Kulachat Slab"/>
              </a:rPr>
              <a:t>élèves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ont</a:t>
            </a:r>
            <a:r>
              <a:rPr lang="en-US" sz="3599" dirty="0">
                <a:solidFill>
                  <a:schemeClr val="accent6"/>
                </a:solidFill>
                <a:latin typeface="Kulachat Slab"/>
                <a:ea typeface="Kulachat Slab"/>
                <a:cs typeface="Kulachat Slab"/>
                <a:sym typeface="Kulachat Slab"/>
              </a:rPr>
              <a:t> des </a:t>
            </a:r>
            <a:r>
              <a:rPr lang="en-US" sz="3599" dirty="0" err="1">
                <a:solidFill>
                  <a:schemeClr val="accent6"/>
                </a:solidFill>
                <a:latin typeface="Kulachat Slab"/>
                <a:ea typeface="Kulachat Slab"/>
                <a:cs typeface="Kulachat Slab"/>
                <a:sym typeface="Kulachat Slab"/>
              </a:rPr>
              <a:t>leçons</a:t>
            </a:r>
            <a:r>
              <a:rPr lang="en-US" sz="3599" dirty="0">
                <a:solidFill>
                  <a:schemeClr val="accent6"/>
                </a:solidFill>
                <a:latin typeface="Kulachat Slab"/>
                <a:ea typeface="Kulachat Slab"/>
                <a:cs typeface="Kulachat Slab"/>
                <a:sym typeface="Kulachat Slab"/>
              </a:rPr>
              <a:t> (revisions de notion), </a:t>
            </a:r>
            <a:r>
              <a:rPr lang="en-US" sz="3599" dirty="0" err="1">
                <a:solidFill>
                  <a:schemeClr val="accent6"/>
                </a:solidFill>
                <a:latin typeface="Kulachat Slab"/>
                <a:ea typeface="Kulachat Slab"/>
                <a:cs typeface="Kulachat Slab"/>
                <a:sym typeface="Kulachat Slab"/>
              </a:rPr>
              <a:t>leur</a:t>
            </a:r>
            <a:r>
              <a:rPr lang="en-US" sz="3599" dirty="0">
                <a:solidFill>
                  <a:schemeClr val="accent6"/>
                </a:solidFill>
                <a:latin typeface="Kulachat Slab"/>
                <a:ea typeface="Kulachat Slab"/>
                <a:cs typeface="Kulachat Slab"/>
                <a:sym typeface="Kulachat Slab"/>
              </a:rPr>
              <a:t> étude de mots </a:t>
            </a:r>
            <a:r>
              <a:rPr lang="en-US" sz="3599" dirty="0" err="1">
                <a:solidFill>
                  <a:schemeClr val="accent6"/>
                </a:solidFill>
                <a:latin typeface="Kulachat Slab"/>
                <a:ea typeface="Kulachat Slab"/>
                <a:cs typeface="Kulachat Slab"/>
                <a:sym typeface="Kulachat Slab"/>
              </a:rPr>
              <a:t>d’orthographe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ainsi</a:t>
            </a:r>
            <a:r>
              <a:rPr lang="en-US" sz="3599" dirty="0">
                <a:solidFill>
                  <a:schemeClr val="accent6"/>
                </a:solidFill>
                <a:latin typeface="Kulachat Slab"/>
                <a:ea typeface="Kulachat Slab"/>
                <a:cs typeface="Kulachat Slab"/>
                <a:sym typeface="Kulachat Slab"/>
              </a:rPr>
              <a:t> que la correction de la </a:t>
            </a:r>
            <a:r>
              <a:rPr lang="en-US" sz="3599" dirty="0" err="1">
                <a:solidFill>
                  <a:schemeClr val="accent6"/>
                </a:solidFill>
                <a:latin typeface="Kulachat Slab"/>
                <a:ea typeface="Kulachat Slab"/>
                <a:cs typeface="Kulachat Slab"/>
                <a:sym typeface="Kulachat Slab"/>
              </a:rPr>
              <a:t>dictée</a:t>
            </a:r>
            <a:r>
              <a:rPr lang="en-US" sz="3599" dirty="0">
                <a:solidFill>
                  <a:schemeClr val="accent6"/>
                </a:solidFill>
                <a:latin typeface="Kulachat Slab"/>
                <a:ea typeface="Kulachat Slab"/>
                <a:cs typeface="Kulachat Slab"/>
                <a:sym typeface="Kulachat Slab"/>
              </a:rPr>
              <a:t> et du test de </a:t>
            </a:r>
            <a:r>
              <a:rPr lang="en-US" sz="3599" dirty="0" err="1">
                <a:solidFill>
                  <a:schemeClr val="accent6"/>
                </a:solidFill>
                <a:latin typeface="Kulachat Slab"/>
                <a:ea typeface="Kulachat Slab"/>
                <a:cs typeface="Kulachat Slab"/>
                <a:sym typeface="Kulachat Slab"/>
              </a:rPr>
              <a:t>verbe</a:t>
            </a:r>
            <a:r>
              <a:rPr lang="en-US" sz="3599" dirty="0">
                <a:solidFill>
                  <a:schemeClr val="accent6"/>
                </a:solidFill>
                <a:latin typeface="Kulachat Slab"/>
                <a:ea typeface="Kulachat Slab"/>
                <a:cs typeface="Kulachat Slab"/>
                <a:sym typeface="Kulachat Slab"/>
              </a:rPr>
              <a:t> de la </a:t>
            </a:r>
            <a:r>
              <a:rPr lang="en-US" sz="3599" dirty="0" err="1">
                <a:solidFill>
                  <a:schemeClr val="accent6"/>
                </a:solidFill>
                <a:latin typeface="Kulachat Slab"/>
                <a:ea typeface="Kulachat Slab"/>
                <a:cs typeface="Kulachat Slab"/>
                <a:sym typeface="Kulachat Slab"/>
              </a:rPr>
              <a:t>semaine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précédente</a:t>
            </a:r>
            <a:r>
              <a:rPr lang="en-US" sz="3599" dirty="0">
                <a:solidFill>
                  <a:schemeClr val="accent6"/>
                </a:solidFill>
                <a:latin typeface="Kulachat Slab"/>
                <a:ea typeface="Kulachat Slab"/>
                <a:cs typeface="Kulachat Slab"/>
                <a:sym typeface="Kulachat Slab"/>
              </a:rPr>
              <a:t>. Tout (</a:t>
            </a:r>
            <a:r>
              <a:rPr lang="en-US" sz="3599" dirty="0" err="1">
                <a:solidFill>
                  <a:schemeClr val="accent6"/>
                </a:solidFill>
                <a:latin typeface="Kulachat Slab"/>
                <a:ea typeface="Kulachat Slab"/>
                <a:cs typeface="Kulachat Slab"/>
                <a:sym typeface="Kulachat Slab"/>
              </a:rPr>
              <a:t>sauf</a:t>
            </a:r>
            <a:r>
              <a:rPr lang="en-US" sz="3599" dirty="0">
                <a:solidFill>
                  <a:schemeClr val="accent6"/>
                </a:solidFill>
                <a:latin typeface="Kulachat Slab"/>
                <a:ea typeface="Kulachat Slab"/>
                <a:cs typeface="Kulachat Slab"/>
                <a:sym typeface="Kulachat Slab"/>
              </a:rPr>
              <a:t> les </a:t>
            </a:r>
            <a:r>
              <a:rPr lang="en-US" sz="3599" dirty="0" err="1">
                <a:solidFill>
                  <a:schemeClr val="accent6"/>
                </a:solidFill>
                <a:latin typeface="Kulachat Slab"/>
                <a:ea typeface="Kulachat Slab"/>
                <a:cs typeface="Kulachat Slab"/>
                <a:sym typeface="Kulachat Slab"/>
              </a:rPr>
              <a:t>leçons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peut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être</a:t>
            </a:r>
            <a:r>
              <a:rPr lang="en-US" sz="3599" dirty="0">
                <a:solidFill>
                  <a:schemeClr val="accent6"/>
                </a:solidFill>
                <a:latin typeface="Kulachat Slab"/>
                <a:ea typeface="Kulachat Slab"/>
                <a:cs typeface="Kulachat Slab"/>
                <a:sym typeface="Kulachat Slab"/>
              </a:rPr>
              <a:t> fait </a:t>
            </a:r>
            <a:r>
              <a:rPr lang="en-US" sz="3599" dirty="0" err="1">
                <a:solidFill>
                  <a:schemeClr val="accent6"/>
                </a:solidFill>
                <a:latin typeface="Kulachat Slab"/>
                <a:ea typeface="Kulachat Slab"/>
                <a:cs typeface="Kulachat Slab"/>
                <a:sym typeface="Kulachat Slab"/>
              </a:rPr>
              <a:t>en</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classe</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lors</a:t>
            </a:r>
            <a:r>
              <a:rPr lang="en-US" sz="3599" dirty="0">
                <a:solidFill>
                  <a:schemeClr val="accent6"/>
                </a:solidFill>
                <a:latin typeface="Kulachat Slab"/>
                <a:ea typeface="Kulachat Slab"/>
                <a:cs typeface="Kulachat Slab"/>
                <a:sym typeface="Kulachat Slab"/>
              </a:rPr>
              <a:t> des routines </a:t>
            </a:r>
            <a:r>
              <a:rPr lang="en-US" sz="3599" dirty="0" err="1">
                <a:solidFill>
                  <a:schemeClr val="accent6"/>
                </a:solidFill>
                <a:latin typeface="Kulachat Slab"/>
                <a:ea typeface="Kulachat Slab"/>
                <a:cs typeface="Kulachat Slab"/>
                <a:sym typeface="Kulachat Slab"/>
              </a:rPr>
              <a:t>avant</a:t>
            </a:r>
            <a:r>
              <a:rPr lang="en-US" sz="3599" dirty="0">
                <a:solidFill>
                  <a:schemeClr val="accent6"/>
                </a:solidFill>
                <a:latin typeface="Kulachat Slab"/>
                <a:ea typeface="Kulachat Slab"/>
                <a:cs typeface="Kulachat Slab"/>
                <a:sym typeface="Kulachat Slab"/>
              </a:rPr>
              <a:t> le plan de travail. </a:t>
            </a:r>
            <a:r>
              <a:rPr lang="en-US" sz="3599" dirty="0" err="1">
                <a:solidFill>
                  <a:schemeClr val="accent6"/>
                </a:solidFill>
                <a:latin typeface="Kulachat Slab"/>
                <a:ea typeface="Kulachat Slab"/>
                <a:cs typeface="Kulachat Slab"/>
                <a:sym typeface="Kulachat Slab"/>
              </a:rPr>
              <a:t>Donc</a:t>
            </a:r>
            <a:r>
              <a:rPr lang="en-US" sz="3599" dirty="0">
                <a:solidFill>
                  <a:schemeClr val="accent6"/>
                </a:solidFill>
                <a:latin typeface="Kulachat Slab"/>
                <a:ea typeface="Kulachat Slab"/>
                <a:cs typeface="Kulachat Slab"/>
                <a:sym typeface="Kulachat Slab"/>
              </a:rPr>
              <a:t>, nous </a:t>
            </a:r>
            <a:r>
              <a:rPr lang="en-US" sz="3599" dirty="0" err="1">
                <a:solidFill>
                  <a:schemeClr val="accent6"/>
                </a:solidFill>
                <a:latin typeface="Kulachat Slab"/>
                <a:ea typeface="Kulachat Slab"/>
                <a:cs typeface="Kulachat Slab"/>
                <a:sym typeface="Kulachat Slab"/>
              </a:rPr>
              <a:t>venons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chercher</a:t>
            </a:r>
            <a:r>
              <a:rPr lang="en-US" sz="3599" dirty="0">
                <a:solidFill>
                  <a:schemeClr val="accent6"/>
                </a:solidFill>
                <a:latin typeface="Kulachat Slab"/>
                <a:ea typeface="Kulachat Slab"/>
                <a:cs typeface="Kulachat Slab"/>
                <a:sym typeface="Kulachat Slab"/>
              </a:rPr>
              <a:t> un peu plus </a:t>
            </a:r>
            <a:r>
              <a:rPr lang="en-US" sz="3599" dirty="0" err="1">
                <a:solidFill>
                  <a:schemeClr val="accent6"/>
                </a:solidFill>
                <a:latin typeface="Kulachat Slab"/>
                <a:ea typeface="Kulachat Slab"/>
                <a:cs typeface="Kulachat Slab"/>
                <a:sym typeface="Kulachat Slab"/>
              </a:rPr>
              <a:t>d’équité</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en</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octroyant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ce</a:t>
            </a:r>
            <a:r>
              <a:rPr lang="en-US" sz="3599" dirty="0">
                <a:solidFill>
                  <a:schemeClr val="accent6"/>
                </a:solidFill>
                <a:latin typeface="Kulachat Slab"/>
                <a:ea typeface="Kulachat Slab"/>
                <a:cs typeface="Kulachat Slab"/>
                <a:sym typeface="Kulachat Slab"/>
              </a:rPr>
              <a:t> temps aux </a:t>
            </a:r>
            <a:r>
              <a:rPr lang="en-US" sz="3599" dirty="0" err="1">
                <a:solidFill>
                  <a:schemeClr val="accent6"/>
                </a:solidFill>
                <a:latin typeface="Kulachat Slab"/>
                <a:ea typeface="Kulachat Slab"/>
                <a:cs typeface="Kulachat Slab"/>
                <a:sym typeface="Kulachat Slab"/>
              </a:rPr>
              <a:t>élèves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Ils</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développent</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ainsi</a:t>
            </a:r>
            <a:r>
              <a:rPr lang="en-US" sz="3599" dirty="0">
                <a:solidFill>
                  <a:schemeClr val="accent6"/>
                </a:solidFill>
                <a:latin typeface="Kulachat Slab"/>
                <a:ea typeface="Kulachat Slab"/>
                <a:cs typeface="Kulachat Slab"/>
                <a:sym typeface="Kulachat Slab"/>
              </a:rPr>
              <a:t> des strategies </a:t>
            </a:r>
            <a:r>
              <a:rPr lang="en-US" sz="3599" dirty="0" err="1">
                <a:solidFill>
                  <a:schemeClr val="accent6"/>
                </a:solidFill>
                <a:latin typeface="Kulachat Slab"/>
                <a:ea typeface="Kulachat Slab"/>
                <a:cs typeface="Kulachat Slab"/>
                <a:sym typeface="Kulachat Slab"/>
              </a:rPr>
              <a:t>afin</a:t>
            </a:r>
            <a:r>
              <a:rPr lang="en-US" sz="3599" dirty="0">
                <a:solidFill>
                  <a:schemeClr val="accent6"/>
                </a:solidFill>
                <a:latin typeface="Kulachat Slab"/>
                <a:ea typeface="Kulachat Slab"/>
                <a:cs typeface="Kulachat Slab"/>
                <a:sym typeface="Kulachat Slab"/>
              </a:rPr>
              <a:t> d’être </a:t>
            </a:r>
            <a:r>
              <a:rPr lang="en-US" sz="3599" dirty="0" err="1">
                <a:solidFill>
                  <a:schemeClr val="accent6"/>
                </a:solidFill>
                <a:latin typeface="Kulachat Slab"/>
                <a:ea typeface="Kulachat Slab"/>
                <a:cs typeface="Kulachat Slab"/>
                <a:sym typeface="Kulachat Slab"/>
              </a:rPr>
              <a:t>en</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mesure</a:t>
            </a:r>
            <a:r>
              <a:rPr lang="en-US" sz="3599" dirty="0">
                <a:solidFill>
                  <a:schemeClr val="accent6"/>
                </a:solidFill>
                <a:latin typeface="Kulachat Slab"/>
                <a:ea typeface="Kulachat Slab"/>
                <a:cs typeface="Kulachat Slab"/>
                <a:sym typeface="Kulachat Slab"/>
              </a:rPr>
              <a:t> de </a:t>
            </a:r>
            <a:r>
              <a:rPr lang="en-US" sz="3599" dirty="0" err="1">
                <a:solidFill>
                  <a:schemeClr val="accent6"/>
                </a:solidFill>
                <a:latin typeface="Kulachat Slab"/>
                <a:ea typeface="Kulachat Slab"/>
                <a:cs typeface="Kulachat Slab"/>
                <a:sym typeface="Kulachat Slab"/>
              </a:rPr>
              <a:t>compléter</a:t>
            </a:r>
            <a:r>
              <a:rPr lang="en-US" sz="3599" dirty="0">
                <a:solidFill>
                  <a:schemeClr val="accent6"/>
                </a:solidFill>
                <a:latin typeface="Kulachat Slab"/>
                <a:ea typeface="Kulachat Slab"/>
                <a:cs typeface="Kulachat Slab"/>
                <a:sym typeface="Kulachat Slab"/>
              </a:rPr>
              <a:t> </a:t>
            </a:r>
            <a:r>
              <a:rPr lang="en-US" sz="3599" dirty="0" err="1">
                <a:solidFill>
                  <a:schemeClr val="accent6"/>
                </a:solidFill>
                <a:latin typeface="Kulachat Slab"/>
                <a:ea typeface="Kulachat Slab"/>
                <a:cs typeface="Kulachat Slab"/>
                <a:sym typeface="Kulachat Slab"/>
              </a:rPr>
              <a:t>leurs</a:t>
            </a:r>
            <a:r>
              <a:rPr lang="en-US" sz="3599" dirty="0">
                <a:solidFill>
                  <a:schemeClr val="accent6"/>
                </a:solidFill>
                <a:latin typeface="Kulachat Slab"/>
                <a:ea typeface="Kulachat Slab"/>
                <a:cs typeface="Kulachat Slab"/>
                <a:sym typeface="Kulachat Slab"/>
              </a:rPr>
              <a:t> devoirs </a:t>
            </a:r>
            <a:r>
              <a:rPr lang="en-US" sz="3599" dirty="0" err="1">
                <a:solidFill>
                  <a:schemeClr val="accent6"/>
                </a:solidFill>
                <a:latin typeface="Kulachat Slab"/>
                <a:ea typeface="Kulachat Slab"/>
                <a:cs typeface="Kulachat Slab"/>
                <a:sym typeface="Kulachat Slab"/>
              </a:rPr>
              <a:t>avant</a:t>
            </a:r>
            <a:r>
              <a:rPr lang="en-US" sz="3599" dirty="0">
                <a:solidFill>
                  <a:schemeClr val="accent6"/>
                </a:solidFill>
                <a:latin typeface="Kulachat Slab"/>
                <a:ea typeface="Kulachat Slab"/>
                <a:cs typeface="Kulachat Slab"/>
                <a:sym typeface="Kulachat Slab"/>
              </a:rPr>
              <a:t> le dernier jour de la </a:t>
            </a:r>
            <a:r>
              <a:rPr lang="en-US" sz="3599" dirty="0" err="1">
                <a:solidFill>
                  <a:schemeClr val="accent6"/>
                </a:solidFill>
                <a:latin typeface="Kulachat Slab"/>
                <a:ea typeface="Kulachat Slab"/>
                <a:cs typeface="Kulachat Slab"/>
                <a:sym typeface="Kulachat Slab"/>
              </a:rPr>
              <a:t>semaine</a:t>
            </a:r>
            <a:r>
              <a:rPr lang="en-US" sz="3599" dirty="0">
                <a:solidFill>
                  <a:schemeClr val="accent6"/>
                </a:solidFill>
                <a:latin typeface="Kulachat Slab"/>
                <a:ea typeface="Kulachat Slab"/>
                <a:cs typeface="Kulachat Slab"/>
                <a:sym typeface="Kulachat Slab"/>
              </a:rPr>
              <a:t>.</a:t>
            </a:r>
          </a:p>
        </p:txBody>
      </p:sp>
    </p:spTree>
    <p:extLst>
      <p:ext uri="{BB962C8B-B14F-4D97-AF65-F5344CB8AC3E}">
        <p14:creationId xmlns:p14="http://schemas.microsoft.com/office/powerpoint/2010/main" val="198897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2204" y="9834975"/>
            <a:ext cx="19070204" cy="2315121"/>
          </a:xfrm>
          <a:prstGeom prst="rect">
            <a:avLst/>
          </a:prstGeom>
        </p:spPr>
        <p:txBody>
          <a:bodyPr lIns="50800" tIns="50800" rIns="50800" bIns="50800" rtlCol="0" anchor="ctr"/>
          <a:lstStyle/>
          <a:p>
            <a:pPr algn="ctr">
              <a:lnSpc>
                <a:spcPts val="2659"/>
              </a:lnSpc>
              <a:spcBef>
                <a:spcPct val="0"/>
              </a:spcBef>
            </a:pPr>
            <a:endParaRPr/>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8" name="Freeform 8"/>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6"/>
            <a:stretch>
              <a:fillRect/>
            </a:stretch>
          </a:blipFill>
        </p:spPr>
        <p:txBody>
          <a:bodyPr/>
          <a:lstStyle/>
          <a:p>
            <a:endParaRPr lang="fr-CA"/>
          </a:p>
        </p:txBody>
      </p:sp>
      <p:sp>
        <p:nvSpPr>
          <p:cNvPr id="10" name="TextBox 2">
            <a:extLst>
              <a:ext uri="{FF2B5EF4-FFF2-40B4-BE49-F238E27FC236}">
                <a16:creationId xmlns:a16="http://schemas.microsoft.com/office/drawing/2014/main" id="{5EF8D733-EEAE-30D2-60FA-824E625F738A}"/>
              </a:ext>
            </a:extLst>
          </p:cNvPr>
          <p:cNvSpPr txBox="1"/>
          <p:nvPr/>
        </p:nvSpPr>
        <p:spPr>
          <a:xfrm>
            <a:off x="4735286" y="538436"/>
            <a:ext cx="7704827" cy="2949525"/>
          </a:xfrm>
          <a:prstGeom prst="rect">
            <a:avLst/>
          </a:prstGeom>
        </p:spPr>
        <p:txBody>
          <a:bodyPr wrap="square" lIns="0" tIns="0" rIns="0" bIns="0" rtlCol="0" anchor="t">
            <a:spAutoFit/>
          </a:bodyPr>
          <a:lstStyle/>
          <a:p>
            <a:pPr algn="ctr">
              <a:lnSpc>
                <a:spcPts val="11469"/>
              </a:lnSpc>
            </a:pPr>
            <a:r>
              <a:rPr lang="en-US" sz="8000" dirty="0">
                <a:solidFill>
                  <a:srgbClr val="795A3E"/>
                </a:solidFill>
                <a:latin typeface="Baloo Thambi"/>
                <a:ea typeface="Baloo Thambi"/>
                <a:cs typeface="Baloo Thambi"/>
                <a:sym typeface="Baloo Thambi"/>
              </a:rPr>
              <a:t>Questions et </a:t>
            </a:r>
            <a:r>
              <a:rPr lang="en-US" sz="8000" dirty="0" err="1">
                <a:solidFill>
                  <a:srgbClr val="795A3E"/>
                </a:solidFill>
                <a:latin typeface="Baloo Thambi"/>
                <a:ea typeface="Baloo Thambi"/>
                <a:cs typeface="Baloo Thambi"/>
                <a:sym typeface="Baloo Thambi"/>
              </a:rPr>
              <a:t>commentaires</a:t>
            </a:r>
            <a:endParaRPr lang="en-US" sz="8000" dirty="0">
              <a:solidFill>
                <a:srgbClr val="795A3E"/>
              </a:solidFill>
              <a:latin typeface="Baloo Thambi"/>
              <a:ea typeface="Baloo Thambi"/>
              <a:cs typeface="Baloo Thambi"/>
              <a:sym typeface="Baloo Thambi"/>
            </a:endParaRPr>
          </a:p>
        </p:txBody>
      </p:sp>
      <p:sp>
        <p:nvSpPr>
          <p:cNvPr id="11" name="TextBox 10">
            <a:extLst>
              <a:ext uri="{FF2B5EF4-FFF2-40B4-BE49-F238E27FC236}">
                <a16:creationId xmlns:a16="http://schemas.microsoft.com/office/drawing/2014/main" id="{EC4C41F2-6B3A-6CF6-1409-82A1BEE8F257}"/>
              </a:ext>
            </a:extLst>
          </p:cNvPr>
          <p:cNvSpPr txBox="1"/>
          <p:nvPr/>
        </p:nvSpPr>
        <p:spPr>
          <a:xfrm>
            <a:off x="570101" y="3334196"/>
            <a:ext cx="17147797" cy="7053213"/>
          </a:xfrm>
          <a:prstGeom prst="rect">
            <a:avLst/>
          </a:prstGeom>
        </p:spPr>
        <p:txBody>
          <a:bodyPr lIns="0" tIns="0" rIns="0" bIns="0" rtlCol="0" anchor="t">
            <a:spAutoFit/>
          </a:bodyPr>
          <a:lstStyle/>
          <a:p>
            <a:pPr algn="ctr">
              <a:lnSpc>
                <a:spcPts val="5039"/>
              </a:lnSpc>
              <a:spcBef>
                <a:spcPct val="0"/>
              </a:spcBef>
            </a:pPr>
            <a:r>
              <a:rPr lang="en-US" sz="3599" dirty="0" err="1">
                <a:solidFill>
                  <a:srgbClr val="795A3E"/>
                </a:solidFill>
                <a:latin typeface="Kulachat Slab"/>
                <a:ea typeface="Kulachat Slab"/>
                <a:cs typeface="Kulachat Slab"/>
                <a:sym typeface="Kulachat Slab"/>
              </a:rPr>
              <a:t>Mme</a:t>
            </a:r>
            <a:r>
              <a:rPr lang="en-US" sz="3599" dirty="0">
                <a:solidFill>
                  <a:srgbClr val="795A3E"/>
                </a:solidFill>
                <a:latin typeface="Kulachat Slab"/>
                <a:ea typeface="Kulachat Slab"/>
                <a:cs typeface="Kulachat Slab"/>
                <a:sym typeface="Kulachat Slab"/>
              </a:rPr>
              <a:t> Chamberland : Que </a:t>
            </a:r>
            <a:r>
              <a:rPr lang="en-US" sz="3599" dirty="0" err="1">
                <a:solidFill>
                  <a:srgbClr val="795A3E"/>
                </a:solidFill>
                <a:latin typeface="Kulachat Slab"/>
                <a:ea typeface="Kulachat Slab"/>
                <a:cs typeface="Kulachat Slab"/>
                <a:sym typeface="Kulachat Slab"/>
              </a:rPr>
              <a:t>comptes-tu</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mettre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en</a:t>
            </a:r>
            <a:r>
              <a:rPr lang="en-US" sz="3599" dirty="0">
                <a:solidFill>
                  <a:srgbClr val="795A3E"/>
                </a:solidFill>
                <a:latin typeface="Kulachat Slab"/>
                <a:ea typeface="Kulachat Slab"/>
                <a:cs typeface="Kulachat Slab"/>
                <a:sym typeface="Kulachat Slab"/>
              </a:rPr>
              <a:t> place pour les </a:t>
            </a:r>
            <a:r>
              <a:rPr lang="en-US" sz="3599" dirty="0" err="1">
                <a:solidFill>
                  <a:srgbClr val="795A3E"/>
                </a:solidFill>
                <a:latin typeface="Kulachat Slab"/>
                <a:ea typeface="Kulachat Slab"/>
                <a:cs typeface="Kulachat Slab"/>
                <a:sym typeface="Kulachat Slab"/>
              </a:rPr>
              <a:t>élèves</a:t>
            </a:r>
            <a:r>
              <a:rPr lang="en-US" sz="3599" dirty="0">
                <a:solidFill>
                  <a:srgbClr val="795A3E"/>
                </a:solidFill>
                <a:latin typeface="Kulachat Slab"/>
                <a:ea typeface="Kulachat Slab"/>
                <a:cs typeface="Kulachat Slab"/>
                <a:sym typeface="Kulachat Slab"/>
              </a:rPr>
              <a:t> qui </a:t>
            </a:r>
            <a:r>
              <a:rPr lang="en-US" sz="3599" dirty="0" err="1">
                <a:solidFill>
                  <a:srgbClr val="795A3E"/>
                </a:solidFill>
                <a:latin typeface="Kulachat Slab"/>
                <a:ea typeface="Kulachat Slab"/>
                <a:cs typeface="Kulachat Slab"/>
                <a:sym typeface="Kulachat Slab"/>
              </a:rPr>
              <a:t>sont</a:t>
            </a:r>
            <a:r>
              <a:rPr lang="en-US" sz="3599" dirty="0">
                <a:solidFill>
                  <a:srgbClr val="795A3E"/>
                </a:solidFill>
                <a:latin typeface="Kulachat Slab"/>
                <a:ea typeface="Kulachat Slab"/>
                <a:cs typeface="Kulachat Slab"/>
                <a:sym typeface="Kulachat Slab"/>
              </a:rPr>
              <a:t> dans les </a:t>
            </a:r>
            <a:r>
              <a:rPr lang="en-US" sz="3599" dirty="0" err="1">
                <a:solidFill>
                  <a:srgbClr val="795A3E"/>
                </a:solidFill>
                <a:latin typeface="Kulachat Slab"/>
                <a:ea typeface="Kulachat Slab"/>
                <a:cs typeface="Kulachat Slab"/>
                <a:sym typeface="Kulachat Slab"/>
              </a:rPr>
              <a:t>nuages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depuis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plusieurs</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semaines</a:t>
            </a:r>
            <a:r>
              <a:rPr lang="en-US" sz="3599" dirty="0">
                <a:solidFill>
                  <a:srgbClr val="795A3E"/>
                </a:solidFill>
                <a:latin typeface="Kulachat Slab"/>
                <a:ea typeface="Kulachat Slab"/>
                <a:cs typeface="Kulachat Slab"/>
                <a:sym typeface="Kulachat Slab"/>
              </a:rPr>
              <a:t>? Ne </a:t>
            </a:r>
            <a:r>
              <a:rPr lang="en-US" sz="3599" dirty="0" err="1">
                <a:solidFill>
                  <a:srgbClr val="795A3E"/>
                </a:solidFill>
                <a:latin typeface="Kulachat Slab"/>
                <a:ea typeface="Kulachat Slab"/>
                <a:cs typeface="Kulachat Slab"/>
                <a:sym typeface="Kulachat Slab"/>
              </a:rPr>
              <a:t>penses-tu</a:t>
            </a:r>
            <a:r>
              <a:rPr lang="en-US" sz="3599" dirty="0">
                <a:solidFill>
                  <a:srgbClr val="795A3E"/>
                </a:solidFill>
                <a:latin typeface="Kulachat Slab"/>
                <a:ea typeface="Kulachat Slab"/>
                <a:cs typeface="Kulachat Slab"/>
                <a:sym typeface="Kulachat Slab"/>
              </a:rPr>
              <a:t> pas </a:t>
            </a:r>
            <a:r>
              <a:rPr lang="en-US" sz="3599" dirty="0" err="1">
                <a:solidFill>
                  <a:srgbClr val="795A3E"/>
                </a:solidFill>
                <a:latin typeface="Kulachat Slab"/>
                <a:ea typeface="Kulachat Slab"/>
                <a:cs typeface="Kulachat Slab"/>
                <a:sym typeface="Kulachat Slab"/>
              </a:rPr>
              <a:t>qu’il</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serait</a:t>
            </a:r>
            <a:r>
              <a:rPr lang="en-US" sz="3599" dirty="0">
                <a:solidFill>
                  <a:srgbClr val="795A3E"/>
                </a:solidFill>
                <a:latin typeface="Kulachat Slab"/>
                <a:ea typeface="Kulachat Slab"/>
                <a:cs typeface="Kulachat Slab"/>
                <a:sym typeface="Kulachat Slab"/>
              </a:rPr>
              <a:t> temps de changer </a:t>
            </a:r>
            <a:r>
              <a:rPr lang="en-US" sz="3599" dirty="0" err="1">
                <a:solidFill>
                  <a:srgbClr val="795A3E"/>
                </a:solidFill>
                <a:latin typeface="Kulachat Slab"/>
                <a:ea typeface="Kulachat Slab"/>
                <a:cs typeface="Kulachat Slab"/>
                <a:sym typeface="Kulachat Slab"/>
              </a:rPr>
              <a:t>d’objectif</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même</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s’il</a:t>
            </a:r>
            <a:r>
              <a:rPr lang="en-US" sz="3599" dirty="0">
                <a:solidFill>
                  <a:srgbClr val="795A3E"/>
                </a:solidFill>
                <a:latin typeface="Kulachat Slab"/>
                <a:ea typeface="Kulachat Slab"/>
                <a:cs typeface="Kulachat Slab"/>
                <a:sym typeface="Kulachat Slab"/>
              </a:rPr>
              <a:t> </a:t>
            </a:r>
            <a:r>
              <a:rPr lang="en-US" sz="3599" dirty="0" err="1">
                <a:solidFill>
                  <a:srgbClr val="795A3E"/>
                </a:solidFill>
                <a:latin typeface="Kulachat Slab"/>
                <a:ea typeface="Kulachat Slab"/>
                <a:cs typeface="Kulachat Slab"/>
                <a:sym typeface="Kulachat Slab"/>
              </a:rPr>
              <a:t>reste</a:t>
            </a:r>
            <a:r>
              <a:rPr lang="en-US" sz="3599" dirty="0">
                <a:solidFill>
                  <a:srgbClr val="795A3E"/>
                </a:solidFill>
                <a:latin typeface="Kulachat Slab"/>
                <a:ea typeface="Kulachat Slab"/>
                <a:cs typeface="Kulachat Slab"/>
                <a:sym typeface="Kulachat Slab"/>
              </a:rPr>
              <a:t> des </a:t>
            </a:r>
            <a:r>
              <a:rPr lang="en-US" sz="3599" dirty="0" err="1">
                <a:solidFill>
                  <a:srgbClr val="795A3E"/>
                </a:solidFill>
                <a:latin typeface="Kulachat Slab"/>
                <a:ea typeface="Kulachat Slab"/>
                <a:cs typeface="Kulachat Slab"/>
                <a:sym typeface="Kulachat Slab"/>
              </a:rPr>
              <a:t>élèves</a:t>
            </a:r>
            <a:r>
              <a:rPr lang="en-US" sz="3599" dirty="0">
                <a:solidFill>
                  <a:srgbClr val="795A3E"/>
                </a:solidFill>
                <a:latin typeface="Kulachat Slab"/>
                <a:ea typeface="Kulachat Slab"/>
                <a:cs typeface="Kulachat Slab"/>
                <a:sym typeface="Kulachat Slab"/>
              </a:rPr>
              <a:t> dans la </a:t>
            </a:r>
            <a:r>
              <a:rPr lang="en-US" sz="3599" dirty="0" err="1">
                <a:solidFill>
                  <a:srgbClr val="795A3E"/>
                </a:solidFill>
                <a:latin typeface="Kulachat Slab"/>
                <a:ea typeface="Kulachat Slab"/>
                <a:cs typeface="Kulachat Slab"/>
                <a:sym typeface="Kulachat Slab"/>
              </a:rPr>
              <a:t>ruche</a:t>
            </a:r>
            <a:r>
              <a:rPr lang="en-US" sz="3599" dirty="0">
                <a:solidFill>
                  <a:srgbClr val="795A3E"/>
                </a:solidFill>
                <a:latin typeface="Kulachat Slab"/>
                <a:ea typeface="Kulachat Slab"/>
                <a:cs typeface="Kulachat Slab"/>
                <a:sym typeface="Kulachat Slab"/>
              </a:rPr>
              <a:t>?</a:t>
            </a:r>
          </a:p>
          <a:p>
            <a:pPr algn="ctr">
              <a:lnSpc>
                <a:spcPts val="5039"/>
              </a:lnSpc>
              <a:spcBef>
                <a:spcPct val="0"/>
              </a:spcBef>
            </a:pPr>
            <a:r>
              <a:rPr lang="en-US" sz="2800" dirty="0">
                <a:solidFill>
                  <a:schemeClr val="accent6"/>
                </a:solidFill>
                <a:latin typeface="Kulachat Slab"/>
                <a:ea typeface="Kulachat Slab"/>
                <a:cs typeface="Kulachat Slab"/>
                <a:sym typeface="Kulachat Slab"/>
              </a:rPr>
              <a:t>Pour le </a:t>
            </a:r>
            <a:r>
              <a:rPr lang="en-US" sz="2800" dirty="0" err="1">
                <a:solidFill>
                  <a:schemeClr val="accent6"/>
                </a:solidFill>
                <a:latin typeface="Kulachat Slab"/>
                <a:ea typeface="Kulachat Slab"/>
                <a:cs typeface="Kulachat Slab"/>
                <a:sym typeface="Kulachat Slab"/>
              </a:rPr>
              <a:t>changement</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d’objectif</a:t>
            </a:r>
            <a:r>
              <a:rPr lang="en-US" sz="2800" dirty="0">
                <a:solidFill>
                  <a:schemeClr val="accent6"/>
                </a:solidFill>
                <a:latin typeface="Kulachat Slab"/>
                <a:ea typeface="Kulachat Slab"/>
                <a:cs typeface="Kulachat Slab"/>
                <a:sym typeface="Kulachat Slab"/>
              </a:rPr>
              <a:t>, je ne me </a:t>
            </a:r>
            <a:r>
              <a:rPr lang="en-US" sz="2800" dirty="0" err="1">
                <a:solidFill>
                  <a:schemeClr val="accent6"/>
                </a:solidFill>
                <a:latin typeface="Kulachat Slab"/>
                <a:ea typeface="Kulachat Slab"/>
                <a:cs typeface="Kulachat Slab"/>
                <a:sym typeface="Kulachat Slab"/>
              </a:rPr>
              <a:t>sens</a:t>
            </a:r>
            <a:r>
              <a:rPr lang="en-US" sz="2800" dirty="0">
                <a:solidFill>
                  <a:schemeClr val="accent6"/>
                </a:solidFill>
                <a:latin typeface="Kulachat Slab"/>
                <a:ea typeface="Kulachat Slab"/>
                <a:cs typeface="Kulachat Slab"/>
                <a:sym typeface="Kulachat Slab"/>
              </a:rPr>
              <a:t> pas à </a:t>
            </a:r>
            <a:r>
              <a:rPr lang="en-US" sz="2800" dirty="0" err="1">
                <a:solidFill>
                  <a:schemeClr val="accent6"/>
                </a:solidFill>
                <a:latin typeface="Kulachat Slab"/>
                <a:ea typeface="Kulachat Slab"/>
                <a:cs typeface="Kulachat Slab"/>
                <a:sym typeface="Kulachat Slab"/>
              </a:rPr>
              <a:t>l’aise</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puisqu’il</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reste</a:t>
            </a:r>
            <a:r>
              <a:rPr lang="en-US" sz="2800" dirty="0">
                <a:solidFill>
                  <a:schemeClr val="accent6"/>
                </a:solidFill>
                <a:latin typeface="Kulachat Slab"/>
                <a:ea typeface="Kulachat Slab"/>
                <a:cs typeface="Kulachat Slab"/>
                <a:sym typeface="Kulachat Slab"/>
              </a:rPr>
              <a:t> des </a:t>
            </a:r>
            <a:r>
              <a:rPr lang="en-US" sz="2800" dirty="0" err="1">
                <a:solidFill>
                  <a:schemeClr val="accent6"/>
                </a:solidFill>
                <a:latin typeface="Kulachat Slab"/>
                <a:ea typeface="Kulachat Slab"/>
                <a:cs typeface="Kulachat Slab"/>
                <a:sym typeface="Kulachat Slab"/>
              </a:rPr>
              <a:t>élèves</a:t>
            </a:r>
            <a:r>
              <a:rPr lang="en-US" sz="2800" dirty="0">
                <a:solidFill>
                  <a:schemeClr val="accent6"/>
                </a:solidFill>
                <a:latin typeface="Kulachat Slab"/>
                <a:ea typeface="Kulachat Slab"/>
                <a:cs typeface="Kulachat Slab"/>
                <a:sym typeface="Kulachat Slab"/>
              </a:rPr>
              <a:t> qui ne </a:t>
            </a:r>
            <a:r>
              <a:rPr lang="en-US" sz="2800" dirty="0" err="1">
                <a:solidFill>
                  <a:schemeClr val="accent6"/>
                </a:solidFill>
                <a:latin typeface="Kulachat Slab"/>
                <a:ea typeface="Kulachat Slab"/>
                <a:cs typeface="Kulachat Slab"/>
                <a:sym typeface="Kulachat Slab"/>
              </a:rPr>
              <a:t>sont</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toujours</a:t>
            </a:r>
            <a:r>
              <a:rPr lang="en-US" sz="2800" dirty="0">
                <a:solidFill>
                  <a:schemeClr val="accent6"/>
                </a:solidFill>
                <a:latin typeface="Kulachat Slab"/>
                <a:ea typeface="Kulachat Slab"/>
                <a:cs typeface="Kulachat Slab"/>
                <a:sym typeface="Kulachat Slab"/>
              </a:rPr>
              <a:t> pas </a:t>
            </a:r>
            <a:r>
              <a:rPr lang="en-US" sz="2800" dirty="0" err="1">
                <a:solidFill>
                  <a:schemeClr val="accent6"/>
                </a:solidFill>
                <a:latin typeface="Kulachat Slab"/>
                <a:ea typeface="Kulachat Slab"/>
                <a:cs typeface="Kulachat Slab"/>
                <a:sym typeface="Kulachat Slab"/>
              </a:rPr>
              <a:t>autonome</a:t>
            </a:r>
            <a:r>
              <a:rPr lang="en-US" sz="2800" dirty="0">
                <a:solidFill>
                  <a:schemeClr val="accent6"/>
                </a:solidFill>
                <a:latin typeface="Kulachat Slab"/>
                <a:ea typeface="Kulachat Slab"/>
                <a:cs typeface="Kulachat Slab"/>
                <a:sym typeface="Kulachat Slab"/>
              </a:rPr>
              <a:t> dans la mise au travail, qui </a:t>
            </a:r>
            <a:r>
              <a:rPr lang="en-US" sz="2800" dirty="0" err="1">
                <a:solidFill>
                  <a:schemeClr val="accent6"/>
                </a:solidFill>
                <a:latin typeface="Kulachat Slab"/>
                <a:ea typeface="Kulachat Slab"/>
                <a:cs typeface="Kulachat Slab"/>
                <a:sym typeface="Kulachat Slab"/>
              </a:rPr>
              <a:t>est</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selon</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moi</a:t>
            </a:r>
            <a:r>
              <a:rPr lang="en-US" sz="2800" dirty="0">
                <a:solidFill>
                  <a:schemeClr val="accent6"/>
                </a:solidFill>
                <a:latin typeface="Kulachat Slab"/>
                <a:ea typeface="Kulachat Slab"/>
                <a:cs typeface="Kulachat Slab"/>
                <a:sym typeface="Kulachat Slab"/>
              </a:rPr>
              <a:t> la base de </a:t>
            </a:r>
            <a:r>
              <a:rPr lang="en-US" sz="2800" dirty="0" err="1">
                <a:solidFill>
                  <a:schemeClr val="accent6"/>
                </a:solidFill>
                <a:latin typeface="Kulachat Slab"/>
                <a:ea typeface="Kulachat Slab"/>
                <a:cs typeface="Kulachat Slab"/>
                <a:sym typeface="Kulachat Slab"/>
              </a:rPr>
              <a:t>l’autonomie</a:t>
            </a:r>
            <a:r>
              <a:rPr lang="en-US" sz="2800" dirty="0">
                <a:solidFill>
                  <a:schemeClr val="accent6"/>
                </a:solidFill>
                <a:latin typeface="Kulachat Slab"/>
                <a:ea typeface="Kulachat Slab"/>
                <a:cs typeface="Kulachat Slab"/>
                <a:sym typeface="Kulachat Slab"/>
              </a:rPr>
              <a:t>. Et </a:t>
            </a:r>
            <a:r>
              <a:rPr lang="en-US" sz="2800" dirty="0" err="1">
                <a:solidFill>
                  <a:schemeClr val="accent6"/>
                </a:solidFill>
                <a:latin typeface="Kulachat Slab"/>
                <a:ea typeface="Kulachat Slab"/>
                <a:cs typeface="Kulachat Slab"/>
                <a:sym typeface="Kulachat Slab"/>
              </a:rPr>
              <a:t>travailler</a:t>
            </a:r>
            <a:r>
              <a:rPr lang="en-US" sz="2800" dirty="0">
                <a:solidFill>
                  <a:schemeClr val="accent6"/>
                </a:solidFill>
                <a:latin typeface="Kulachat Slab"/>
                <a:ea typeface="Kulachat Slab"/>
                <a:cs typeface="Kulachat Slab"/>
                <a:sym typeface="Kulachat Slab"/>
              </a:rPr>
              <a:t> deux </a:t>
            </a:r>
            <a:r>
              <a:rPr lang="en-US" sz="2800" dirty="0" err="1">
                <a:solidFill>
                  <a:schemeClr val="accent6"/>
                </a:solidFill>
                <a:latin typeface="Kulachat Slab"/>
                <a:ea typeface="Kulachat Slab"/>
                <a:cs typeface="Kulachat Slab"/>
                <a:sym typeface="Kulachat Slab"/>
              </a:rPr>
              <a:t>objectifs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en</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même</a:t>
            </a:r>
            <a:r>
              <a:rPr lang="en-US" sz="2800" dirty="0">
                <a:solidFill>
                  <a:schemeClr val="accent6"/>
                </a:solidFill>
                <a:latin typeface="Kulachat Slab"/>
                <a:ea typeface="Kulachat Slab"/>
                <a:cs typeface="Kulachat Slab"/>
                <a:sym typeface="Kulachat Slab"/>
              </a:rPr>
              <a:t> temps me </a:t>
            </a:r>
            <a:r>
              <a:rPr lang="en-US" sz="2800" dirty="0" err="1">
                <a:solidFill>
                  <a:schemeClr val="accent6"/>
                </a:solidFill>
                <a:latin typeface="Kulachat Slab"/>
                <a:ea typeface="Kulachat Slab"/>
                <a:cs typeface="Kulachat Slab"/>
                <a:sym typeface="Kulachat Slab"/>
              </a:rPr>
              <a:t>semble</a:t>
            </a:r>
            <a:r>
              <a:rPr lang="en-US" sz="2800" dirty="0">
                <a:solidFill>
                  <a:schemeClr val="accent6"/>
                </a:solidFill>
                <a:latin typeface="Kulachat Slab"/>
                <a:ea typeface="Kulachat Slab"/>
                <a:cs typeface="Kulachat Slab"/>
                <a:sym typeface="Kulachat Slab"/>
              </a:rPr>
              <a:t> encore plus </a:t>
            </a:r>
            <a:r>
              <a:rPr lang="en-US" sz="2800" dirty="0" err="1">
                <a:solidFill>
                  <a:schemeClr val="accent6"/>
                </a:solidFill>
                <a:latin typeface="Kulachat Slab"/>
                <a:ea typeface="Kulachat Slab"/>
                <a:cs typeface="Kulachat Slab"/>
                <a:sym typeface="Kulachat Slab"/>
              </a:rPr>
              <a:t>décourageant</a:t>
            </a:r>
            <a:r>
              <a:rPr lang="en-US" sz="2800" dirty="0">
                <a:solidFill>
                  <a:schemeClr val="accent6"/>
                </a:solidFill>
                <a:latin typeface="Kulachat Slab"/>
                <a:ea typeface="Kulachat Slab"/>
                <a:cs typeface="Kulachat Slab"/>
                <a:sym typeface="Kulachat Slab"/>
              </a:rPr>
              <a:t> pour </a:t>
            </a:r>
            <a:r>
              <a:rPr lang="en-US" sz="2800" dirty="0" err="1">
                <a:solidFill>
                  <a:schemeClr val="accent6"/>
                </a:solidFill>
                <a:latin typeface="Kulachat Slab"/>
                <a:ea typeface="Kulachat Slab"/>
                <a:cs typeface="Kulachat Slab"/>
                <a:sym typeface="Kulachat Slab"/>
              </a:rPr>
              <a:t>ces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élèves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Cependant</a:t>
            </a:r>
            <a:r>
              <a:rPr lang="en-US" sz="2800" dirty="0">
                <a:solidFill>
                  <a:schemeClr val="accent6"/>
                </a:solidFill>
                <a:latin typeface="Kulachat Slab"/>
                <a:ea typeface="Kulachat Slab"/>
                <a:cs typeface="Kulachat Slab"/>
                <a:sym typeface="Kulachat Slab"/>
              </a:rPr>
              <a:t>, suite à </a:t>
            </a:r>
            <a:r>
              <a:rPr lang="en-US" sz="2800" dirty="0" err="1">
                <a:solidFill>
                  <a:schemeClr val="accent6"/>
                </a:solidFill>
                <a:latin typeface="Kulachat Slab"/>
                <a:ea typeface="Kulachat Slab"/>
                <a:cs typeface="Kulachat Slab"/>
                <a:sym typeface="Kulachat Slab"/>
              </a:rPr>
              <a:t>cette</a:t>
            </a:r>
            <a:r>
              <a:rPr lang="en-US" sz="2800" dirty="0">
                <a:solidFill>
                  <a:schemeClr val="accent6"/>
                </a:solidFill>
                <a:latin typeface="Kulachat Slab"/>
                <a:ea typeface="Kulachat Slab"/>
                <a:cs typeface="Kulachat Slab"/>
                <a:sym typeface="Kulachat Slab"/>
              </a:rPr>
              <a:t> rencontre, nous </a:t>
            </a:r>
            <a:r>
              <a:rPr lang="en-US" sz="2800" dirty="0" err="1">
                <a:solidFill>
                  <a:schemeClr val="accent6"/>
                </a:solidFill>
                <a:latin typeface="Kulachat Slab"/>
                <a:ea typeface="Kulachat Slab"/>
                <a:cs typeface="Kulachat Slab"/>
                <a:sym typeface="Kulachat Slab"/>
              </a:rPr>
              <a:t>allons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instaurer</a:t>
            </a:r>
            <a:r>
              <a:rPr lang="en-US" sz="2800" dirty="0">
                <a:solidFill>
                  <a:schemeClr val="accent6"/>
                </a:solidFill>
                <a:latin typeface="Kulachat Slab"/>
                <a:ea typeface="Kulachat Slab"/>
                <a:cs typeface="Kulachat Slab"/>
                <a:sym typeface="Kulachat Slab"/>
              </a:rPr>
              <a:t> des </a:t>
            </a:r>
            <a:r>
              <a:rPr lang="en-US" sz="2800" dirty="0" err="1">
                <a:solidFill>
                  <a:schemeClr val="accent6"/>
                </a:solidFill>
                <a:latin typeface="Kulachat Slab"/>
                <a:ea typeface="Kulachat Slab"/>
                <a:cs typeface="Kulachat Slab"/>
                <a:sym typeface="Kulachat Slab"/>
              </a:rPr>
              <a:t>palliers</a:t>
            </a:r>
            <a:r>
              <a:rPr lang="en-US" sz="2800" dirty="0">
                <a:solidFill>
                  <a:schemeClr val="accent6"/>
                </a:solidFill>
                <a:latin typeface="Kulachat Slab"/>
                <a:ea typeface="Kulachat Slab"/>
                <a:cs typeface="Kulachat Slab"/>
                <a:sym typeface="Kulachat Slab"/>
              </a:rPr>
              <a:t> de </a:t>
            </a:r>
            <a:r>
              <a:rPr lang="en-US" sz="2800" dirty="0" err="1">
                <a:solidFill>
                  <a:schemeClr val="accent6"/>
                </a:solidFill>
                <a:latin typeface="Kulachat Slab"/>
                <a:ea typeface="Kulachat Slab"/>
                <a:cs typeface="Kulachat Slab"/>
                <a:sym typeface="Kulachat Slab"/>
              </a:rPr>
              <a:t>fiertés</a:t>
            </a:r>
            <a:r>
              <a:rPr lang="en-US" sz="2800" dirty="0">
                <a:solidFill>
                  <a:schemeClr val="accent6"/>
                </a:solidFill>
                <a:latin typeface="Kulachat Slab"/>
                <a:ea typeface="Kulachat Slab"/>
                <a:cs typeface="Kulachat Slab"/>
                <a:sym typeface="Kulachat Slab"/>
              </a:rPr>
              <a:t>. Au bout de deux </a:t>
            </a:r>
            <a:r>
              <a:rPr lang="en-US" sz="2800" dirty="0" err="1">
                <a:solidFill>
                  <a:schemeClr val="accent6"/>
                </a:solidFill>
                <a:latin typeface="Kulachat Slab"/>
                <a:ea typeface="Kulachat Slab"/>
                <a:cs typeface="Kulachat Slab"/>
                <a:sym typeface="Kulachat Slab"/>
              </a:rPr>
              <a:t>semaines</a:t>
            </a:r>
            <a:r>
              <a:rPr lang="en-US" sz="2800" dirty="0">
                <a:solidFill>
                  <a:schemeClr val="accent6"/>
                </a:solidFill>
                <a:latin typeface="Kulachat Slab"/>
                <a:ea typeface="Kulachat Slab"/>
                <a:cs typeface="Kulachat Slab"/>
                <a:sym typeface="Kulachat Slab"/>
              </a:rPr>
              <a:t> dans les </a:t>
            </a:r>
            <a:r>
              <a:rPr lang="en-US" sz="2800" dirty="0" err="1">
                <a:solidFill>
                  <a:schemeClr val="accent6"/>
                </a:solidFill>
                <a:latin typeface="Kulachat Slab"/>
                <a:ea typeface="Kulachat Slab"/>
                <a:cs typeface="Kulachat Slab"/>
                <a:sym typeface="Kulachat Slab"/>
              </a:rPr>
              <a:t>nuages</a:t>
            </a:r>
            <a:r>
              <a:rPr lang="en-US" sz="2800" dirty="0">
                <a:solidFill>
                  <a:schemeClr val="accent6"/>
                </a:solidFill>
                <a:latin typeface="Kulachat Slab"/>
                <a:ea typeface="Kulachat Slab"/>
                <a:cs typeface="Kulachat Slab"/>
                <a:sym typeface="Kulachat Slab"/>
              </a:rPr>
              <a:t>, les </a:t>
            </a:r>
            <a:r>
              <a:rPr lang="en-US" sz="2800" dirty="0" err="1">
                <a:solidFill>
                  <a:schemeClr val="accent6"/>
                </a:solidFill>
                <a:latin typeface="Kulachat Slab"/>
                <a:ea typeface="Kulachat Slab"/>
                <a:cs typeface="Kulachat Slab"/>
                <a:sym typeface="Kulachat Slab"/>
              </a:rPr>
              <a:t>abeilles</a:t>
            </a:r>
            <a:r>
              <a:rPr lang="en-US" sz="2800" dirty="0">
                <a:solidFill>
                  <a:schemeClr val="accent6"/>
                </a:solidFill>
                <a:latin typeface="Kulachat Slab"/>
                <a:ea typeface="Kulachat Slab"/>
                <a:cs typeface="Kulachat Slab"/>
                <a:sym typeface="Kulachat Slab"/>
              </a:rPr>
              <a:t> se </a:t>
            </a:r>
            <a:r>
              <a:rPr lang="en-US" sz="2800" dirty="0" err="1">
                <a:solidFill>
                  <a:schemeClr val="accent6"/>
                </a:solidFill>
                <a:latin typeface="Kulachat Slab"/>
                <a:ea typeface="Kulachat Slab"/>
                <a:cs typeface="Kulachat Slab"/>
                <a:sym typeface="Kulachat Slab"/>
              </a:rPr>
              <a:t>verrons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décerner</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une</a:t>
            </a:r>
            <a:r>
              <a:rPr lang="en-US" sz="2800" dirty="0">
                <a:solidFill>
                  <a:schemeClr val="accent6"/>
                </a:solidFill>
                <a:latin typeface="Kulachat Slab"/>
                <a:ea typeface="Kulachat Slab"/>
                <a:cs typeface="Kulachat Slab"/>
                <a:sym typeface="Kulachat Slab"/>
              </a:rPr>
              <a:t> couronne de bronze. Au bout de quatre </a:t>
            </a:r>
            <a:r>
              <a:rPr lang="en-US" sz="2800" dirty="0" err="1">
                <a:solidFill>
                  <a:schemeClr val="accent6"/>
                </a:solidFill>
                <a:latin typeface="Kulachat Slab"/>
                <a:ea typeface="Kulachat Slab"/>
                <a:cs typeface="Kulachat Slab"/>
                <a:sym typeface="Kulachat Slab"/>
              </a:rPr>
              <a:t>semaines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une</a:t>
            </a:r>
            <a:r>
              <a:rPr lang="en-US" sz="2800" dirty="0">
                <a:solidFill>
                  <a:schemeClr val="accent6"/>
                </a:solidFill>
                <a:latin typeface="Kulachat Slab"/>
                <a:ea typeface="Kulachat Slab"/>
                <a:cs typeface="Kulachat Slab"/>
                <a:sym typeface="Kulachat Slab"/>
              </a:rPr>
              <a:t> couronne </a:t>
            </a:r>
            <a:r>
              <a:rPr lang="en-US" sz="2800" dirty="0" err="1">
                <a:solidFill>
                  <a:schemeClr val="accent6"/>
                </a:solidFill>
                <a:latin typeface="Kulachat Slab"/>
                <a:ea typeface="Kulachat Slab"/>
                <a:cs typeface="Kulachat Slab"/>
                <a:sym typeface="Kulachat Slab"/>
              </a:rPr>
              <a:t>d’argent</a:t>
            </a:r>
            <a:r>
              <a:rPr lang="en-US" sz="2800" dirty="0">
                <a:solidFill>
                  <a:schemeClr val="accent6"/>
                </a:solidFill>
                <a:latin typeface="Kulachat Slab"/>
                <a:ea typeface="Kulachat Slab"/>
                <a:cs typeface="Kulachat Slab"/>
                <a:sym typeface="Kulachat Slab"/>
              </a:rPr>
              <a:t>. Au bout de six </a:t>
            </a:r>
            <a:r>
              <a:rPr lang="en-US" sz="2800" dirty="0" err="1">
                <a:solidFill>
                  <a:schemeClr val="accent6"/>
                </a:solidFill>
                <a:latin typeface="Kulachat Slab"/>
                <a:ea typeface="Kulachat Slab"/>
                <a:cs typeface="Kulachat Slab"/>
                <a:sym typeface="Kulachat Slab"/>
              </a:rPr>
              <a:t>semaines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une</a:t>
            </a:r>
            <a:r>
              <a:rPr lang="en-US" sz="2800" dirty="0">
                <a:solidFill>
                  <a:schemeClr val="accent6"/>
                </a:solidFill>
                <a:latin typeface="Kulachat Slab"/>
                <a:ea typeface="Kulachat Slab"/>
                <a:cs typeface="Kulachat Slab"/>
                <a:sym typeface="Kulachat Slab"/>
              </a:rPr>
              <a:t> couronne d’or et la </a:t>
            </a:r>
            <a:r>
              <a:rPr lang="en-US" sz="2800" dirty="0" err="1">
                <a:solidFill>
                  <a:schemeClr val="accent6"/>
                </a:solidFill>
                <a:latin typeface="Kulachat Slab"/>
                <a:ea typeface="Kulachat Slab"/>
                <a:cs typeface="Kulachat Slab"/>
                <a:sym typeface="Kulachat Slab"/>
              </a:rPr>
              <a:t>responsabilité</a:t>
            </a:r>
            <a:r>
              <a:rPr lang="en-US" sz="2800" dirty="0">
                <a:solidFill>
                  <a:schemeClr val="accent6"/>
                </a:solidFill>
                <a:latin typeface="Kulachat Slab"/>
                <a:ea typeface="Kulachat Slab"/>
                <a:cs typeface="Kulachat Slab"/>
                <a:sym typeface="Kulachat Slab"/>
              </a:rPr>
              <a:t> de </a:t>
            </a:r>
            <a:r>
              <a:rPr lang="en-US" sz="2800" dirty="0" err="1">
                <a:solidFill>
                  <a:schemeClr val="accent6"/>
                </a:solidFill>
                <a:latin typeface="Kulachat Slab"/>
                <a:ea typeface="Kulachat Slab"/>
                <a:cs typeface="Kulachat Slab"/>
                <a:sym typeface="Kulachat Slab"/>
              </a:rPr>
              <a:t>mentorer</a:t>
            </a:r>
            <a:r>
              <a:rPr lang="en-US" sz="2800" dirty="0">
                <a:solidFill>
                  <a:schemeClr val="accent6"/>
                </a:solidFill>
                <a:latin typeface="Kulachat Slab"/>
                <a:ea typeface="Kulachat Slab"/>
                <a:cs typeface="Kulachat Slab"/>
                <a:sym typeface="Kulachat Slab"/>
              </a:rPr>
              <a:t> les </a:t>
            </a:r>
            <a:r>
              <a:rPr lang="en-US" sz="2800" dirty="0" err="1">
                <a:solidFill>
                  <a:schemeClr val="accent6"/>
                </a:solidFill>
                <a:latin typeface="Kulachat Slab"/>
                <a:ea typeface="Kulachat Slab"/>
                <a:cs typeface="Kulachat Slab"/>
                <a:sym typeface="Kulachat Slab"/>
              </a:rPr>
              <a:t>abeilles</a:t>
            </a:r>
            <a:r>
              <a:rPr lang="en-US" sz="2800" dirty="0">
                <a:solidFill>
                  <a:schemeClr val="accent6"/>
                </a:solidFill>
                <a:latin typeface="Kulachat Slab"/>
                <a:ea typeface="Kulachat Slab"/>
                <a:cs typeface="Kulachat Slab"/>
                <a:sym typeface="Kulachat Slab"/>
              </a:rPr>
              <a:t> dans la </a:t>
            </a:r>
            <a:r>
              <a:rPr lang="en-US" sz="2800" dirty="0" err="1">
                <a:solidFill>
                  <a:schemeClr val="accent6"/>
                </a:solidFill>
                <a:latin typeface="Kulachat Slab"/>
                <a:ea typeface="Kulachat Slab"/>
                <a:cs typeface="Kulachat Slab"/>
                <a:sym typeface="Kulachat Slab"/>
              </a:rPr>
              <a:t>ruche</a:t>
            </a:r>
            <a:r>
              <a:rPr lang="en-US" sz="2800" dirty="0">
                <a:solidFill>
                  <a:schemeClr val="accent6"/>
                </a:solidFill>
                <a:latin typeface="Kulachat Slab"/>
                <a:ea typeface="Kulachat Slab"/>
                <a:cs typeface="Kulachat Slab"/>
                <a:sym typeface="Kulachat Slab"/>
              </a:rPr>
              <a:t>. Au bout de </a:t>
            </a:r>
            <a:r>
              <a:rPr lang="en-US" sz="2800" dirty="0" err="1">
                <a:solidFill>
                  <a:schemeClr val="accent6"/>
                </a:solidFill>
                <a:latin typeface="Kulachat Slab"/>
                <a:ea typeface="Kulachat Slab"/>
                <a:cs typeface="Kulachat Slab"/>
                <a:sym typeface="Kulachat Slab"/>
              </a:rPr>
              <a:t>huit</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semaines</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une</a:t>
            </a:r>
            <a:r>
              <a:rPr lang="en-US" sz="2800" dirty="0">
                <a:solidFill>
                  <a:schemeClr val="accent6"/>
                </a:solidFill>
                <a:latin typeface="Kulachat Slab"/>
                <a:ea typeface="Kulachat Slab"/>
                <a:cs typeface="Kulachat Slab"/>
                <a:sym typeface="Kulachat Slab"/>
              </a:rPr>
              <a:t> couronne de </a:t>
            </a:r>
            <a:r>
              <a:rPr lang="en-US" sz="2800" dirty="0" err="1">
                <a:solidFill>
                  <a:schemeClr val="accent6"/>
                </a:solidFill>
                <a:latin typeface="Kulachat Slab"/>
                <a:ea typeface="Kulachat Slab"/>
                <a:cs typeface="Kulachat Slab"/>
                <a:sym typeface="Kulachat Slab"/>
              </a:rPr>
              <a:t>platine</a:t>
            </a:r>
            <a:r>
              <a:rPr lang="en-US" sz="2800" dirty="0">
                <a:solidFill>
                  <a:schemeClr val="accent6"/>
                </a:solidFill>
                <a:latin typeface="Kulachat Slab"/>
                <a:ea typeface="Kulachat Slab"/>
                <a:cs typeface="Kulachat Slab"/>
                <a:sym typeface="Kulachat Slab"/>
              </a:rPr>
              <a:t> et le choix d’un privilege à </a:t>
            </a:r>
            <a:r>
              <a:rPr lang="en-US" sz="2800" dirty="0" err="1">
                <a:solidFill>
                  <a:schemeClr val="accent6"/>
                </a:solidFill>
                <a:latin typeface="Kulachat Slab"/>
                <a:ea typeface="Kulachat Slab"/>
                <a:cs typeface="Kulachat Slab"/>
                <a:sym typeface="Kulachat Slab"/>
              </a:rPr>
              <a:t>l’obtention</a:t>
            </a:r>
            <a:r>
              <a:rPr lang="en-US" sz="2800" dirty="0">
                <a:solidFill>
                  <a:schemeClr val="accent6"/>
                </a:solidFill>
                <a:latin typeface="Kulachat Slab"/>
                <a:ea typeface="Kulachat Slab"/>
                <a:cs typeface="Kulachat Slab"/>
                <a:sym typeface="Kulachat Slab"/>
              </a:rPr>
              <a:t> de la couronne. De </a:t>
            </a:r>
            <a:r>
              <a:rPr lang="en-US" sz="2800" dirty="0" err="1">
                <a:solidFill>
                  <a:schemeClr val="accent6"/>
                </a:solidFill>
                <a:latin typeface="Kulachat Slab"/>
                <a:ea typeface="Kulachat Slab"/>
                <a:cs typeface="Kulachat Slab"/>
                <a:sym typeface="Kulachat Slab"/>
              </a:rPr>
              <a:t>cette</a:t>
            </a:r>
            <a:r>
              <a:rPr lang="en-US" sz="2800" dirty="0">
                <a:solidFill>
                  <a:schemeClr val="accent6"/>
                </a:solidFill>
                <a:latin typeface="Kulachat Slab"/>
                <a:ea typeface="Kulachat Slab"/>
                <a:cs typeface="Kulachat Slab"/>
                <a:sym typeface="Kulachat Slab"/>
              </a:rPr>
              <a:t> façon, </a:t>
            </a:r>
            <a:r>
              <a:rPr lang="en-US" sz="2800" dirty="0" err="1">
                <a:solidFill>
                  <a:schemeClr val="accent6"/>
                </a:solidFill>
                <a:latin typeface="Kulachat Slab"/>
                <a:ea typeface="Kulachat Slab"/>
                <a:cs typeface="Kulachat Slab"/>
                <a:sym typeface="Kulachat Slab"/>
              </a:rPr>
              <a:t>l’élève</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reste</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motivé</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jusqu’au</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changement</a:t>
            </a:r>
            <a:r>
              <a:rPr lang="en-US" sz="2800" dirty="0">
                <a:solidFill>
                  <a:schemeClr val="accent6"/>
                </a:solidFill>
                <a:latin typeface="Kulachat Slab"/>
                <a:ea typeface="Kulachat Slab"/>
                <a:cs typeface="Kulachat Slab"/>
                <a:sym typeface="Kulachat Slab"/>
              </a:rPr>
              <a:t> </a:t>
            </a:r>
            <a:r>
              <a:rPr lang="en-US" sz="2800" dirty="0" err="1">
                <a:solidFill>
                  <a:schemeClr val="accent6"/>
                </a:solidFill>
                <a:latin typeface="Kulachat Slab"/>
                <a:ea typeface="Kulachat Slab"/>
                <a:cs typeface="Kulachat Slab"/>
                <a:sym typeface="Kulachat Slab"/>
              </a:rPr>
              <a:t>d’objectif</a:t>
            </a:r>
            <a:r>
              <a:rPr lang="en-US" sz="2800" dirty="0">
                <a:solidFill>
                  <a:schemeClr val="accent6"/>
                </a:solidFill>
                <a:latin typeface="Kulachat Slab"/>
                <a:ea typeface="Kulachat Slab"/>
                <a:cs typeface="Kulachat Slab"/>
                <a:sym typeface="Kulachat Slab"/>
              </a:rPr>
              <a:t>, qui </a:t>
            </a:r>
            <a:r>
              <a:rPr lang="en-US" sz="2800" dirty="0" err="1">
                <a:solidFill>
                  <a:schemeClr val="accent6"/>
                </a:solidFill>
                <a:latin typeface="Kulachat Slab"/>
                <a:ea typeface="Kulachat Slab"/>
                <a:cs typeface="Kulachat Slab"/>
                <a:sym typeface="Kulachat Slab"/>
              </a:rPr>
              <a:t>serait</a:t>
            </a:r>
            <a:r>
              <a:rPr lang="en-US" sz="2800" dirty="0">
                <a:solidFill>
                  <a:schemeClr val="accent6"/>
                </a:solidFill>
                <a:latin typeface="Kulachat Slab"/>
                <a:ea typeface="Kulachat Slab"/>
                <a:cs typeface="Kulachat Slab"/>
                <a:sym typeface="Kulachat Slab"/>
              </a:rPr>
              <a:t> après Noël.</a:t>
            </a:r>
          </a:p>
        </p:txBody>
      </p:sp>
    </p:spTree>
    <p:extLst>
      <p:ext uri="{BB962C8B-B14F-4D97-AF65-F5344CB8AC3E}">
        <p14:creationId xmlns:p14="http://schemas.microsoft.com/office/powerpoint/2010/main" val="42700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grpSp>
        <p:nvGrpSpPr>
          <p:cNvPr id="2" name="Group 2"/>
          <p:cNvGrpSpPr/>
          <p:nvPr/>
        </p:nvGrpSpPr>
        <p:grpSpPr>
          <a:xfrm>
            <a:off x="-782204" y="9201770"/>
            <a:ext cx="19070204" cy="2170460"/>
            <a:chOff x="0" y="0"/>
            <a:chExt cx="5022605" cy="571644"/>
          </a:xfrm>
        </p:grpSpPr>
        <p:sp>
          <p:nvSpPr>
            <p:cNvPr id="3" name="Freeform 3"/>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4" name="TextBox 4"/>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71778" y="7548859"/>
            <a:ext cx="19231557" cy="3823371"/>
          </a:xfrm>
          <a:custGeom>
            <a:avLst/>
            <a:gdLst/>
            <a:ahLst/>
            <a:cxnLst/>
            <a:rect l="l" t="t" r="r" b="b"/>
            <a:pathLst>
              <a:path w="19231557" h="3823371">
                <a:moveTo>
                  <a:pt x="0" y="0"/>
                </a:moveTo>
                <a:lnTo>
                  <a:pt x="19231556" y="0"/>
                </a:lnTo>
                <a:lnTo>
                  <a:pt x="19231556" y="3823371"/>
                </a:lnTo>
                <a:lnTo>
                  <a:pt x="0" y="3823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a:off x="-2529850" y="0"/>
            <a:ext cx="5059700" cy="3466151"/>
          </a:xfrm>
          <a:custGeom>
            <a:avLst/>
            <a:gdLst/>
            <a:ahLst/>
            <a:cxnLst/>
            <a:rect l="l" t="t" r="r" b="b"/>
            <a:pathLst>
              <a:path w="5059700" h="3466151">
                <a:moveTo>
                  <a:pt x="0" y="0"/>
                </a:moveTo>
                <a:lnTo>
                  <a:pt x="5059700" y="0"/>
                </a:lnTo>
                <a:lnTo>
                  <a:pt x="5059700" y="3466151"/>
                </a:lnTo>
                <a:lnTo>
                  <a:pt x="0" y="3466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4601696">
            <a:off x="15093247" y="-3964843"/>
            <a:ext cx="6761011" cy="6318472"/>
          </a:xfrm>
          <a:custGeom>
            <a:avLst/>
            <a:gdLst/>
            <a:ahLst/>
            <a:cxnLst/>
            <a:rect l="l" t="t" r="r" b="b"/>
            <a:pathLst>
              <a:path w="6761011" h="6318472">
                <a:moveTo>
                  <a:pt x="0" y="0"/>
                </a:moveTo>
                <a:lnTo>
                  <a:pt x="6761011" y="0"/>
                </a:lnTo>
                <a:lnTo>
                  <a:pt x="6761011" y="6318473"/>
                </a:lnTo>
                <a:lnTo>
                  <a:pt x="0" y="63184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rot="-469598">
            <a:off x="16993115" y="1815595"/>
            <a:ext cx="1349757" cy="2014562"/>
          </a:xfrm>
          <a:custGeom>
            <a:avLst/>
            <a:gdLst/>
            <a:ahLst/>
            <a:cxnLst/>
            <a:rect l="l" t="t" r="r" b="b"/>
            <a:pathLst>
              <a:path w="1349757" h="2014562">
                <a:moveTo>
                  <a:pt x="0" y="0"/>
                </a:moveTo>
                <a:lnTo>
                  <a:pt x="1349756" y="0"/>
                </a:lnTo>
                <a:lnTo>
                  <a:pt x="1349756" y="2014562"/>
                </a:lnTo>
                <a:lnTo>
                  <a:pt x="0" y="2014562"/>
                </a:lnTo>
                <a:lnTo>
                  <a:pt x="0" y="0"/>
                </a:lnTo>
                <a:close/>
              </a:path>
            </a:pathLst>
          </a:custGeom>
          <a:blipFill>
            <a:blip r:embed="rId8"/>
            <a:stretch>
              <a:fillRect/>
            </a:stretch>
          </a:blipFill>
        </p:spPr>
        <p:txBody>
          <a:bodyPr/>
          <a:lstStyle/>
          <a:p>
            <a:endParaRPr lang="fr-CA"/>
          </a:p>
        </p:txBody>
      </p:sp>
      <p:sp>
        <p:nvSpPr>
          <p:cNvPr id="9" name="TextBox 9"/>
          <p:cNvSpPr txBox="1"/>
          <p:nvPr/>
        </p:nvSpPr>
        <p:spPr>
          <a:xfrm>
            <a:off x="1582212" y="97625"/>
            <a:ext cx="15280022" cy="10938892"/>
          </a:xfrm>
          <a:prstGeom prst="rect">
            <a:avLst/>
          </a:prstGeom>
        </p:spPr>
        <p:txBody>
          <a:bodyPr lIns="0" tIns="0" rIns="0" bIns="0" rtlCol="0" anchor="t">
            <a:spAutoFit/>
          </a:bodyPr>
          <a:lstStyle/>
          <a:p>
            <a:pPr algn="ctr">
              <a:lnSpc>
                <a:spcPts val="10534"/>
              </a:lnSpc>
            </a:pPr>
            <a:r>
              <a:rPr lang="en-US" sz="7524" dirty="0">
                <a:solidFill>
                  <a:srgbClr val="795A3E"/>
                </a:solidFill>
                <a:latin typeface="Baloo Thambi"/>
                <a:ea typeface="Baloo Thambi"/>
                <a:cs typeface="Baloo Thambi"/>
                <a:sym typeface="Baloo Thambi"/>
              </a:rPr>
              <a:t>BIBLIOGRAPHIE</a:t>
            </a:r>
          </a:p>
          <a:p>
            <a:pPr algn="ctr">
              <a:lnSpc>
                <a:spcPts val="3359"/>
              </a:lnSpc>
            </a:pPr>
            <a:r>
              <a:rPr lang="en-US" sz="2400" dirty="0" err="1">
                <a:solidFill>
                  <a:srgbClr val="795A3E"/>
                </a:solidFill>
                <a:latin typeface="Baloo Thambi"/>
                <a:ea typeface="Baloo Thambi"/>
                <a:cs typeface="Baloo Thambi"/>
                <a:sym typeface="Baloo Thambi"/>
              </a:rPr>
              <a:t>Bockaerts</a:t>
            </a:r>
            <a:r>
              <a:rPr lang="en-US" sz="2400" dirty="0">
                <a:solidFill>
                  <a:srgbClr val="795A3E"/>
                </a:solidFill>
                <a:latin typeface="Baloo Thambi"/>
                <a:ea typeface="Baloo Thambi"/>
                <a:cs typeface="Baloo Thambi"/>
                <a:sym typeface="Baloo Thambi"/>
              </a:rPr>
              <a:t>, M. (2010). Motivation et </a:t>
            </a:r>
            <a:r>
              <a:rPr lang="en-US" sz="2400" dirty="0" err="1">
                <a:solidFill>
                  <a:srgbClr val="795A3E"/>
                </a:solidFill>
                <a:latin typeface="Baloo Thambi"/>
                <a:ea typeface="Baloo Thambi"/>
                <a:cs typeface="Baloo Thambi"/>
                <a:sym typeface="Baloo Thambi"/>
              </a:rPr>
              <a:t>émotion</a:t>
            </a:r>
            <a:r>
              <a:rPr lang="en-US" sz="2400" dirty="0">
                <a:solidFill>
                  <a:srgbClr val="795A3E"/>
                </a:solidFill>
                <a:latin typeface="Baloo Thambi"/>
                <a:ea typeface="Baloo Thambi"/>
                <a:cs typeface="Baloo Thambi"/>
                <a:sym typeface="Baloo Thambi"/>
              </a:rPr>
              <a:t> : deux </a:t>
            </a:r>
            <a:r>
              <a:rPr lang="en-US" sz="2400" dirty="0" err="1">
                <a:solidFill>
                  <a:srgbClr val="795A3E"/>
                </a:solidFill>
                <a:latin typeface="Baloo Thambi"/>
                <a:ea typeface="Baloo Thambi"/>
                <a:cs typeface="Baloo Thambi"/>
                <a:sym typeface="Baloo Thambi"/>
              </a:rPr>
              <a:t>pilliers</a:t>
            </a:r>
            <a:r>
              <a:rPr lang="en-US" sz="2400" dirty="0">
                <a:solidFill>
                  <a:srgbClr val="795A3E"/>
                </a:solidFill>
                <a:latin typeface="Baloo Thambi"/>
                <a:ea typeface="Baloo Thambi"/>
                <a:cs typeface="Baloo Thambi"/>
                <a:sym typeface="Baloo Thambi"/>
              </a:rPr>
              <a:t> de </a:t>
            </a:r>
            <a:r>
              <a:rPr lang="en-US" sz="2400" dirty="0" err="1">
                <a:solidFill>
                  <a:srgbClr val="795A3E"/>
                </a:solidFill>
                <a:latin typeface="Baloo Thambi"/>
                <a:ea typeface="Baloo Thambi"/>
                <a:cs typeface="Baloo Thambi"/>
                <a:sym typeface="Baloo Thambi"/>
              </a:rPr>
              <a:t>l’aprentissage</a:t>
            </a:r>
            <a:r>
              <a:rPr lang="en-US" sz="2400" dirty="0">
                <a:solidFill>
                  <a:srgbClr val="795A3E"/>
                </a:solidFill>
                <a:latin typeface="Baloo Thambi"/>
                <a:ea typeface="Baloo Thambi"/>
                <a:cs typeface="Baloo Thambi"/>
                <a:sym typeface="Baloo Thambi"/>
              </a:rPr>
              <a:t> </a:t>
            </a:r>
            <a:r>
              <a:rPr lang="en-US" sz="2400" dirty="0" err="1">
                <a:solidFill>
                  <a:srgbClr val="795A3E"/>
                </a:solidFill>
                <a:latin typeface="Baloo Thambi"/>
                <a:ea typeface="Baloo Thambi"/>
                <a:cs typeface="Baloo Thambi"/>
                <a:sym typeface="Baloo Thambi"/>
              </a:rPr>
              <a:t>en</a:t>
            </a:r>
            <a:r>
              <a:rPr lang="en-US" sz="2400" dirty="0">
                <a:solidFill>
                  <a:srgbClr val="795A3E"/>
                </a:solidFill>
                <a:latin typeface="Baloo Thambi"/>
                <a:ea typeface="Baloo Thambi"/>
                <a:cs typeface="Baloo Thambi"/>
                <a:sym typeface="Baloo Thambi"/>
              </a:rPr>
              <a:t> </a:t>
            </a:r>
            <a:r>
              <a:rPr lang="en-US" sz="2400" dirty="0" err="1">
                <a:solidFill>
                  <a:srgbClr val="795A3E"/>
                </a:solidFill>
                <a:latin typeface="Baloo Thambi"/>
                <a:ea typeface="Baloo Thambi"/>
                <a:cs typeface="Baloo Thambi"/>
                <a:sym typeface="Baloo Thambi"/>
              </a:rPr>
              <a:t>classe</a:t>
            </a:r>
            <a:r>
              <a:rPr lang="en-US" sz="2400" dirty="0">
                <a:solidFill>
                  <a:srgbClr val="795A3E"/>
                </a:solidFill>
                <a:latin typeface="Baloo Thambi"/>
                <a:ea typeface="Baloo Thambi"/>
                <a:cs typeface="Baloo Thambi"/>
                <a:sym typeface="Baloo Thambi"/>
              </a:rPr>
              <a:t>. Dans Hannah Dumont, David </a:t>
            </a:r>
            <a:r>
              <a:rPr lang="en-US" sz="2400" dirty="0" err="1">
                <a:solidFill>
                  <a:srgbClr val="795A3E"/>
                </a:solidFill>
                <a:latin typeface="Baloo Thambi"/>
                <a:ea typeface="Baloo Thambi"/>
                <a:cs typeface="Baloo Thambi"/>
                <a:sym typeface="Baloo Thambi"/>
              </a:rPr>
              <a:t>Istance</a:t>
            </a:r>
            <a:r>
              <a:rPr lang="en-US" sz="2400" dirty="0">
                <a:solidFill>
                  <a:srgbClr val="795A3E"/>
                </a:solidFill>
                <a:latin typeface="Baloo Thambi"/>
                <a:ea typeface="Baloo Thambi"/>
                <a:cs typeface="Baloo Thambi"/>
                <a:sym typeface="Baloo Thambi"/>
              </a:rPr>
              <a:t> et Francisco Benavides (dir. Pub.) The nature of learning : using research to inspire practice, Éditions OCDE, Paris </a:t>
            </a:r>
            <a:r>
              <a:rPr lang="en-US" sz="2400" dirty="0">
                <a:solidFill>
                  <a:srgbClr val="795A3E"/>
                </a:solidFill>
                <a:latin typeface="Baloo Thambi"/>
                <a:ea typeface="Baloo Thambi"/>
                <a:cs typeface="Baloo Thambi"/>
                <a:sym typeface="Baloo Thambi"/>
                <a:hlinkClick r:id="rId9"/>
              </a:rPr>
              <a:t>https://www.oecd.org/fr/publications/comment-apprend-on_9789264086944-fr.html</a:t>
            </a:r>
            <a:endParaRPr lang="en-US" sz="2400" dirty="0">
              <a:solidFill>
                <a:srgbClr val="795A3E"/>
              </a:solidFill>
              <a:latin typeface="Baloo Thambi"/>
              <a:ea typeface="Baloo Thambi"/>
              <a:cs typeface="Baloo Thambi"/>
              <a:sym typeface="Baloo Thambi"/>
            </a:endParaRPr>
          </a:p>
          <a:p>
            <a:pPr algn="ctr">
              <a:lnSpc>
                <a:spcPts val="3359"/>
              </a:lnSpc>
            </a:pPr>
            <a:endParaRPr lang="en-US" sz="2400" dirty="0">
              <a:solidFill>
                <a:srgbClr val="795A3E"/>
              </a:solidFill>
              <a:latin typeface="Baloo Thambi"/>
              <a:ea typeface="Baloo Thambi"/>
              <a:cs typeface="Baloo Thambi"/>
              <a:sym typeface="Baloo Thambi"/>
            </a:endParaRPr>
          </a:p>
          <a:p>
            <a:pPr algn="ctr">
              <a:lnSpc>
                <a:spcPts val="3359"/>
              </a:lnSpc>
            </a:pPr>
            <a:r>
              <a:rPr lang="en-US" sz="2400" dirty="0">
                <a:solidFill>
                  <a:srgbClr val="795A3E"/>
                </a:solidFill>
                <a:latin typeface="Baloo Thambi"/>
                <a:ea typeface="Baloo Thambi"/>
                <a:cs typeface="Baloo Thambi"/>
                <a:sym typeface="Baloo Thambi"/>
              </a:rPr>
              <a:t>BOUFFARD, C. (2023). DÉVELOPPER L’AUTONOMIE POUR AUGMENTER LES RÉUSSITES. REVUE DES FINISSANTES, ÉDITION 2022-2023, P.207-208.  </a:t>
            </a:r>
            <a:r>
              <a:rPr lang="en-US" sz="2400" dirty="0">
                <a:solidFill>
                  <a:srgbClr val="795A3E"/>
                </a:solidFill>
                <a:latin typeface="Baloo Thambi"/>
                <a:ea typeface="Baloo Thambi"/>
                <a:cs typeface="Baloo Thambi"/>
                <a:sym typeface="Baloo Thambi"/>
                <a:hlinkClick r:id="rId10"/>
              </a:rPr>
              <a:t>HTTPS://WWW.INTEGRATION-BEPEP.FSE.ULAVAL.CA/SITES/INTEGRATION-BEPEP/FILS/MEDIAS/DOCUMENT/2023/PAMAL/REVUE-FINISSANTS-PRIMAIRE-2022-2023.PDF</a:t>
            </a:r>
            <a:endParaRPr lang="en-US" sz="2400" dirty="0">
              <a:solidFill>
                <a:srgbClr val="795A3E"/>
              </a:solidFill>
              <a:latin typeface="Baloo Thambi"/>
              <a:ea typeface="Baloo Thambi"/>
              <a:cs typeface="Baloo Thambi"/>
              <a:sym typeface="Baloo Thambi"/>
            </a:endParaRPr>
          </a:p>
          <a:p>
            <a:pPr algn="ctr">
              <a:lnSpc>
                <a:spcPts val="3359"/>
              </a:lnSpc>
            </a:pPr>
            <a:endParaRPr lang="en-US" sz="2400" dirty="0">
              <a:solidFill>
                <a:srgbClr val="795A3E"/>
              </a:solidFill>
              <a:latin typeface="Baloo Thambi"/>
              <a:ea typeface="Baloo Thambi"/>
              <a:cs typeface="Baloo Thambi"/>
              <a:sym typeface="Baloo Thambi"/>
            </a:endParaRPr>
          </a:p>
          <a:p>
            <a:pPr algn="ctr">
              <a:lnSpc>
                <a:spcPts val="3359"/>
              </a:lnSpc>
            </a:pPr>
            <a:r>
              <a:rPr lang="en-US" sz="2400" dirty="0">
                <a:solidFill>
                  <a:srgbClr val="795A3E"/>
                </a:solidFill>
                <a:latin typeface="Baloo Thambi"/>
                <a:ea typeface="Baloo Thambi"/>
                <a:cs typeface="Baloo Thambi"/>
                <a:sym typeface="Baloo Thambi"/>
              </a:rPr>
              <a:t>LALOUX, C. (2014-2015). CONSTRUIRE L’AUTONOMIE DES ÉLÈVES. </a:t>
            </a:r>
            <a:r>
              <a:rPr lang="en-US" sz="2400" dirty="0">
                <a:solidFill>
                  <a:srgbClr val="795A3E"/>
                </a:solidFill>
                <a:latin typeface="Baloo Thambi"/>
                <a:ea typeface="Baloo Thambi"/>
                <a:cs typeface="Baloo Thambi"/>
                <a:sym typeface="Baloo Thambi"/>
                <a:hlinkClick r:id="rId11"/>
              </a:rPr>
              <a:t>HTTP://PEDAGOGIE-62.AC-LILLE.FR/MATERNELLE/LIVRES-DE-BORD/CONSTRUIRE-LAUTONOMIE-DES-ELEVES</a:t>
            </a:r>
            <a:endParaRPr lang="en-US" sz="2400" dirty="0">
              <a:solidFill>
                <a:srgbClr val="795A3E"/>
              </a:solidFill>
              <a:latin typeface="Baloo Thambi"/>
              <a:ea typeface="Baloo Thambi"/>
              <a:cs typeface="Baloo Thambi"/>
              <a:sym typeface="Baloo Thambi"/>
            </a:endParaRPr>
          </a:p>
          <a:p>
            <a:pPr algn="ctr">
              <a:lnSpc>
                <a:spcPts val="3359"/>
              </a:lnSpc>
            </a:pPr>
            <a:endParaRPr lang="en-US" sz="2400" dirty="0">
              <a:solidFill>
                <a:srgbClr val="795A3E"/>
              </a:solidFill>
              <a:latin typeface="Baloo Thambi"/>
              <a:ea typeface="Baloo Thambi"/>
              <a:cs typeface="Baloo Thambi"/>
              <a:sym typeface="Baloo Thambi"/>
            </a:endParaRPr>
          </a:p>
          <a:p>
            <a:pPr algn="ctr">
              <a:lnSpc>
                <a:spcPts val="3359"/>
              </a:lnSpc>
            </a:pPr>
            <a:r>
              <a:rPr lang="en-US" sz="2400" dirty="0">
                <a:solidFill>
                  <a:srgbClr val="795A3E"/>
                </a:solidFill>
                <a:latin typeface="Baloo Thambi"/>
                <a:ea typeface="Baloo Thambi"/>
                <a:cs typeface="Baloo Thambi"/>
                <a:sym typeface="Baloo Thambi"/>
              </a:rPr>
              <a:t>MINISTÈRE DE L’ÉDUCATION. (2006). PROGRAMME DE FORMATION DE L’ÉCOLE QUÉBÉCOISE : LES COMPÉTENCES TRANSVERSALES.  </a:t>
            </a:r>
            <a:r>
              <a:rPr lang="en-US" sz="2400" dirty="0">
                <a:solidFill>
                  <a:srgbClr val="795A3E"/>
                </a:solidFill>
                <a:latin typeface="Baloo Thambi"/>
                <a:ea typeface="Baloo Thambi"/>
                <a:cs typeface="Baloo Thambi"/>
                <a:sym typeface="Baloo Thambi"/>
                <a:hlinkClick r:id="rId12"/>
              </a:rPr>
              <a:t>HTTPS://WWW.EDUCATION.GOUV.QC.CA/FILEADMIN/SITE_WEB/DOCUMENTS/PFEQ/CHAPITRE003V2.PDF</a:t>
            </a:r>
            <a:endParaRPr lang="en-US" sz="2400" dirty="0">
              <a:solidFill>
                <a:srgbClr val="795A3E"/>
              </a:solidFill>
              <a:latin typeface="Baloo Thambi"/>
              <a:ea typeface="Baloo Thambi"/>
              <a:cs typeface="Baloo Thambi"/>
              <a:sym typeface="Baloo Thambi"/>
            </a:endParaRPr>
          </a:p>
          <a:p>
            <a:pPr algn="ctr">
              <a:lnSpc>
                <a:spcPts val="3359"/>
              </a:lnSpc>
            </a:pPr>
            <a:endParaRPr lang="en-US" sz="2400" dirty="0">
              <a:solidFill>
                <a:srgbClr val="795A3E"/>
              </a:solidFill>
              <a:latin typeface="Baloo Thambi"/>
              <a:ea typeface="Baloo Thambi"/>
              <a:cs typeface="Baloo Thambi"/>
              <a:sym typeface="Baloo Thambi"/>
            </a:endParaRPr>
          </a:p>
          <a:p>
            <a:pPr algn="ctr">
              <a:lnSpc>
                <a:spcPts val="3359"/>
              </a:lnSpc>
            </a:pPr>
            <a:r>
              <a:rPr lang="en-US" sz="2400" dirty="0">
                <a:solidFill>
                  <a:srgbClr val="795A3E"/>
                </a:solidFill>
                <a:latin typeface="Baloo Thambi"/>
                <a:ea typeface="Baloo Thambi"/>
                <a:cs typeface="Baloo Thambi"/>
                <a:sym typeface="Baloo Thambi"/>
              </a:rPr>
              <a:t>PRUNEAU, M. ET RENAUD, K. (2021-2022).  L’AUTONOMIE POUR TOUTE UNE VIE. REVUE DES FINISSANTS, ÉDITION 2021-2022, P. 172-174. </a:t>
            </a:r>
            <a:r>
              <a:rPr lang="en-US" sz="2400" dirty="0">
                <a:solidFill>
                  <a:srgbClr val="795A3E"/>
                </a:solidFill>
                <a:latin typeface="Baloo Thambi"/>
                <a:ea typeface="Baloo Thambi"/>
                <a:cs typeface="Baloo Thambi"/>
                <a:sym typeface="Baloo Thambi"/>
                <a:hlinkClick r:id="rId13"/>
              </a:rPr>
              <a:t>HTTPS://WWW.INTEGRATION-BEPEP.FSE.ULAVAL.CA/SITES/INTEGRATION-BEPEP/FILES/MEDIAS/DOCUMENT/2022/ADMIN/REVUE-FINISSANTS-PRIMAIRE-2021-2022.PDF</a:t>
            </a:r>
            <a:endParaRPr lang="en-US" sz="2400" dirty="0">
              <a:solidFill>
                <a:srgbClr val="795A3E"/>
              </a:solidFill>
              <a:latin typeface="Baloo Thambi"/>
              <a:ea typeface="Baloo Thambi"/>
              <a:cs typeface="Baloo Thambi"/>
              <a:sym typeface="Baloo Thambi"/>
            </a:endParaRPr>
          </a:p>
          <a:p>
            <a:pPr algn="ctr">
              <a:lnSpc>
                <a:spcPts val="3359"/>
              </a:lnSpc>
            </a:pPr>
            <a:endParaRPr lang="en-US" sz="2400" dirty="0">
              <a:solidFill>
                <a:srgbClr val="795A3E"/>
              </a:solidFill>
              <a:latin typeface="Baloo Thambi"/>
              <a:ea typeface="Baloo Thambi"/>
              <a:cs typeface="Baloo Thambi"/>
              <a:sym typeface="Baloo Thambi"/>
            </a:endParaRPr>
          </a:p>
          <a:p>
            <a:pPr algn="ctr">
              <a:lnSpc>
                <a:spcPts val="3359"/>
              </a:lnSpc>
            </a:pPr>
            <a:r>
              <a:rPr lang="en-US" sz="2400" dirty="0">
                <a:solidFill>
                  <a:srgbClr val="795A3E"/>
                </a:solidFill>
                <a:latin typeface="Baloo Thambi"/>
                <a:ea typeface="Baloo Thambi"/>
                <a:cs typeface="Baloo Thambi"/>
                <a:sym typeface="Baloo Thambi"/>
              </a:rPr>
              <a:t>RYAN, R. ET DECI, E. (2000).  SELF-DETERMINATION THEORY AND THE FACILITATION OF INTRINSIC MOTIVATION, SOCIAL DEVELOPMENT, AND WELL-BEING.  THE AMERICAN PSYCHOLOGICAL ASSOCIATION, INC. VOL. 55, NO. 1, 68-78. </a:t>
            </a:r>
            <a:r>
              <a:rPr lang="en-US" sz="2400" dirty="0">
                <a:solidFill>
                  <a:srgbClr val="795A3E"/>
                </a:solidFill>
                <a:latin typeface="Baloo Thambi"/>
                <a:ea typeface="Baloo Thambi"/>
                <a:cs typeface="Baloo Thambi"/>
                <a:sym typeface="Baloo Thambi"/>
                <a:hlinkClick r:id="rId14"/>
              </a:rPr>
              <a:t>HTTPS://SELFDETERMINATIONTHEORY.ORG/SDT/DOCUMENTS/2000_RYANDECI_SDT.PDF</a:t>
            </a:r>
            <a:endParaRPr lang="en-US" sz="2400" dirty="0">
              <a:solidFill>
                <a:srgbClr val="795A3E"/>
              </a:solidFill>
              <a:latin typeface="Baloo Thambi"/>
              <a:ea typeface="Baloo Thambi"/>
              <a:cs typeface="Baloo Thambi"/>
              <a:sym typeface="Baloo Thamb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3746778" y="2161268"/>
            <a:ext cx="9846815"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PROBLÉMATISATION</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TextBox 7"/>
          <p:cNvSpPr txBox="1"/>
          <p:nvPr/>
        </p:nvSpPr>
        <p:spPr>
          <a:xfrm>
            <a:off x="3565774" y="4093645"/>
            <a:ext cx="11156451" cy="380326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Pour ce faire, je me suis demandé: &lt;&lt; comment faire pour encourager les élèves de ma classe à développer une motivation intrinsèque pour effectuer les tâches demandées? &gt;&gt;. Il m’est alors parut évident que la réponse résidait dans l’autonomie des élèves.</a:t>
            </a:r>
          </a:p>
          <a:p>
            <a:pPr algn="ctr">
              <a:lnSpc>
                <a:spcPts val="5096"/>
              </a:lnSpc>
            </a:pPr>
            <a:endParaRPr lang="en-US" sz="3640">
              <a:solidFill>
                <a:srgbClr val="795A3E"/>
              </a:solidFill>
              <a:latin typeface="Kulachat Slab"/>
              <a:ea typeface="Kulachat Slab"/>
              <a:cs typeface="Kulachat Slab"/>
              <a:sym typeface="Kulachat Slab"/>
            </a:endParaRPr>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469598">
            <a:off x="13389539" y="1456302"/>
            <a:ext cx="1349757" cy="2014562"/>
          </a:xfrm>
          <a:custGeom>
            <a:avLst/>
            <a:gdLst/>
            <a:ahLst/>
            <a:cxnLst/>
            <a:rect l="l" t="t" r="r" b="b"/>
            <a:pathLst>
              <a:path w="1349757" h="2014562">
                <a:moveTo>
                  <a:pt x="0" y="0"/>
                </a:moveTo>
                <a:lnTo>
                  <a:pt x="1349757" y="0"/>
                </a:lnTo>
                <a:lnTo>
                  <a:pt x="1349757" y="2014562"/>
                </a:lnTo>
                <a:lnTo>
                  <a:pt x="0" y="2014562"/>
                </a:lnTo>
                <a:lnTo>
                  <a:pt x="0" y="0"/>
                </a:lnTo>
                <a:close/>
              </a:path>
            </a:pathLst>
          </a:custGeom>
          <a:blipFill>
            <a:blip r:embed="rId8"/>
            <a:stretch>
              <a:fillRect/>
            </a:stretch>
          </a:blipFill>
        </p:spPr>
        <p:txBody>
          <a:bodyPr/>
          <a:lstStyle/>
          <a:p>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721481" y="2236247"/>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sp>
        <p:nvSpPr>
          <p:cNvPr id="3" name="TextBox 3"/>
          <p:cNvSpPr txBox="1"/>
          <p:nvPr/>
        </p:nvSpPr>
        <p:spPr>
          <a:xfrm>
            <a:off x="1028700" y="3850781"/>
            <a:ext cx="16230600" cy="1888737"/>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J’ai donc conçu un système d’émulation centré sur la mise au travail des élèves, autant à l’école, à travers les différentes tâches demandés, qu’à la maison dans les leçons et les corrections de la semaine. </a:t>
            </a:r>
          </a:p>
        </p:txBody>
      </p:sp>
      <p:grpSp>
        <p:nvGrpSpPr>
          <p:cNvPr id="4" name="Group 4"/>
          <p:cNvGrpSpPr/>
          <p:nvPr/>
        </p:nvGrpSpPr>
        <p:grpSpPr>
          <a:xfrm>
            <a:off x="-490920" y="9791700"/>
            <a:ext cx="19070204" cy="2170460"/>
            <a:chOff x="0" y="0"/>
            <a:chExt cx="5022605" cy="571644"/>
          </a:xfrm>
        </p:grpSpPr>
        <p:sp>
          <p:nvSpPr>
            <p:cNvPr id="5" name="Freeform 5"/>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6" name="TextBox 6"/>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8" name="Freeform 8"/>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645130" y="1954057"/>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sp>
        <p:nvSpPr>
          <p:cNvPr id="3" name="Freeform 3"/>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TextBox 5"/>
          <p:cNvSpPr txBox="1"/>
          <p:nvPr/>
        </p:nvSpPr>
        <p:spPr>
          <a:xfrm>
            <a:off x="2374165" y="3561687"/>
            <a:ext cx="13539670" cy="5079612"/>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Ce système prend la forme d’abeilles représentants chaque élève. Tous les élèves commencent l’année dans la ruche, puisqu’ils sont non-autonomes jusqu’à preuve du contraire, et au fur et à mesure que ceux-ci effectuent les tâches demandées au moment demandé, ils prennent leur envol et deviennent donc semi-autonome. Ceux qui continuent de démontrer de l’autonomie peuvent également se retrouver dans les nuages, ce qui représente un élève autonome. </a:t>
            </a:r>
          </a:p>
        </p:txBody>
      </p:sp>
      <p:grpSp>
        <p:nvGrpSpPr>
          <p:cNvPr id="6" name="Group 6"/>
          <p:cNvGrpSpPr/>
          <p:nvPr/>
        </p:nvGrpSpPr>
        <p:grpSpPr>
          <a:xfrm>
            <a:off x="-490920" y="9791700"/>
            <a:ext cx="19070204" cy="2170460"/>
            <a:chOff x="0" y="0"/>
            <a:chExt cx="5022605" cy="571644"/>
          </a:xfrm>
        </p:grpSpPr>
        <p:sp>
          <p:nvSpPr>
            <p:cNvPr id="7" name="Freeform 7"/>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8" name="TextBox 8"/>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a:off x="15913835" y="4020989"/>
            <a:ext cx="948444" cy="1614998"/>
          </a:xfrm>
          <a:custGeom>
            <a:avLst/>
            <a:gdLst/>
            <a:ahLst/>
            <a:cxnLst/>
            <a:rect l="l" t="t" r="r" b="b"/>
            <a:pathLst>
              <a:path w="948444" h="1614998">
                <a:moveTo>
                  <a:pt x="0" y="0"/>
                </a:moveTo>
                <a:lnTo>
                  <a:pt x="948444" y="0"/>
                </a:lnTo>
                <a:lnTo>
                  <a:pt x="948444" y="1614998"/>
                </a:lnTo>
                <a:lnTo>
                  <a:pt x="0" y="16149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1" name="Freeform 11"/>
          <p:cNvSpPr/>
          <p:nvPr/>
        </p:nvSpPr>
        <p:spPr>
          <a:xfrm>
            <a:off x="12202893" y="7940299"/>
            <a:ext cx="2111532" cy="1412087"/>
          </a:xfrm>
          <a:custGeom>
            <a:avLst/>
            <a:gdLst/>
            <a:ahLst/>
            <a:cxnLst/>
            <a:rect l="l" t="t" r="r" b="b"/>
            <a:pathLst>
              <a:path w="2111532" h="1412087">
                <a:moveTo>
                  <a:pt x="0" y="0"/>
                </a:moveTo>
                <a:lnTo>
                  <a:pt x="2111531" y="0"/>
                </a:lnTo>
                <a:lnTo>
                  <a:pt x="2111531" y="1412087"/>
                </a:lnTo>
                <a:lnTo>
                  <a:pt x="0" y="14120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Freeform 2"/>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4" name="Group 4"/>
          <p:cNvGrpSpPr/>
          <p:nvPr/>
        </p:nvGrpSpPr>
        <p:grpSpPr>
          <a:xfrm>
            <a:off x="-490920" y="9791700"/>
            <a:ext cx="19070204" cy="2170460"/>
            <a:chOff x="0" y="0"/>
            <a:chExt cx="5022605" cy="571644"/>
          </a:xfrm>
        </p:grpSpPr>
        <p:sp>
          <p:nvSpPr>
            <p:cNvPr id="5" name="Freeform 5"/>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6" name="TextBox 6"/>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a:off x="9144000" y="7643302"/>
            <a:ext cx="948444" cy="1614998"/>
          </a:xfrm>
          <a:custGeom>
            <a:avLst/>
            <a:gdLst/>
            <a:ahLst/>
            <a:cxnLst/>
            <a:rect l="l" t="t" r="r" b="b"/>
            <a:pathLst>
              <a:path w="948444" h="1614998">
                <a:moveTo>
                  <a:pt x="0" y="0"/>
                </a:moveTo>
                <a:lnTo>
                  <a:pt x="948444" y="0"/>
                </a:lnTo>
                <a:lnTo>
                  <a:pt x="948444" y="1614998"/>
                </a:lnTo>
                <a:lnTo>
                  <a:pt x="0" y="16149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9" name="Freeform 9"/>
          <p:cNvSpPr/>
          <p:nvPr/>
        </p:nvSpPr>
        <p:spPr>
          <a:xfrm>
            <a:off x="7988416" y="5697815"/>
            <a:ext cx="2111532" cy="1412087"/>
          </a:xfrm>
          <a:custGeom>
            <a:avLst/>
            <a:gdLst/>
            <a:ahLst/>
            <a:cxnLst/>
            <a:rect l="l" t="t" r="r" b="b"/>
            <a:pathLst>
              <a:path w="2111532" h="1412087">
                <a:moveTo>
                  <a:pt x="0" y="0"/>
                </a:moveTo>
                <a:lnTo>
                  <a:pt x="2111532" y="0"/>
                </a:lnTo>
                <a:lnTo>
                  <a:pt x="2111532" y="1412087"/>
                </a:lnTo>
                <a:lnTo>
                  <a:pt x="0" y="14120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 name="Freeform 10"/>
          <p:cNvSpPr/>
          <p:nvPr/>
        </p:nvSpPr>
        <p:spPr>
          <a:xfrm rot="-5400000">
            <a:off x="9001035" y="7333732"/>
            <a:ext cx="2772487" cy="574661"/>
          </a:xfrm>
          <a:custGeom>
            <a:avLst/>
            <a:gdLst/>
            <a:ahLst/>
            <a:cxnLst/>
            <a:rect l="l" t="t" r="r" b="b"/>
            <a:pathLst>
              <a:path w="2772487" h="574661">
                <a:moveTo>
                  <a:pt x="0" y="0"/>
                </a:moveTo>
                <a:lnTo>
                  <a:pt x="2772487" y="0"/>
                </a:lnTo>
                <a:lnTo>
                  <a:pt x="2772487" y="574660"/>
                </a:lnTo>
                <a:lnTo>
                  <a:pt x="0" y="5746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1" name="TextBox 11"/>
          <p:cNvSpPr txBox="1"/>
          <p:nvPr/>
        </p:nvSpPr>
        <p:spPr>
          <a:xfrm>
            <a:off x="4645130" y="1954057"/>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sp>
        <p:nvSpPr>
          <p:cNvPr id="12" name="TextBox 12"/>
          <p:cNvSpPr txBox="1"/>
          <p:nvPr/>
        </p:nvSpPr>
        <p:spPr>
          <a:xfrm>
            <a:off x="2374165" y="3561687"/>
            <a:ext cx="13539670" cy="1888737"/>
          </a:xfrm>
          <a:prstGeom prst="rect">
            <a:avLst/>
          </a:prstGeom>
        </p:spPr>
        <p:txBody>
          <a:bodyPr lIns="0" tIns="0" rIns="0" bIns="0" rtlCol="0" anchor="t">
            <a:spAutoFit/>
          </a:bodyPr>
          <a:lstStyle/>
          <a:p>
            <a:pPr algn="ctr">
              <a:lnSpc>
                <a:spcPts val="5096"/>
              </a:lnSpc>
            </a:pPr>
            <a:r>
              <a:rPr lang="en-US" sz="3640">
                <a:solidFill>
                  <a:srgbClr val="795A3E"/>
                </a:solidFill>
                <a:latin typeface="Kulachat Slab"/>
                <a:ea typeface="Kulachat Slab"/>
                <a:cs typeface="Kulachat Slab"/>
                <a:sym typeface="Kulachat Slab"/>
              </a:rPr>
              <a:t>Le chemin n’est pas à sens unique et les abeilles peuvent donc redescendre vers la ruche à tout moment, ainsi que monter vers les nuages.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grpSp>
        <p:nvGrpSpPr>
          <p:cNvPr id="2" name="Group 2"/>
          <p:cNvGrpSpPr/>
          <p:nvPr/>
        </p:nvGrpSpPr>
        <p:grpSpPr>
          <a:xfrm>
            <a:off x="-490920" y="9791700"/>
            <a:ext cx="19070204" cy="2170460"/>
            <a:chOff x="0" y="0"/>
            <a:chExt cx="5022605" cy="571644"/>
          </a:xfrm>
        </p:grpSpPr>
        <p:sp>
          <p:nvSpPr>
            <p:cNvPr id="3" name="Freeform 3"/>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4" name="TextBox 4"/>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a:off x="6171006" y="162210"/>
            <a:ext cx="4487441" cy="9954898"/>
          </a:xfrm>
          <a:custGeom>
            <a:avLst/>
            <a:gdLst/>
            <a:ahLst/>
            <a:cxnLst/>
            <a:rect l="l" t="t" r="r" b="b"/>
            <a:pathLst>
              <a:path w="4487441" h="9954898">
                <a:moveTo>
                  <a:pt x="0" y="0"/>
                </a:moveTo>
                <a:lnTo>
                  <a:pt x="4487441" y="0"/>
                </a:lnTo>
                <a:lnTo>
                  <a:pt x="4487441" y="9954898"/>
                </a:lnTo>
                <a:lnTo>
                  <a:pt x="0" y="9954898"/>
                </a:lnTo>
                <a:lnTo>
                  <a:pt x="0" y="0"/>
                </a:lnTo>
                <a:close/>
              </a:path>
            </a:pathLst>
          </a:custGeom>
          <a:blipFill>
            <a:blip r:embed="rId8"/>
            <a:stretch>
              <a:fillRect l="-37931" t="-6217" r="-43726" b="-2965"/>
            </a:stretch>
          </a:blipFill>
        </p:spPr>
        <p:txBody>
          <a:bodyPr/>
          <a:lstStyle/>
          <a:p>
            <a:endParaRPr lang="fr-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sp>
        <p:nvSpPr>
          <p:cNvPr id="2" name="TextBox 2"/>
          <p:cNvSpPr txBox="1"/>
          <p:nvPr/>
        </p:nvSpPr>
        <p:spPr>
          <a:xfrm>
            <a:off x="4775593" y="1123028"/>
            <a:ext cx="8537178" cy="1392115"/>
          </a:xfrm>
          <a:prstGeom prst="rect">
            <a:avLst/>
          </a:prstGeom>
        </p:spPr>
        <p:txBody>
          <a:bodyPr lIns="0" tIns="0" rIns="0" bIns="0" rtlCol="0" anchor="t">
            <a:spAutoFit/>
          </a:bodyPr>
          <a:lstStyle/>
          <a:p>
            <a:pPr algn="ctr">
              <a:lnSpc>
                <a:spcPts val="11469"/>
              </a:lnSpc>
            </a:pPr>
            <a:r>
              <a:rPr lang="en-US" sz="8192">
                <a:solidFill>
                  <a:srgbClr val="795A3E"/>
                </a:solidFill>
                <a:latin typeface="Baloo Thambi"/>
                <a:ea typeface="Baloo Thambi"/>
                <a:cs typeface="Baloo Thambi"/>
                <a:sym typeface="Baloo Thambi"/>
              </a:rPr>
              <a:t>PROPOSITION</a:t>
            </a:r>
          </a:p>
        </p:txBody>
      </p:sp>
      <p:grpSp>
        <p:nvGrpSpPr>
          <p:cNvPr id="3" name="Group 3"/>
          <p:cNvGrpSpPr/>
          <p:nvPr/>
        </p:nvGrpSpPr>
        <p:grpSpPr>
          <a:xfrm>
            <a:off x="-490920" y="9791700"/>
            <a:ext cx="19070204" cy="2170460"/>
            <a:chOff x="0" y="0"/>
            <a:chExt cx="5022605" cy="571644"/>
          </a:xfrm>
        </p:grpSpPr>
        <p:sp>
          <p:nvSpPr>
            <p:cNvPr id="4" name="Freeform 4"/>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5" name="TextBox 5"/>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7" name="Freeform 7"/>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8" name="TextBox 8"/>
          <p:cNvSpPr txBox="1"/>
          <p:nvPr/>
        </p:nvSpPr>
        <p:spPr>
          <a:xfrm>
            <a:off x="286851" y="2750181"/>
            <a:ext cx="17714297" cy="5826508"/>
          </a:xfrm>
          <a:prstGeom prst="rect">
            <a:avLst/>
          </a:prstGeom>
        </p:spPr>
        <p:txBody>
          <a:bodyPr lIns="0" tIns="0" rIns="0" bIns="0" rtlCol="0" anchor="t">
            <a:spAutoFit/>
          </a:bodyPr>
          <a:lstStyle/>
          <a:p>
            <a:pPr algn="ctr">
              <a:lnSpc>
                <a:spcPts val="5194"/>
              </a:lnSpc>
            </a:pPr>
            <a:r>
              <a:rPr lang="en-US" sz="3710">
                <a:solidFill>
                  <a:srgbClr val="795A3E"/>
                </a:solidFill>
                <a:latin typeface="Kulachat Slab"/>
                <a:ea typeface="Kulachat Slab"/>
                <a:cs typeface="Kulachat Slab"/>
                <a:sym typeface="Kulachat Slab"/>
              </a:rPr>
              <a:t>Lorsque l’abeille est à un endroit précis, donc dans un des trois niveaux d’autonomie, l’élève aura le droit de faire des choix différents pendant les routines du matin, du soir, ainsi que les transitions. En effet, l’élève qui démontre de l’autonomie pourra choisir s’il fait son plan de travail, ou de la lecture. L’élève qui démontre de la semi autonomie, devra faire son plan de travail, mais choisira s’il commence par les tâches dans la section &lt;&lt; Urgent &gt;&gt; ou celles dans la section &lt;&lt; Je dois &gt;&gt;. Finalement, l’élève qui ne démontre pas d’autonomie devra faire son plan de travail dans l’ordre. Ceci permettra à l’élève de continuer d’exercer son autonomie et, forcément, lui donnera le goût de faire le travail demandé.</a:t>
            </a:r>
          </a:p>
        </p:txBody>
      </p:sp>
      <p:sp>
        <p:nvSpPr>
          <p:cNvPr id="9" name="Freeform 9"/>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3"/>
        </a:solidFill>
        <a:effectLst/>
      </p:bgPr>
    </p:bg>
    <p:spTree>
      <p:nvGrpSpPr>
        <p:cNvPr id="1" name=""/>
        <p:cNvGrpSpPr/>
        <p:nvPr/>
      </p:nvGrpSpPr>
      <p:grpSpPr>
        <a:xfrm>
          <a:off x="0" y="0"/>
          <a:ext cx="0" cy="0"/>
          <a:chOff x="0" y="0"/>
          <a:chExt cx="0" cy="0"/>
        </a:xfrm>
      </p:grpSpPr>
      <p:grpSp>
        <p:nvGrpSpPr>
          <p:cNvPr id="2" name="Group 2"/>
          <p:cNvGrpSpPr/>
          <p:nvPr/>
        </p:nvGrpSpPr>
        <p:grpSpPr>
          <a:xfrm>
            <a:off x="-490920" y="9791700"/>
            <a:ext cx="19070204" cy="2170460"/>
            <a:chOff x="0" y="0"/>
            <a:chExt cx="5022605" cy="571644"/>
          </a:xfrm>
        </p:grpSpPr>
        <p:sp>
          <p:nvSpPr>
            <p:cNvPr id="3" name="Freeform 3"/>
            <p:cNvSpPr/>
            <p:nvPr/>
          </p:nvSpPr>
          <p:spPr>
            <a:xfrm>
              <a:off x="0" y="0"/>
              <a:ext cx="5022605" cy="571644"/>
            </a:xfrm>
            <a:custGeom>
              <a:avLst/>
              <a:gdLst/>
              <a:ahLst/>
              <a:cxnLst/>
              <a:rect l="l" t="t" r="r" b="b"/>
              <a:pathLst>
                <a:path w="5022605" h="571644">
                  <a:moveTo>
                    <a:pt x="0" y="0"/>
                  </a:moveTo>
                  <a:lnTo>
                    <a:pt x="5022605" y="0"/>
                  </a:lnTo>
                  <a:lnTo>
                    <a:pt x="5022605" y="571644"/>
                  </a:lnTo>
                  <a:lnTo>
                    <a:pt x="0" y="571644"/>
                  </a:lnTo>
                  <a:close/>
                </a:path>
              </a:pathLst>
            </a:custGeom>
            <a:solidFill>
              <a:srgbClr val="35A535"/>
            </a:solidFill>
          </p:spPr>
          <p:txBody>
            <a:bodyPr/>
            <a:lstStyle/>
            <a:p>
              <a:endParaRPr lang="fr-CA"/>
            </a:p>
          </p:txBody>
        </p:sp>
        <p:sp>
          <p:nvSpPr>
            <p:cNvPr id="4" name="TextBox 4"/>
            <p:cNvSpPr txBox="1"/>
            <p:nvPr/>
          </p:nvSpPr>
          <p:spPr>
            <a:xfrm>
              <a:off x="0" y="-38100"/>
              <a:ext cx="5022605" cy="60974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71596" y="6028613"/>
            <a:ext cx="19231557" cy="3823371"/>
          </a:xfrm>
          <a:custGeom>
            <a:avLst/>
            <a:gdLst/>
            <a:ahLst/>
            <a:cxnLst/>
            <a:rect l="l" t="t" r="r" b="b"/>
            <a:pathLst>
              <a:path w="19231557" h="3823371">
                <a:moveTo>
                  <a:pt x="0" y="0"/>
                </a:moveTo>
                <a:lnTo>
                  <a:pt x="19231556" y="0"/>
                </a:lnTo>
                <a:lnTo>
                  <a:pt x="19231556" y="3823372"/>
                </a:lnTo>
                <a:lnTo>
                  <a:pt x="0" y="38233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a:off x="-490920" y="162210"/>
            <a:ext cx="5059700" cy="3466151"/>
          </a:xfrm>
          <a:custGeom>
            <a:avLst/>
            <a:gdLst/>
            <a:ahLst/>
            <a:cxnLst/>
            <a:rect l="l" t="t" r="r" b="b"/>
            <a:pathLst>
              <a:path w="5059700" h="3466151">
                <a:moveTo>
                  <a:pt x="0" y="0"/>
                </a:moveTo>
                <a:lnTo>
                  <a:pt x="5059700" y="0"/>
                </a:lnTo>
                <a:lnTo>
                  <a:pt x="5059700" y="3466152"/>
                </a:lnTo>
                <a:lnTo>
                  <a:pt x="0" y="3466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Freeform 7"/>
          <p:cNvSpPr/>
          <p:nvPr/>
        </p:nvSpPr>
        <p:spPr>
          <a:xfrm rot="-4601696">
            <a:off x="13730565" y="-3547695"/>
            <a:ext cx="6761011" cy="6318472"/>
          </a:xfrm>
          <a:custGeom>
            <a:avLst/>
            <a:gdLst/>
            <a:ahLst/>
            <a:cxnLst/>
            <a:rect l="l" t="t" r="r" b="b"/>
            <a:pathLst>
              <a:path w="6761011" h="6318472">
                <a:moveTo>
                  <a:pt x="0" y="0"/>
                </a:moveTo>
                <a:lnTo>
                  <a:pt x="6761012" y="0"/>
                </a:lnTo>
                <a:lnTo>
                  <a:pt x="6761012" y="6318472"/>
                </a:lnTo>
                <a:lnTo>
                  <a:pt x="0" y="6318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p:nvPr/>
        </p:nvSpPr>
        <p:spPr>
          <a:xfrm>
            <a:off x="1900542" y="1055856"/>
            <a:ext cx="13754028" cy="7732865"/>
          </a:xfrm>
          <a:custGeom>
            <a:avLst/>
            <a:gdLst/>
            <a:ahLst/>
            <a:cxnLst/>
            <a:rect l="l" t="t" r="r" b="b"/>
            <a:pathLst>
              <a:path w="13754028" h="7732865">
                <a:moveTo>
                  <a:pt x="0" y="0"/>
                </a:moveTo>
                <a:lnTo>
                  <a:pt x="13754027" y="0"/>
                </a:lnTo>
                <a:lnTo>
                  <a:pt x="13754027" y="7732865"/>
                </a:lnTo>
                <a:lnTo>
                  <a:pt x="0" y="7732865"/>
                </a:lnTo>
                <a:lnTo>
                  <a:pt x="0" y="0"/>
                </a:lnTo>
                <a:close/>
              </a:path>
            </a:pathLst>
          </a:custGeom>
          <a:blipFill>
            <a:blip r:embed="rId8"/>
            <a:stretch>
              <a:fillRect/>
            </a:stretch>
          </a:blipFill>
        </p:spPr>
        <p:txBody>
          <a:bodyPr/>
          <a:lstStyle/>
          <a:p>
            <a:endParaRPr lang="fr-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2216</Words>
  <Application>Microsoft Office PowerPoint</Application>
  <PresentationFormat>Personnalisé</PresentationFormat>
  <Paragraphs>78</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Baloo Thambi</vt:lpstr>
      <vt:lpstr>Calibri</vt:lpstr>
      <vt:lpstr>Kulachat Slab Italics</vt:lpstr>
      <vt:lpstr>Open Sans</vt:lpstr>
      <vt:lpstr>Kulachat Slab</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 - Abeilles autonomes</dc:title>
  <cp:lastModifiedBy>Rood Marie-Michelle</cp:lastModifiedBy>
  <cp:revision>3</cp:revision>
  <cp:lastPrinted>2024-11-14T02:53:45Z</cp:lastPrinted>
  <dcterms:created xsi:type="dcterms:W3CDTF">2006-08-16T00:00:00Z</dcterms:created>
  <dcterms:modified xsi:type="dcterms:W3CDTF">2024-11-16T12:36:19Z</dcterms:modified>
  <dc:identifier>DAGWFP6pO-I</dc:identifier>
</cp:coreProperties>
</file>