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0fa32e9e8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0fa32e9e8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08ace1878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08ace1878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08ace1878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08ace1878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08ace1878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08ace1878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0fa32e9e8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0fa32e9e8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08ace1878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08ace1878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8ace1878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08ace1878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08ace1878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08ace1878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08ace18785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08ace18785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46780" y="1286625"/>
            <a:ext cx="39162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fr"/>
              <a:t>Présentation du Projet d’intervention en contexte</a:t>
            </a:r>
            <a:endParaRPr/>
          </a:p>
        </p:txBody>
      </p:sp>
      <p:sp>
        <p:nvSpPr>
          <p:cNvPr id="55" name="Google Shape;55;p13"/>
          <p:cNvSpPr txBox="1"/>
          <p:nvPr>
            <p:ph idx="1" type="subTitle"/>
          </p:nvPr>
        </p:nvSpPr>
        <p:spPr>
          <a:xfrm>
            <a:off x="106925" y="3605025"/>
            <a:ext cx="3795900" cy="792600"/>
          </a:xfrm>
          <a:prstGeom prst="rect">
            <a:avLst/>
          </a:prstGeom>
        </p:spPr>
        <p:txBody>
          <a:bodyPr anchorCtr="0" anchor="t" bIns="91425" lIns="91425" spcFirstLastPara="1" rIns="91425" wrap="square" tIns="91425">
            <a:normAutofit fontScale="55000" lnSpcReduction="20000"/>
          </a:bodyPr>
          <a:lstStyle/>
          <a:p>
            <a:pPr indent="0" lvl="0" marL="0" rtl="0" algn="ctr">
              <a:spcBef>
                <a:spcPts val="0"/>
              </a:spcBef>
              <a:spcAft>
                <a:spcPts val="0"/>
              </a:spcAft>
              <a:buNone/>
            </a:pPr>
            <a:r>
              <a:rPr lang="fr"/>
              <a:t>Éloise Desjardins</a:t>
            </a:r>
            <a:endParaRPr/>
          </a:p>
          <a:p>
            <a:pPr indent="0" lvl="0" marL="0" rtl="0" algn="ctr">
              <a:spcBef>
                <a:spcPts val="0"/>
              </a:spcBef>
              <a:spcAft>
                <a:spcPts val="0"/>
              </a:spcAft>
              <a:buNone/>
            </a:pPr>
            <a:r>
              <a:rPr lang="fr"/>
              <a:t>Stage 4 en enseignement primaire</a:t>
            </a:r>
            <a:endParaRPr/>
          </a:p>
          <a:p>
            <a:pPr indent="0" lvl="0" marL="0" rtl="0" algn="ctr">
              <a:spcBef>
                <a:spcPts val="0"/>
              </a:spcBef>
              <a:spcAft>
                <a:spcPts val="0"/>
              </a:spcAft>
              <a:buNone/>
            </a:pPr>
            <a:r>
              <a:rPr lang="fr"/>
              <a:t>ENP-3500 (NRC: 91358)</a:t>
            </a:r>
            <a:endParaRPr/>
          </a:p>
        </p:txBody>
      </p:sp>
      <p:pic>
        <p:nvPicPr>
          <p:cNvPr id="56" name="Google Shape;56;p13"/>
          <p:cNvPicPr preferRelativeResize="0"/>
          <p:nvPr/>
        </p:nvPicPr>
        <p:blipFill>
          <a:blip r:embed="rId3">
            <a:alphaModFix/>
          </a:blip>
          <a:stretch>
            <a:fillRect/>
          </a:stretch>
        </p:blipFill>
        <p:spPr>
          <a:xfrm>
            <a:off x="4023250" y="0"/>
            <a:ext cx="512075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Bibliographie</a:t>
            </a:r>
            <a:endParaRPr/>
          </a:p>
        </p:txBody>
      </p:sp>
      <p:sp>
        <p:nvSpPr>
          <p:cNvPr id="124" name="Google Shape;124;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Dogot, Y., Leuze, H.(2014). Le conseil de coopération - un outil pour organiser la vie de classe et gérer les relations. Consulté le 27 octobre 2024. </a:t>
            </a:r>
            <a:endParaRPr/>
          </a:p>
          <a:p>
            <a:pPr indent="0" lvl="0" marL="0" rtl="0" algn="l">
              <a:spcBef>
                <a:spcPts val="1200"/>
              </a:spcBef>
              <a:spcAft>
                <a:spcPts val="0"/>
              </a:spcAft>
              <a:buNone/>
            </a:pPr>
            <a:r>
              <a:rPr lang="fr"/>
              <a:t>Gaudreau, Nancy. (2024).Gérer efficacement sa classe: les ingrédients essentiels 2e éd.. Édition du PRESSES DE L’UNIVERSIT DU QUEBEC (PUQ).</a:t>
            </a:r>
            <a:endParaRPr/>
          </a:p>
          <a:p>
            <a:pPr indent="0" lvl="0" marL="0" rtl="0" algn="l">
              <a:spcBef>
                <a:spcPts val="1200"/>
              </a:spcBef>
              <a:spcAft>
                <a:spcPts val="0"/>
              </a:spcAft>
              <a:buNone/>
            </a:pPr>
            <a:r>
              <a:rPr lang="fr"/>
              <a:t>Gouvernement du Québec. (2006). </a:t>
            </a:r>
            <a:r>
              <a:rPr i="1" lang="fr"/>
              <a:t>Compétences transversales</a:t>
            </a:r>
            <a:r>
              <a:rPr lang="fr"/>
              <a:t>. Ministère de l’Éducation, du Loisir et du Sport. Québec, Canada. </a:t>
            </a:r>
            <a:endParaRPr/>
          </a:p>
          <a:p>
            <a:pPr indent="0" lvl="0" marL="0" rtl="0" algn="l">
              <a:spcBef>
                <a:spcPts val="1200"/>
              </a:spcBef>
              <a:spcAft>
                <a:spcPts val="1200"/>
              </a:spcAft>
              <a:buNone/>
            </a:pPr>
            <a:r>
              <a:rPr lang="fr"/>
              <a:t>Paquet, Carbonneau et Vallerand. (2016). La théorie de l’autodétermination - Aspects théoriques et appliqués. Édition De BOECK.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230075" y="456775"/>
            <a:ext cx="4711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Présentation</a:t>
            </a:r>
            <a:endParaRPr/>
          </a:p>
        </p:txBody>
      </p:sp>
      <p:sp>
        <p:nvSpPr>
          <p:cNvPr id="62" name="Google Shape;62;p14"/>
          <p:cNvSpPr txBox="1"/>
          <p:nvPr>
            <p:ph idx="1" type="body"/>
          </p:nvPr>
        </p:nvSpPr>
        <p:spPr>
          <a:xfrm>
            <a:off x="230075" y="1152475"/>
            <a:ext cx="4711500" cy="3679800"/>
          </a:xfrm>
          <a:prstGeom prst="rect">
            <a:avLst/>
          </a:prstGeom>
        </p:spPr>
        <p:txBody>
          <a:bodyPr anchorCtr="0" anchor="t" bIns="91425" lIns="91425" spcFirstLastPara="1" rIns="91425" wrap="square" tIns="91425">
            <a:noAutofit/>
          </a:bodyPr>
          <a:lstStyle/>
          <a:p>
            <a:pPr indent="0" lvl="0" marL="0" rtl="0" algn="just">
              <a:lnSpc>
                <a:spcPct val="95000"/>
              </a:lnSpc>
              <a:spcBef>
                <a:spcPts val="0"/>
              </a:spcBef>
              <a:spcAft>
                <a:spcPts val="0"/>
              </a:spcAft>
              <a:buNone/>
            </a:pPr>
            <a:r>
              <a:rPr lang="fr">
                <a:solidFill>
                  <a:schemeClr val="dk1"/>
                </a:solidFill>
                <a:latin typeface="Calibri"/>
                <a:ea typeface="Calibri"/>
                <a:cs typeface="Calibri"/>
                <a:sym typeface="Calibri"/>
              </a:rPr>
              <a:t>Je suis en contexte de stage à l’emploi à l’école Notre-Dame-des-Neiges en 5e année. J’ai un groupe de 18 élèves qui est de nature calme. </a:t>
            </a:r>
            <a:endParaRPr>
              <a:solidFill>
                <a:schemeClr val="dk1"/>
              </a:solidFill>
              <a:latin typeface="Calibri"/>
              <a:ea typeface="Calibri"/>
              <a:cs typeface="Calibri"/>
              <a:sym typeface="Calibri"/>
            </a:endParaRPr>
          </a:p>
          <a:p>
            <a:pPr indent="0" lvl="0" marL="0" rtl="0" algn="just">
              <a:lnSpc>
                <a:spcPct val="9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just">
              <a:lnSpc>
                <a:spcPct val="95000"/>
              </a:lnSpc>
              <a:spcBef>
                <a:spcPts val="0"/>
              </a:spcBef>
              <a:spcAft>
                <a:spcPts val="0"/>
              </a:spcAft>
              <a:buNone/>
            </a:pPr>
            <a:r>
              <a:rPr lang="fr">
                <a:solidFill>
                  <a:schemeClr val="dk1"/>
                </a:solidFill>
                <a:latin typeface="Calibri"/>
                <a:ea typeface="Calibri"/>
                <a:cs typeface="Calibri"/>
                <a:sym typeface="Calibri"/>
              </a:rPr>
              <a:t>Depuis le début de l’année, je constate que la grande majorité des élèves ont un comportement passif. En passant inaperçus, certains n’interviennent que très peu en classe, que ce soit, lors de </a:t>
            </a:r>
            <a:r>
              <a:rPr lang="fr">
                <a:solidFill>
                  <a:schemeClr val="dk1"/>
                </a:solidFill>
                <a:latin typeface="Calibri"/>
                <a:ea typeface="Calibri"/>
                <a:cs typeface="Calibri"/>
                <a:sym typeface="Calibri"/>
              </a:rPr>
              <a:t>discussion</a:t>
            </a:r>
            <a:r>
              <a:rPr lang="fr">
                <a:solidFill>
                  <a:schemeClr val="dk1"/>
                </a:solidFill>
                <a:latin typeface="Calibri"/>
                <a:ea typeface="Calibri"/>
                <a:cs typeface="Calibri"/>
                <a:sym typeface="Calibri"/>
              </a:rPr>
              <a:t>, d’échange, de travail en sous-groupe, etc.. Ils peuvent passer un grand nombre de minutes sans rien faire, et ce, même si la tâche est explicitée et écrite au tableau.</a:t>
            </a:r>
            <a:r>
              <a:rPr lang="fr">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just">
              <a:lnSpc>
                <a:spcPct val="95000"/>
              </a:lnSpc>
              <a:spcBef>
                <a:spcPts val="0"/>
              </a:spcBef>
              <a:spcAft>
                <a:spcPts val="1200"/>
              </a:spcAft>
              <a:buNone/>
            </a:pPr>
            <a:r>
              <a:t/>
            </a:r>
            <a:endParaRPr/>
          </a:p>
        </p:txBody>
      </p:sp>
      <p:pic>
        <p:nvPicPr>
          <p:cNvPr id="63" name="Google Shape;63;p14"/>
          <p:cNvPicPr preferRelativeResize="0"/>
          <p:nvPr/>
        </p:nvPicPr>
        <p:blipFill>
          <a:blip r:embed="rId3">
            <a:alphaModFix/>
          </a:blip>
          <a:stretch>
            <a:fillRect/>
          </a:stretch>
        </p:blipFill>
        <p:spPr>
          <a:xfrm>
            <a:off x="5179625" y="0"/>
            <a:ext cx="3964376"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163400"/>
            <a:ext cx="4590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Identification de la problématique</a:t>
            </a:r>
            <a:endParaRPr/>
          </a:p>
        </p:txBody>
      </p:sp>
      <p:sp>
        <p:nvSpPr>
          <p:cNvPr id="69" name="Google Shape;69;p15"/>
          <p:cNvSpPr txBox="1"/>
          <p:nvPr>
            <p:ph idx="1" type="body"/>
          </p:nvPr>
        </p:nvSpPr>
        <p:spPr>
          <a:xfrm>
            <a:off x="311700" y="1148150"/>
            <a:ext cx="4590900" cy="36630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fr" sz="1900">
                <a:solidFill>
                  <a:schemeClr val="dk1"/>
                </a:solidFill>
                <a:latin typeface="Calibri"/>
                <a:ea typeface="Calibri"/>
                <a:cs typeface="Calibri"/>
                <a:sym typeface="Calibri"/>
              </a:rPr>
              <a:t>La problématique que je souhaite résoudre est en lien direct avec la compétence transversale </a:t>
            </a:r>
            <a:r>
              <a:rPr b="1" lang="fr" sz="1900">
                <a:solidFill>
                  <a:schemeClr val="dk1"/>
                </a:solidFill>
                <a:latin typeface="Calibri"/>
                <a:ea typeface="Calibri"/>
                <a:cs typeface="Calibri"/>
                <a:sym typeface="Calibri"/>
              </a:rPr>
              <a:t>Mettre en œuvre sa pensée créatrice</a:t>
            </a:r>
            <a:r>
              <a:rPr lang="fr" sz="1900">
                <a:solidFill>
                  <a:schemeClr val="dk1"/>
                </a:solidFill>
                <a:latin typeface="Calibri"/>
                <a:ea typeface="Calibri"/>
                <a:cs typeface="Calibri"/>
                <a:sym typeface="Calibri"/>
              </a:rPr>
              <a:t>, plus précisément la composante </a:t>
            </a:r>
            <a:r>
              <a:rPr b="1" lang="fr" sz="1900">
                <a:solidFill>
                  <a:schemeClr val="dk1"/>
                </a:solidFill>
                <a:latin typeface="Calibri"/>
                <a:ea typeface="Calibri"/>
                <a:cs typeface="Calibri"/>
                <a:sym typeface="Calibri"/>
              </a:rPr>
              <a:t>S’engager dans la réalisation </a:t>
            </a:r>
            <a:r>
              <a:rPr lang="fr" sz="1900">
                <a:solidFill>
                  <a:schemeClr val="dk1"/>
                </a:solidFill>
                <a:latin typeface="Calibri"/>
                <a:ea typeface="Calibri"/>
                <a:cs typeface="Calibri"/>
                <a:sym typeface="Calibri"/>
              </a:rPr>
              <a:t>(PFEQ, p. 23). Afin d’aider mes élèves à être davantage investies dans la classe, je souhaite donc bâtir mon projet autour de l’engagement et la motivation. </a:t>
            </a:r>
            <a:r>
              <a:rPr lang="fr" sz="1900" u="sng">
                <a:solidFill>
                  <a:schemeClr val="dk1"/>
                </a:solidFill>
                <a:latin typeface="Calibri"/>
                <a:ea typeface="Calibri"/>
                <a:cs typeface="Calibri"/>
                <a:sym typeface="Calibri"/>
              </a:rPr>
              <a:t>Mon objectif est donc d’amener les élèves à s’engager dans notre communauté d’apprenant.</a:t>
            </a:r>
            <a:endParaRPr sz="1900" u="sng">
              <a:solidFill>
                <a:schemeClr val="dk1"/>
              </a:solidFill>
              <a:latin typeface="Calibri"/>
              <a:ea typeface="Calibri"/>
              <a:cs typeface="Calibri"/>
              <a:sym typeface="Calibri"/>
            </a:endParaRPr>
          </a:p>
          <a:p>
            <a:pPr indent="0" lvl="0" marL="0" rtl="0" algn="just">
              <a:spcBef>
                <a:spcPts val="0"/>
              </a:spcBef>
              <a:spcAft>
                <a:spcPts val="1200"/>
              </a:spcAft>
              <a:buNone/>
            </a:pPr>
            <a:r>
              <a:t/>
            </a:r>
            <a:endParaRPr/>
          </a:p>
        </p:txBody>
      </p:sp>
      <p:pic>
        <p:nvPicPr>
          <p:cNvPr id="70" name="Google Shape;70;p15"/>
          <p:cNvPicPr preferRelativeResize="0"/>
          <p:nvPr/>
        </p:nvPicPr>
        <p:blipFill>
          <a:blip r:embed="rId3">
            <a:alphaModFix/>
          </a:blip>
          <a:stretch>
            <a:fillRect/>
          </a:stretch>
        </p:blipFill>
        <p:spPr>
          <a:xfrm>
            <a:off x="5190000" y="0"/>
            <a:ext cx="3857625"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141600" y="158525"/>
            <a:ext cx="4602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Solutions - Interventions</a:t>
            </a:r>
            <a:endParaRPr/>
          </a:p>
        </p:txBody>
      </p:sp>
      <p:sp>
        <p:nvSpPr>
          <p:cNvPr id="76" name="Google Shape;76;p16"/>
          <p:cNvSpPr txBox="1"/>
          <p:nvPr>
            <p:ph idx="1" type="body"/>
          </p:nvPr>
        </p:nvSpPr>
        <p:spPr>
          <a:xfrm>
            <a:off x="141600" y="731225"/>
            <a:ext cx="4852800" cy="4303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fr" sz="1200" u="sng">
                <a:solidFill>
                  <a:schemeClr val="dk1"/>
                </a:solidFill>
                <a:latin typeface="Calibri"/>
                <a:ea typeface="Calibri"/>
                <a:cs typeface="Calibri"/>
                <a:sym typeface="Calibri"/>
              </a:rPr>
              <a:t>Donner du sens à la tâche</a:t>
            </a:r>
            <a:r>
              <a:rPr lang="fr" sz="1200">
                <a:solidFill>
                  <a:schemeClr val="dk1"/>
                </a:solidFill>
                <a:latin typeface="Calibri"/>
                <a:ea typeface="Calibri"/>
                <a:cs typeface="Calibri"/>
                <a:sym typeface="Calibri"/>
              </a:rPr>
              <a:t> : perception de la tâche — les élèves vont davantage s’engager lorsqu’ils perçoivent l’activité comme intéressante, signifiante ou utile — donner du sens à la tâche (exemple : intérêts des élèves, expliquer l’objectif, faire un lien avec la vie) (Gaudreau, 2024).</a:t>
            </a:r>
            <a:endParaRPr sz="12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just">
              <a:spcBef>
                <a:spcPts val="0"/>
              </a:spcBef>
              <a:spcAft>
                <a:spcPts val="0"/>
              </a:spcAft>
              <a:buNone/>
            </a:pPr>
            <a:r>
              <a:rPr lang="fr" sz="1200" u="sng">
                <a:solidFill>
                  <a:schemeClr val="dk1"/>
                </a:solidFill>
                <a:latin typeface="Calibri"/>
                <a:ea typeface="Calibri"/>
                <a:cs typeface="Calibri"/>
                <a:sym typeface="Calibri"/>
              </a:rPr>
              <a:t>Planifier la participation active des élèves</a:t>
            </a:r>
            <a:r>
              <a:rPr lang="fr" sz="1200">
                <a:solidFill>
                  <a:schemeClr val="dk1"/>
                </a:solidFill>
                <a:latin typeface="Calibri"/>
                <a:ea typeface="Calibri"/>
                <a:cs typeface="Calibri"/>
                <a:sym typeface="Calibri"/>
              </a:rPr>
              <a:t> : enseignement magistral de 13 minutes maximum — poser des questions (l’ensemble de la classe doit y répondre, désigner une personne par équipe, écrire la réponse, carton de couleur associé à la réponse, Kahoot), prévoir des activités d’apprentissage pour les élèves qui terminent plus rapidement une tâche, varier les modalités d’enseignement (magistrale, sous-groupe, dyade, interactive, etc.) (Gaudreau, 2024).</a:t>
            </a:r>
            <a:endParaRPr sz="12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just">
              <a:spcBef>
                <a:spcPts val="0"/>
              </a:spcBef>
              <a:spcAft>
                <a:spcPts val="0"/>
              </a:spcAft>
              <a:buNone/>
            </a:pPr>
            <a:r>
              <a:rPr lang="fr" sz="1200" u="sng">
                <a:solidFill>
                  <a:schemeClr val="dk1"/>
                </a:solidFill>
                <a:latin typeface="Calibri"/>
                <a:ea typeface="Calibri"/>
                <a:cs typeface="Calibri"/>
                <a:sym typeface="Calibri"/>
              </a:rPr>
              <a:t>Superviser la progression des apprentissages</a:t>
            </a:r>
            <a:r>
              <a:rPr lang="fr" sz="1200">
                <a:solidFill>
                  <a:schemeClr val="dk1"/>
                </a:solidFill>
                <a:latin typeface="Calibri"/>
                <a:ea typeface="Calibri"/>
                <a:cs typeface="Calibri"/>
                <a:sym typeface="Calibri"/>
              </a:rPr>
              <a:t> : circuler en classe (permets de repérer les élèves en difficulté et encourager les bons comportements), recueillir sur une base régulière les travaux et les devoirs (Gaudreau, 2024).</a:t>
            </a:r>
            <a:endParaRPr sz="12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fr" sz="1200" u="sng">
                <a:solidFill>
                  <a:schemeClr val="dk1"/>
                </a:solidFill>
                <a:latin typeface="Calibri"/>
                <a:ea typeface="Calibri"/>
                <a:cs typeface="Calibri"/>
                <a:sym typeface="Calibri"/>
              </a:rPr>
              <a:t>Conseil de coopération </a:t>
            </a:r>
            <a:r>
              <a:rPr lang="fr" sz="1200">
                <a:solidFill>
                  <a:schemeClr val="dk1"/>
                </a:solidFill>
                <a:latin typeface="Calibri"/>
                <a:ea typeface="Calibri"/>
                <a:cs typeface="Calibri"/>
                <a:sym typeface="Calibri"/>
              </a:rPr>
              <a:t>: permets aux élèves d’être engagés, remettre le problème entre leur main, organiser la vie de classe et gérer les relations (Dogot, Leuze, 2014).</a:t>
            </a:r>
            <a:endParaRPr sz="1200">
              <a:solidFill>
                <a:schemeClr val="dk1"/>
              </a:solidFill>
              <a:latin typeface="Calibri"/>
              <a:ea typeface="Calibri"/>
              <a:cs typeface="Calibri"/>
              <a:sym typeface="Calibri"/>
            </a:endParaRPr>
          </a:p>
          <a:p>
            <a:pPr indent="0" lvl="0" marL="0" rtl="0" algn="just">
              <a:spcBef>
                <a:spcPts val="0"/>
              </a:spcBef>
              <a:spcAft>
                <a:spcPts val="1200"/>
              </a:spcAft>
              <a:buNone/>
            </a:pPr>
            <a:r>
              <a:t/>
            </a:r>
            <a:endParaRPr u="sng"/>
          </a:p>
        </p:txBody>
      </p:sp>
      <p:pic>
        <p:nvPicPr>
          <p:cNvPr id="77" name="Google Shape;77;p16"/>
          <p:cNvPicPr preferRelativeResize="0"/>
          <p:nvPr/>
        </p:nvPicPr>
        <p:blipFill>
          <a:blip r:embed="rId3">
            <a:alphaModFix/>
          </a:blip>
          <a:stretch>
            <a:fillRect/>
          </a:stretch>
        </p:blipFill>
        <p:spPr>
          <a:xfrm>
            <a:off x="5143500" y="0"/>
            <a:ext cx="4000500" cy="514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217650" y="134950"/>
            <a:ext cx="4602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Transfert et mobilisation des connaissances/expériences issus des autres projets réalisés</a:t>
            </a:r>
            <a:endParaRPr/>
          </a:p>
        </p:txBody>
      </p:sp>
      <p:sp>
        <p:nvSpPr>
          <p:cNvPr id="83" name="Google Shape;83;p17"/>
          <p:cNvSpPr txBox="1"/>
          <p:nvPr>
            <p:ph idx="1" type="body"/>
          </p:nvPr>
        </p:nvSpPr>
        <p:spPr>
          <a:xfrm>
            <a:off x="217650" y="1827675"/>
            <a:ext cx="4791000" cy="3386400"/>
          </a:xfrm>
          <a:prstGeom prst="rect">
            <a:avLst/>
          </a:prstGeom>
        </p:spPr>
        <p:txBody>
          <a:bodyPr anchorCtr="0" anchor="t" bIns="91425" lIns="91425" spcFirstLastPara="1" rIns="91425" wrap="square" tIns="91425">
            <a:normAutofit fontScale="25000" lnSpcReduction="20000"/>
          </a:bodyPr>
          <a:lstStyle/>
          <a:p>
            <a:pPr indent="0" lvl="0" marL="0" rtl="0" algn="just">
              <a:spcBef>
                <a:spcPts val="0"/>
              </a:spcBef>
              <a:spcAft>
                <a:spcPts val="0"/>
              </a:spcAft>
              <a:buNone/>
            </a:pPr>
            <a:r>
              <a:rPr lang="fr" sz="4907" u="sng">
                <a:solidFill>
                  <a:schemeClr val="dk1"/>
                </a:solidFill>
                <a:latin typeface="Calibri"/>
                <a:ea typeface="Calibri"/>
                <a:cs typeface="Calibri"/>
                <a:sym typeface="Calibri"/>
              </a:rPr>
              <a:t>Motiver les élèves dans leurs apprentissages à l’aide d’un système d’émulation d’un groupe au 2e cycle</a:t>
            </a:r>
            <a:r>
              <a:rPr lang="fr" sz="4907">
                <a:solidFill>
                  <a:schemeClr val="dk1"/>
                </a:solidFill>
                <a:latin typeface="Calibri"/>
                <a:ea typeface="Calibri"/>
                <a:cs typeface="Calibri"/>
                <a:sym typeface="Calibri"/>
              </a:rPr>
              <a:t> — Catherine Chaput (Université Laval 2023-2024)</a:t>
            </a:r>
            <a:endParaRPr sz="4907">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75"/>
              <a:buFont typeface="Arial"/>
              <a:buNone/>
            </a:pPr>
            <a:r>
              <a:t/>
            </a:r>
            <a:endParaRPr sz="4907">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75"/>
              <a:buFont typeface="Arial"/>
              <a:buNone/>
            </a:pPr>
            <a:r>
              <a:rPr lang="fr" sz="4907">
                <a:solidFill>
                  <a:schemeClr val="dk1"/>
                </a:solidFill>
                <a:latin typeface="Calibri"/>
                <a:ea typeface="Calibri"/>
                <a:cs typeface="Calibri"/>
                <a:sym typeface="Calibri"/>
              </a:rPr>
              <a:t>Comme exposé dans l’article, promouvoir l’autonomie en classe par le biais d’offrir des choix permet aux élèves de se sentir davantage « motivés et concernés par leurs apprentissages » (Paquet, Carbonneau et Vallerand, 2016). En partant de la théorie de l’autodétermination, « les élèves peuvent compter sur leurs collègues de classe et sur » moi « pour les soutenir dans leur apprentissage tout en ayant une liberté dans leur choix » (Chaput, 2023-2024). Je vais donc axer mes interventions davantage sur l’autonomie des élèves.  </a:t>
            </a:r>
            <a:endParaRPr sz="4907">
              <a:solidFill>
                <a:schemeClr val="dk1"/>
              </a:solidFill>
              <a:latin typeface="Calibri"/>
              <a:ea typeface="Calibri"/>
              <a:cs typeface="Calibri"/>
              <a:sym typeface="Calibri"/>
            </a:endParaRPr>
          </a:p>
          <a:p>
            <a:pPr indent="0" lvl="0" marL="0" rtl="0" algn="just">
              <a:spcBef>
                <a:spcPts val="0"/>
              </a:spcBef>
              <a:spcAft>
                <a:spcPts val="0"/>
              </a:spcAft>
              <a:buNone/>
            </a:pPr>
            <a:r>
              <a:t/>
            </a:r>
            <a:endParaRPr sz="4907">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75"/>
              <a:buFont typeface="Arial"/>
              <a:buNone/>
            </a:pPr>
            <a:r>
              <a:rPr lang="fr" sz="4907">
                <a:solidFill>
                  <a:schemeClr val="dk1"/>
                </a:solidFill>
                <a:latin typeface="Calibri"/>
                <a:ea typeface="Calibri"/>
                <a:cs typeface="Calibri"/>
                <a:sym typeface="Calibri"/>
              </a:rPr>
              <a:t>Je pourrais donc mobiliser cette intervention en classe afin de bonifier mon approche, sachant que cette intervention est prouvée puisqu’elle est issue des revues des finissant-e-s.</a:t>
            </a:r>
            <a:endParaRPr sz="4907">
              <a:solidFill>
                <a:schemeClr val="dk1"/>
              </a:solidFill>
              <a:latin typeface="Calibri"/>
              <a:ea typeface="Calibri"/>
              <a:cs typeface="Calibri"/>
              <a:sym typeface="Calibri"/>
            </a:endParaRPr>
          </a:p>
          <a:p>
            <a:pPr indent="0" lvl="0" marL="0" rtl="0" algn="just">
              <a:spcBef>
                <a:spcPts val="0"/>
              </a:spcBef>
              <a:spcAft>
                <a:spcPts val="1200"/>
              </a:spcAft>
              <a:buNone/>
            </a:pPr>
            <a:r>
              <a:t/>
            </a:r>
            <a:endParaRPr/>
          </a:p>
        </p:txBody>
      </p:sp>
      <p:pic>
        <p:nvPicPr>
          <p:cNvPr id="84" name="Google Shape;84;p17"/>
          <p:cNvPicPr preferRelativeResize="0"/>
          <p:nvPr/>
        </p:nvPicPr>
        <p:blipFill>
          <a:blip r:embed="rId3">
            <a:alphaModFix/>
          </a:blip>
          <a:stretch>
            <a:fillRect/>
          </a:stretch>
        </p:blipFill>
        <p:spPr>
          <a:xfrm>
            <a:off x="5251900" y="0"/>
            <a:ext cx="3815225"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298075" y="86200"/>
            <a:ext cx="4964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Échéancier</a:t>
            </a:r>
            <a:endParaRPr/>
          </a:p>
        </p:txBody>
      </p:sp>
      <p:sp>
        <p:nvSpPr>
          <p:cNvPr id="90" name="Google Shape;90;p18"/>
          <p:cNvSpPr txBox="1"/>
          <p:nvPr>
            <p:ph idx="1" type="body"/>
          </p:nvPr>
        </p:nvSpPr>
        <p:spPr>
          <a:xfrm>
            <a:off x="0" y="658900"/>
            <a:ext cx="4964400" cy="3950700"/>
          </a:xfrm>
          <a:prstGeom prst="rect">
            <a:avLst/>
          </a:prstGeom>
        </p:spPr>
        <p:txBody>
          <a:bodyPr anchorCtr="0" anchor="t" bIns="91425" lIns="91425" spcFirstLastPara="1" rIns="91425" wrap="square" tIns="91425">
            <a:normAutofit fontScale="25000" lnSpcReduction="20000"/>
          </a:bodyPr>
          <a:lstStyle/>
          <a:p>
            <a:pPr indent="0" lvl="0" marL="0" rtl="0" algn="just">
              <a:spcBef>
                <a:spcPts val="0"/>
              </a:spcBef>
              <a:spcAft>
                <a:spcPts val="0"/>
              </a:spcAft>
              <a:buNone/>
            </a:pPr>
            <a:r>
              <a:rPr b="1" lang="fr" sz="4400">
                <a:solidFill>
                  <a:schemeClr val="dk1"/>
                </a:solidFill>
                <a:latin typeface="Calibri"/>
                <a:ea typeface="Calibri"/>
                <a:cs typeface="Calibri"/>
                <a:sym typeface="Calibri"/>
              </a:rPr>
              <a:t>1. Préparation/Amorce — semaine du 11 novembre</a:t>
            </a:r>
            <a:endParaRPr b="1" sz="44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75"/>
              <a:buFont typeface="Arial"/>
              <a:buNone/>
            </a:pPr>
            <a:r>
              <a:t/>
            </a:r>
            <a:endParaRPr b="1" sz="4400">
              <a:solidFill>
                <a:schemeClr val="dk1"/>
              </a:solidFill>
              <a:latin typeface="Calibri"/>
              <a:ea typeface="Calibri"/>
              <a:cs typeface="Calibri"/>
              <a:sym typeface="Calibri"/>
            </a:endParaRPr>
          </a:p>
          <a:p>
            <a:pPr indent="0" lvl="0" marL="457200" rtl="0" algn="just">
              <a:spcBef>
                <a:spcPts val="0"/>
              </a:spcBef>
              <a:spcAft>
                <a:spcPts val="0"/>
              </a:spcAft>
              <a:buNone/>
            </a:pPr>
            <a:r>
              <a:rPr lang="fr" sz="4400">
                <a:solidFill>
                  <a:schemeClr val="dk1"/>
                </a:solidFill>
                <a:latin typeface="Calibri"/>
                <a:ea typeface="Calibri"/>
                <a:cs typeface="Calibri"/>
                <a:sym typeface="Calibri"/>
              </a:rPr>
              <a:t>a) Constat : Je constate que plusieurs d’entre vous ont un comportement passif, que vous ne vous investissez pas souvent dans la tâche. Plusieurs ne prennent pas d’initiative et font le minimum de ce qui est demandé.</a:t>
            </a:r>
            <a:endParaRPr sz="44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275"/>
              <a:buFont typeface="Arial"/>
              <a:buNone/>
            </a:pPr>
            <a:r>
              <a:t/>
            </a:r>
            <a:endParaRPr sz="4400">
              <a:solidFill>
                <a:schemeClr val="dk1"/>
              </a:solidFill>
              <a:latin typeface="Calibri"/>
              <a:ea typeface="Calibri"/>
              <a:cs typeface="Calibri"/>
              <a:sym typeface="Calibri"/>
            </a:endParaRPr>
          </a:p>
          <a:p>
            <a:pPr indent="0" lvl="0" marL="457200" rtl="0" algn="just">
              <a:spcBef>
                <a:spcPts val="0"/>
              </a:spcBef>
              <a:spcAft>
                <a:spcPts val="0"/>
              </a:spcAft>
              <a:buNone/>
            </a:pPr>
            <a:r>
              <a:rPr lang="fr" sz="4400">
                <a:solidFill>
                  <a:schemeClr val="dk1"/>
                </a:solidFill>
                <a:latin typeface="Calibri"/>
                <a:ea typeface="Calibri"/>
                <a:cs typeface="Calibri"/>
                <a:sym typeface="Calibri"/>
              </a:rPr>
              <a:t>b) Lecture de l’album Ce n’est pas comme ça qu’on joue au hockey ! pour sensibiliser les élèves à cette problématique (utilisation des intérêts des élèves) (audace et persévérance).</a:t>
            </a:r>
            <a:endParaRPr sz="44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275"/>
              <a:buFont typeface="Arial"/>
              <a:buNone/>
            </a:pPr>
            <a:r>
              <a:t/>
            </a:r>
            <a:endParaRPr sz="4400">
              <a:solidFill>
                <a:schemeClr val="dk1"/>
              </a:solidFill>
              <a:latin typeface="Calibri"/>
              <a:ea typeface="Calibri"/>
              <a:cs typeface="Calibri"/>
              <a:sym typeface="Calibri"/>
            </a:endParaRPr>
          </a:p>
          <a:p>
            <a:pPr indent="0" lvl="0" marL="457200" rtl="0" algn="just">
              <a:spcBef>
                <a:spcPts val="0"/>
              </a:spcBef>
              <a:spcAft>
                <a:spcPts val="0"/>
              </a:spcAft>
              <a:buNone/>
            </a:pPr>
            <a:r>
              <a:rPr lang="fr" sz="4400">
                <a:solidFill>
                  <a:schemeClr val="dk1"/>
                </a:solidFill>
                <a:latin typeface="Calibri"/>
                <a:ea typeface="Calibri"/>
                <a:cs typeface="Calibri"/>
                <a:sym typeface="Calibri"/>
              </a:rPr>
              <a:t>c) Exposer aux élèves ce que je m’engage à faire (donner du sens à la tâche, planifier la participation active, superviser la progression des apprentissages et axer les interventions pour développer leur autonomie) et demander aux élèves ce qu’ils comptent changer dans leur attitude et comportement. </a:t>
            </a:r>
            <a:endParaRPr sz="44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275"/>
              <a:buFont typeface="Arial"/>
              <a:buNone/>
            </a:pPr>
            <a:r>
              <a:t/>
            </a:r>
            <a:endParaRPr sz="4400">
              <a:solidFill>
                <a:schemeClr val="dk1"/>
              </a:solidFill>
              <a:latin typeface="Calibri"/>
              <a:ea typeface="Calibri"/>
              <a:cs typeface="Calibri"/>
              <a:sym typeface="Calibri"/>
            </a:endParaRPr>
          </a:p>
          <a:p>
            <a:pPr indent="0" lvl="0" marL="0" rtl="0" algn="just">
              <a:spcBef>
                <a:spcPts val="0"/>
              </a:spcBef>
              <a:spcAft>
                <a:spcPts val="0"/>
              </a:spcAft>
              <a:buNone/>
            </a:pPr>
            <a:r>
              <a:rPr b="1" lang="fr" sz="4400">
                <a:solidFill>
                  <a:schemeClr val="dk1"/>
                </a:solidFill>
                <a:latin typeface="Calibri"/>
                <a:ea typeface="Calibri"/>
                <a:cs typeface="Calibri"/>
                <a:sym typeface="Calibri"/>
              </a:rPr>
              <a:t>2. Réalisation — semaine du 25 novembre</a:t>
            </a:r>
            <a:endParaRPr b="1" sz="44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75"/>
              <a:buFont typeface="Arial"/>
              <a:buNone/>
            </a:pPr>
            <a:r>
              <a:t/>
            </a:r>
            <a:endParaRPr b="1" sz="4400">
              <a:solidFill>
                <a:schemeClr val="dk1"/>
              </a:solidFill>
              <a:latin typeface="Calibri"/>
              <a:ea typeface="Calibri"/>
              <a:cs typeface="Calibri"/>
              <a:sym typeface="Calibri"/>
            </a:endParaRPr>
          </a:p>
          <a:p>
            <a:pPr indent="0" lvl="0" marL="457200" rtl="0" algn="just">
              <a:spcBef>
                <a:spcPts val="0"/>
              </a:spcBef>
              <a:spcAft>
                <a:spcPts val="0"/>
              </a:spcAft>
              <a:buNone/>
            </a:pPr>
            <a:r>
              <a:rPr lang="fr" sz="4400">
                <a:solidFill>
                  <a:schemeClr val="dk1"/>
                </a:solidFill>
                <a:latin typeface="Calibri"/>
                <a:ea typeface="Calibri"/>
                <a:cs typeface="Calibri"/>
                <a:sym typeface="Calibri"/>
              </a:rPr>
              <a:t>a) Mettre en place un conseil de coopération afin de donner aux élèves le pouvoir de changer les choses dans la classe afin de les engager activement.</a:t>
            </a:r>
            <a:endParaRPr sz="4400">
              <a:solidFill>
                <a:schemeClr val="dk1"/>
              </a:solidFill>
              <a:latin typeface="Calibri"/>
              <a:ea typeface="Calibri"/>
              <a:cs typeface="Calibri"/>
              <a:sym typeface="Calibri"/>
            </a:endParaRPr>
          </a:p>
          <a:p>
            <a:pPr indent="457200" lvl="0" marL="0" rtl="0" algn="just">
              <a:spcBef>
                <a:spcPts val="0"/>
              </a:spcBef>
              <a:spcAft>
                <a:spcPts val="0"/>
              </a:spcAft>
              <a:buClr>
                <a:schemeClr val="dk1"/>
              </a:buClr>
              <a:buSzPts val="275"/>
              <a:buFont typeface="Arial"/>
              <a:buNone/>
            </a:pPr>
            <a:r>
              <a:t/>
            </a:r>
            <a:endParaRPr sz="4400">
              <a:solidFill>
                <a:schemeClr val="dk1"/>
              </a:solidFill>
              <a:latin typeface="Calibri"/>
              <a:ea typeface="Calibri"/>
              <a:cs typeface="Calibri"/>
              <a:sym typeface="Calibri"/>
            </a:endParaRPr>
          </a:p>
          <a:p>
            <a:pPr indent="0" lvl="0" marL="0" rtl="0" algn="just">
              <a:spcBef>
                <a:spcPts val="0"/>
              </a:spcBef>
              <a:spcAft>
                <a:spcPts val="0"/>
              </a:spcAft>
              <a:buNone/>
            </a:pPr>
            <a:r>
              <a:rPr b="1" lang="fr" sz="4400">
                <a:solidFill>
                  <a:schemeClr val="dk1"/>
                </a:solidFill>
                <a:latin typeface="Calibri"/>
                <a:ea typeface="Calibri"/>
                <a:cs typeface="Calibri"/>
                <a:sym typeface="Calibri"/>
              </a:rPr>
              <a:t>3. Intégration — 30 minutes par semaine jusqu’au changement en anglais</a:t>
            </a:r>
            <a:endParaRPr b="1" sz="44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75"/>
              <a:buFont typeface="Arial"/>
              <a:buNone/>
            </a:pPr>
            <a:r>
              <a:t/>
            </a:r>
            <a:endParaRPr b="1" sz="4400">
              <a:solidFill>
                <a:schemeClr val="dk1"/>
              </a:solidFill>
              <a:latin typeface="Calibri"/>
              <a:ea typeface="Calibri"/>
              <a:cs typeface="Calibri"/>
              <a:sym typeface="Calibri"/>
            </a:endParaRPr>
          </a:p>
          <a:p>
            <a:pPr indent="0" lvl="0" marL="457200" rtl="0" algn="just">
              <a:spcBef>
                <a:spcPts val="0"/>
              </a:spcBef>
              <a:spcAft>
                <a:spcPts val="0"/>
              </a:spcAft>
              <a:buNone/>
            </a:pPr>
            <a:r>
              <a:rPr lang="fr" sz="4400">
                <a:solidFill>
                  <a:schemeClr val="dk1"/>
                </a:solidFill>
                <a:latin typeface="Calibri"/>
                <a:ea typeface="Calibri"/>
                <a:cs typeface="Calibri"/>
                <a:sym typeface="Calibri"/>
              </a:rPr>
              <a:t>a) Poursuivre le conseil de coopération afin d’être en constante amélioration du climat de classe et encourager les élèves à continuer leur engagement afin qu’ils puissent changer les aspects qu’ils aiment moins. </a:t>
            </a:r>
            <a:endParaRPr sz="44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275"/>
              <a:buFont typeface="Arial"/>
              <a:buNone/>
            </a:pPr>
            <a:r>
              <a:t/>
            </a:r>
            <a:endParaRPr sz="44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275"/>
              <a:buFont typeface="Arial"/>
              <a:buNone/>
            </a:pPr>
            <a:r>
              <a:rPr lang="fr" sz="4400">
                <a:solidFill>
                  <a:schemeClr val="dk1"/>
                </a:solidFill>
                <a:latin typeface="Calibri"/>
                <a:ea typeface="Calibri"/>
                <a:cs typeface="Calibri"/>
                <a:sym typeface="Calibri"/>
              </a:rPr>
              <a:t>b) Rétroactions individuelles et collectives</a:t>
            </a:r>
            <a:endParaRPr sz="4400">
              <a:solidFill>
                <a:schemeClr val="dk1"/>
              </a:solidFill>
              <a:latin typeface="Calibri"/>
              <a:ea typeface="Calibri"/>
              <a:cs typeface="Calibri"/>
              <a:sym typeface="Calibri"/>
            </a:endParaRPr>
          </a:p>
          <a:p>
            <a:pPr indent="457200" lvl="0" marL="0" rtl="0" algn="l">
              <a:lnSpc>
                <a:spcPct val="98181"/>
              </a:lnSpc>
              <a:spcBef>
                <a:spcPts val="1000"/>
              </a:spcBef>
              <a:spcAft>
                <a:spcPts val="0"/>
              </a:spcAft>
              <a:buNone/>
            </a:pPr>
            <a:r>
              <a:t/>
            </a:r>
            <a:endParaRPr sz="2384">
              <a:solidFill>
                <a:schemeClr val="dk1"/>
              </a:solidFill>
              <a:latin typeface="Calibri"/>
              <a:ea typeface="Calibri"/>
              <a:cs typeface="Calibri"/>
              <a:sym typeface="Calibri"/>
            </a:endParaRPr>
          </a:p>
          <a:p>
            <a:pPr indent="0" lvl="0" marL="0" rtl="0" algn="l">
              <a:spcBef>
                <a:spcPts val="0"/>
              </a:spcBef>
              <a:spcAft>
                <a:spcPts val="1200"/>
              </a:spcAft>
              <a:buNone/>
            </a:pPr>
            <a:r>
              <a:t/>
            </a:r>
            <a:endParaRPr/>
          </a:p>
        </p:txBody>
      </p:sp>
      <p:pic>
        <p:nvPicPr>
          <p:cNvPr id="91" name="Google Shape;91;p18"/>
          <p:cNvPicPr preferRelativeResize="0"/>
          <p:nvPr/>
        </p:nvPicPr>
        <p:blipFill>
          <a:blip r:embed="rId3">
            <a:alphaModFix/>
          </a:blip>
          <a:stretch>
            <a:fillRect/>
          </a:stretch>
        </p:blipFill>
        <p:spPr>
          <a:xfrm>
            <a:off x="5203725" y="0"/>
            <a:ext cx="3940275" cy="5143500"/>
          </a:xfrm>
          <a:prstGeom prst="rect">
            <a:avLst/>
          </a:prstGeom>
          <a:noFill/>
          <a:ln>
            <a:noFill/>
          </a:ln>
        </p:spPr>
      </p:pic>
      <p:pic>
        <p:nvPicPr>
          <p:cNvPr id="92" name="Google Shape;92;p18"/>
          <p:cNvPicPr preferRelativeResize="0"/>
          <p:nvPr/>
        </p:nvPicPr>
        <p:blipFill>
          <a:blip r:embed="rId4">
            <a:alphaModFix/>
          </a:blip>
          <a:stretch>
            <a:fillRect/>
          </a:stretch>
        </p:blipFill>
        <p:spPr>
          <a:xfrm>
            <a:off x="5746975" y="1017725"/>
            <a:ext cx="3025400" cy="3025399"/>
          </a:xfrm>
          <a:prstGeom prst="rect">
            <a:avLst/>
          </a:prstGeom>
          <a:noFill/>
          <a:ln>
            <a:noFill/>
          </a:ln>
        </p:spPr>
      </p:pic>
      <p:sp>
        <p:nvSpPr>
          <p:cNvPr id="93" name="Google Shape;93;p18"/>
          <p:cNvSpPr txBox="1"/>
          <p:nvPr/>
        </p:nvSpPr>
        <p:spPr>
          <a:xfrm>
            <a:off x="6358913" y="4219575"/>
            <a:ext cx="1801500" cy="5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000">
                <a:solidFill>
                  <a:schemeClr val="dk2"/>
                </a:solidFill>
              </a:rPr>
              <a:t>Poulin, A., Girard, F.(2018)</a:t>
            </a:r>
            <a:endParaRPr sz="10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280400"/>
            <a:ext cx="5169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Ressources</a:t>
            </a:r>
            <a:endParaRPr/>
          </a:p>
        </p:txBody>
      </p:sp>
      <p:sp>
        <p:nvSpPr>
          <p:cNvPr id="99" name="Google Shape;99;p19"/>
          <p:cNvSpPr txBox="1"/>
          <p:nvPr>
            <p:ph idx="1" type="body"/>
          </p:nvPr>
        </p:nvSpPr>
        <p:spPr>
          <a:xfrm>
            <a:off x="311700" y="1017725"/>
            <a:ext cx="4542600" cy="3416400"/>
          </a:xfrm>
          <a:prstGeom prst="rect">
            <a:avLst/>
          </a:prstGeom>
        </p:spPr>
        <p:txBody>
          <a:bodyPr anchorCtr="0" anchor="t" bIns="91425" lIns="91425" spcFirstLastPara="1" rIns="91425" wrap="square" tIns="91425">
            <a:noAutofit/>
          </a:bodyPr>
          <a:lstStyle/>
          <a:p>
            <a:pPr indent="-349250" lvl="0" marL="457200" rtl="0" algn="l">
              <a:lnSpc>
                <a:spcPct val="105000"/>
              </a:lnSpc>
              <a:spcBef>
                <a:spcPts val="0"/>
              </a:spcBef>
              <a:spcAft>
                <a:spcPts val="0"/>
              </a:spcAft>
              <a:buSzPts val="1900"/>
              <a:buFont typeface="Calibri"/>
              <a:buChar char="●"/>
            </a:pPr>
            <a:r>
              <a:rPr lang="fr" sz="1900">
                <a:latin typeface="Calibri"/>
                <a:ea typeface="Calibri"/>
                <a:cs typeface="Calibri"/>
                <a:sym typeface="Calibri"/>
              </a:rPr>
              <a:t>Manuel : Gérer efficacement sa classe</a:t>
            </a:r>
            <a:endParaRPr sz="1900">
              <a:latin typeface="Calibri"/>
              <a:ea typeface="Calibri"/>
              <a:cs typeface="Calibri"/>
              <a:sym typeface="Calibri"/>
            </a:endParaRPr>
          </a:p>
          <a:p>
            <a:pPr indent="-349250" lvl="0" marL="457200" rtl="0" algn="l">
              <a:lnSpc>
                <a:spcPct val="105000"/>
              </a:lnSpc>
              <a:spcBef>
                <a:spcPts val="0"/>
              </a:spcBef>
              <a:spcAft>
                <a:spcPts val="0"/>
              </a:spcAft>
              <a:buSzPts val="1900"/>
              <a:buFont typeface="Calibri"/>
              <a:buChar char="●"/>
            </a:pPr>
            <a:r>
              <a:rPr lang="fr" sz="1900">
                <a:latin typeface="Calibri"/>
                <a:ea typeface="Calibri"/>
                <a:cs typeface="Calibri"/>
                <a:sym typeface="Calibri"/>
              </a:rPr>
              <a:t>Revue des finissantes : Motiver les élèves dans leurs apprentissages à l’aide d’un système d’émulation d’un groupe au 2e cycle</a:t>
            </a:r>
            <a:endParaRPr sz="1900">
              <a:latin typeface="Calibri"/>
              <a:ea typeface="Calibri"/>
              <a:cs typeface="Calibri"/>
              <a:sym typeface="Calibri"/>
            </a:endParaRPr>
          </a:p>
          <a:p>
            <a:pPr indent="-349250" lvl="0" marL="457200" rtl="0" algn="l">
              <a:lnSpc>
                <a:spcPct val="105000"/>
              </a:lnSpc>
              <a:spcBef>
                <a:spcPts val="0"/>
              </a:spcBef>
              <a:spcAft>
                <a:spcPts val="0"/>
              </a:spcAft>
              <a:buSzPts val="1900"/>
              <a:buFont typeface="Calibri"/>
              <a:buChar char="●"/>
            </a:pPr>
            <a:r>
              <a:rPr lang="fr" sz="1900">
                <a:latin typeface="Calibri"/>
                <a:ea typeface="Calibri"/>
                <a:cs typeface="Calibri"/>
                <a:sym typeface="Calibri"/>
              </a:rPr>
              <a:t>L’album : Ce n’est pas comme ça qu’on joue au hockey ! </a:t>
            </a:r>
            <a:endParaRPr sz="1900">
              <a:latin typeface="Calibri"/>
              <a:ea typeface="Calibri"/>
              <a:cs typeface="Calibri"/>
              <a:sym typeface="Calibri"/>
            </a:endParaRPr>
          </a:p>
          <a:p>
            <a:pPr indent="-349250" lvl="0" marL="457200" rtl="0" algn="l">
              <a:lnSpc>
                <a:spcPct val="105000"/>
              </a:lnSpc>
              <a:spcBef>
                <a:spcPts val="0"/>
              </a:spcBef>
              <a:spcAft>
                <a:spcPts val="0"/>
              </a:spcAft>
              <a:buSzPts val="1900"/>
              <a:buFont typeface="Calibri"/>
              <a:buChar char="●"/>
            </a:pPr>
            <a:r>
              <a:rPr lang="fr" sz="1900">
                <a:latin typeface="Calibri"/>
                <a:ea typeface="Calibri"/>
                <a:cs typeface="Calibri"/>
                <a:sym typeface="Calibri"/>
              </a:rPr>
              <a:t>Questionnaire sur l’album</a:t>
            </a:r>
            <a:endParaRPr sz="1900">
              <a:latin typeface="Calibri"/>
              <a:ea typeface="Calibri"/>
              <a:cs typeface="Calibri"/>
              <a:sym typeface="Calibri"/>
            </a:endParaRPr>
          </a:p>
          <a:p>
            <a:pPr indent="-349250" lvl="0" marL="457200" rtl="0" algn="l">
              <a:lnSpc>
                <a:spcPct val="105000"/>
              </a:lnSpc>
              <a:spcBef>
                <a:spcPts val="0"/>
              </a:spcBef>
              <a:spcAft>
                <a:spcPts val="0"/>
              </a:spcAft>
              <a:buSzPts val="1900"/>
              <a:buFont typeface="Calibri"/>
              <a:buChar char="●"/>
            </a:pPr>
            <a:r>
              <a:rPr lang="fr" sz="1900">
                <a:latin typeface="Calibri"/>
                <a:ea typeface="Calibri"/>
                <a:cs typeface="Calibri"/>
                <a:sym typeface="Calibri"/>
              </a:rPr>
              <a:t>Fiches et affiche pour le conseil de coopération</a:t>
            </a:r>
            <a:endParaRPr sz="1900">
              <a:latin typeface="Calibri"/>
              <a:ea typeface="Calibri"/>
              <a:cs typeface="Calibri"/>
              <a:sym typeface="Calibri"/>
            </a:endParaRPr>
          </a:p>
          <a:p>
            <a:pPr indent="-349250" lvl="0" marL="457200" rtl="0" algn="l">
              <a:lnSpc>
                <a:spcPct val="105000"/>
              </a:lnSpc>
              <a:spcBef>
                <a:spcPts val="0"/>
              </a:spcBef>
              <a:spcAft>
                <a:spcPts val="0"/>
              </a:spcAft>
              <a:buSzPts val="1900"/>
              <a:buFont typeface="Calibri"/>
              <a:buChar char="●"/>
            </a:pPr>
            <a:r>
              <a:rPr lang="fr" sz="1900">
                <a:latin typeface="Calibri"/>
                <a:ea typeface="Calibri"/>
                <a:cs typeface="Calibri"/>
                <a:sym typeface="Calibri"/>
              </a:rPr>
              <a:t>TES</a:t>
            </a:r>
            <a:endParaRPr sz="1900">
              <a:latin typeface="Calibri"/>
              <a:ea typeface="Calibri"/>
              <a:cs typeface="Calibri"/>
              <a:sym typeface="Calibri"/>
            </a:endParaRPr>
          </a:p>
          <a:p>
            <a:pPr indent="-349250" lvl="0" marL="457200" rtl="0" algn="l">
              <a:lnSpc>
                <a:spcPct val="105000"/>
              </a:lnSpc>
              <a:spcBef>
                <a:spcPts val="0"/>
              </a:spcBef>
              <a:spcAft>
                <a:spcPts val="0"/>
              </a:spcAft>
              <a:buSzPts val="1900"/>
              <a:buFont typeface="Calibri"/>
              <a:buChar char="●"/>
            </a:pPr>
            <a:r>
              <a:rPr lang="fr" sz="1900">
                <a:latin typeface="Calibri"/>
                <a:ea typeface="Calibri"/>
                <a:cs typeface="Calibri"/>
                <a:sym typeface="Calibri"/>
              </a:rPr>
              <a:t>Enseignante associée</a:t>
            </a:r>
            <a:endParaRPr sz="1900">
              <a:latin typeface="Calibri"/>
              <a:ea typeface="Calibri"/>
              <a:cs typeface="Calibri"/>
              <a:sym typeface="Calibri"/>
            </a:endParaRPr>
          </a:p>
        </p:txBody>
      </p:sp>
      <p:pic>
        <p:nvPicPr>
          <p:cNvPr id="100" name="Google Shape;100;p19"/>
          <p:cNvPicPr preferRelativeResize="0"/>
          <p:nvPr/>
        </p:nvPicPr>
        <p:blipFill>
          <a:blip r:embed="rId3">
            <a:alphaModFix/>
          </a:blip>
          <a:stretch>
            <a:fillRect/>
          </a:stretch>
        </p:blipFill>
        <p:spPr>
          <a:xfrm>
            <a:off x="5251900" y="0"/>
            <a:ext cx="3892101"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212125" y="445025"/>
            <a:ext cx="5060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Documentation</a:t>
            </a:r>
            <a:endParaRPr/>
          </a:p>
        </p:txBody>
      </p:sp>
      <p:sp>
        <p:nvSpPr>
          <p:cNvPr id="106" name="Google Shape;106;p20"/>
          <p:cNvSpPr txBox="1"/>
          <p:nvPr>
            <p:ph idx="1" type="body"/>
          </p:nvPr>
        </p:nvSpPr>
        <p:spPr>
          <a:xfrm>
            <a:off x="212125" y="1017725"/>
            <a:ext cx="4907100" cy="4125600"/>
          </a:xfrm>
          <a:prstGeom prst="rect">
            <a:avLst/>
          </a:prstGeom>
        </p:spPr>
        <p:txBody>
          <a:bodyPr anchorCtr="0" anchor="t" bIns="91425" lIns="91425" spcFirstLastPara="1" rIns="91425" wrap="square" tIns="91425">
            <a:normAutofit fontScale="92500" lnSpcReduction="10000"/>
          </a:bodyPr>
          <a:lstStyle/>
          <a:p>
            <a:pPr indent="0" lvl="0" marL="0" rtl="0" algn="just">
              <a:spcBef>
                <a:spcPts val="0"/>
              </a:spcBef>
              <a:spcAft>
                <a:spcPts val="0"/>
              </a:spcAft>
              <a:buNone/>
            </a:pPr>
            <a:r>
              <a:rPr lang="fr" sz="2000">
                <a:solidFill>
                  <a:schemeClr val="dk1"/>
                </a:solidFill>
                <a:latin typeface="Calibri"/>
                <a:ea typeface="Calibri"/>
                <a:cs typeface="Calibri"/>
                <a:sym typeface="Calibri"/>
              </a:rPr>
              <a:t>Pour documenter la résolution du problème, par le biais du conseil de coopération, je vais mettre en place de petites fiches pour aider les élèves à écrire leur préoccupation ou les aspects qu’ils aimeraient changer dans le groupe. </a:t>
            </a:r>
            <a:endParaRPr sz="2000">
              <a:solidFill>
                <a:schemeClr val="dk1"/>
              </a:solidFill>
              <a:latin typeface="Calibri"/>
              <a:ea typeface="Calibri"/>
              <a:cs typeface="Calibri"/>
              <a:sym typeface="Calibri"/>
            </a:endParaRPr>
          </a:p>
          <a:p>
            <a:pPr indent="0" lvl="0" marL="0" rtl="0" algn="just">
              <a:spcBef>
                <a:spcPts val="0"/>
              </a:spcBef>
              <a:spcAft>
                <a:spcPts val="0"/>
              </a:spcAft>
              <a:buNone/>
            </a:pPr>
            <a:r>
              <a:t/>
            </a:r>
            <a:endParaRPr sz="2000">
              <a:solidFill>
                <a:schemeClr val="dk1"/>
              </a:solidFill>
              <a:latin typeface="Calibri"/>
              <a:ea typeface="Calibri"/>
              <a:cs typeface="Calibri"/>
              <a:sym typeface="Calibri"/>
            </a:endParaRPr>
          </a:p>
          <a:p>
            <a:pPr indent="0" lvl="0" marL="0" rtl="0" algn="just">
              <a:spcBef>
                <a:spcPts val="0"/>
              </a:spcBef>
              <a:spcAft>
                <a:spcPts val="0"/>
              </a:spcAft>
              <a:buClr>
                <a:schemeClr val="dk1"/>
              </a:buClr>
              <a:buSzPct val="55000"/>
              <a:buFont typeface="Arial"/>
              <a:buNone/>
            </a:pPr>
            <a:r>
              <a:rPr lang="fr" sz="2000">
                <a:solidFill>
                  <a:schemeClr val="dk1"/>
                </a:solidFill>
                <a:latin typeface="Calibri"/>
                <a:ea typeface="Calibri"/>
                <a:cs typeface="Calibri"/>
                <a:sym typeface="Calibri"/>
              </a:rPr>
              <a:t>Aussi, lors du premier conseil de coopération, un élève, qui sera désigné secrétaire, devra prendre en notes tous les sujets abordés lors des rencontres. Je vais garder les fiches et les notes prises afin de voir la progression et le niveau d’engagement des élèves pour ce conseil.</a:t>
            </a:r>
            <a:endParaRPr sz="2000">
              <a:solidFill>
                <a:schemeClr val="dk1"/>
              </a:solidFill>
              <a:latin typeface="Calibri"/>
              <a:ea typeface="Calibri"/>
              <a:cs typeface="Calibri"/>
              <a:sym typeface="Calibri"/>
            </a:endParaRPr>
          </a:p>
          <a:p>
            <a:pPr indent="0" lvl="0" marL="0" rtl="0" algn="just">
              <a:spcBef>
                <a:spcPts val="0"/>
              </a:spcBef>
              <a:spcAft>
                <a:spcPts val="1200"/>
              </a:spcAft>
              <a:buNone/>
            </a:pPr>
            <a:r>
              <a:t/>
            </a:r>
            <a:endParaRPr/>
          </a:p>
        </p:txBody>
      </p:sp>
      <p:pic>
        <p:nvPicPr>
          <p:cNvPr id="107" name="Google Shape;107;p20"/>
          <p:cNvPicPr preferRelativeResize="0"/>
          <p:nvPr/>
        </p:nvPicPr>
        <p:blipFill>
          <a:blip r:embed="rId3">
            <a:alphaModFix/>
          </a:blip>
          <a:stretch>
            <a:fillRect/>
          </a:stretch>
        </p:blipFill>
        <p:spPr>
          <a:xfrm>
            <a:off x="5372400" y="0"/>
            <a:ext cx="3771600" cy="5143499"/>
          </a:xfrm>
          <a:prstGeom prst="rect">
            <a:avLst/>
          </a:prstGeom>
          <a:noFill/>
          <a:ln>
            <a:noFill/>
          </a:ln>
        </p:spPr>
      </p:pic>
      <p:pic>
        <p:nvPicPr>
          <p:cNvPr id="108" name="Google Shape;108;p20"/>
          <p:cNvPicPr preferRelativeResize="0"/>
          <p:nvPr/>
        </p:nvPicPr>
        <p:blipFill>
          <a:blip r:embed="rId4">
            <a:alphaModFix/>
          </a:blip>
          <a:stretch>
            <a:fillRect/>
          </a:stretch>
        </p:blipFill>
        <p:spPr>
          <a:xfrm>
            <a:off x="6003013" y="122450"/>
            <a:ext cx="2510375" cy="1950716"/>
          </a:xfrm>
          <a:prstGeom prst="rect">
            <a:avLst/>
          </a:prstGeom>
          <a:noFill/>
          <a:ln>
            <a:noFill/>
          </a:ln>
        </p:spPr>
      </p:pic>
      <p:pic>
        <p:nvPicPr>
          <p:cNvPr id="109" name="Google Shape;109;p20"/>
          <p:cNvPicPr preferRelativeResize="0"/>
          <p:nvPr/>
        </p:nvPicPr>
        <p:blipFill>
          <a:blip r:embed="rId5">
            <a:alphaModFix/>
          </a:blip>
          <a:stretch>
            <a:fillRect/>
          </a:stretch>
        </p:blipFill>
        <p:spPr>
          <a:xfrm>
            <a:off x="6167751" y="2286000"/>
            <a:ext cx="2180924" cy="2724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5157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Obstacles anticipés</a:t>
            </a:r>
            <a:endParaRPr/>
          </a:p>
        </p:txBody>
      </p:sp>
      <p:sp>
        <p:nvSpPr>
          <p:cNvPr id="115" name="Google Shape;115;p21"/>
          <p:cNvSpPr txBox="1"/>
          <p:nvPr>
            <p:ph idx="1" type="body"/>
          </p:nvPr>
        </p:nvSpPr>
        <p:spPr>
          <a:xfrm>
            <a:off x="311700" y="1352375"/>
            <a:ext cx="4940100" cy="3551100"/>
          </a:xfrm>
          <a:prstGeom prst="rect">
            <a:avLst/>
          </a:prstGeom>
        </p:spPr>
        <p:txBody>
          <a:bodyPr anchorCtr="0" anchor="t" bIns="91425" lIns="91425" spcFirstLastPara="1" rIns="91425" wrap="square" tIns="91425">
            <a:normAutofit fontScale="92500" lnSpcReduction="10000"/>
          </a:bodyPr>
          <a:lstStyle/>
          <a:p>
            <a:pPr indent="0" lvl="0" marL="0" rtl="0" algn="just">
              <a:spcBef>
                <a:spcPts val="0"/>
              </a:spcBef>
              <a:spcAft>
                <a:spcPts val="0"/>
              </a:spcAft>
              <a:buNone/>
            </a:pPr>
            <a:r>
              <a:rPr lang="fr" sz="2000">
                <a:solidFill>
                  <a:schemeClr val="dk1"/>
                </a:solidFill>
                <a:latin typeface="Calibri"/>
                <a:ea typeface="Calibri"/>
                <a:cs typeface="Calibri"/>
                <a:sym typeface="Calibri"/>
              </a:rPr>
              <a:t>Lors de l’amorce, au moment de la lecture de l’album Ce n’est pas comme ça qu’on joue au hockey !, les élèves vont devoir répondent à différentes questions afin de débuter la réflexion.</a:t>
            </a:r>
            <a:endParaRPr sz="2000">
              <a:solidFill>
                <a:schemeClr val="dk1"/>
              </a:solidFill>
              <a:latin typeface="Calibri"/>
              <a:ea typeface="Calibri"/>
              <a:cs typeface="Calibri"/>
              <a:sym typeface="Calibri"/>
            </a:endParaRPr>
          </a:p>
          <a:p>
            <a:pPr indent="0" lvl="0" marL="0" rtl="0" algn="just">
              <a:spcBef>
                <a:spcPts val="0"/>
              </a:spcBef>
              <a:spcAft>
                <a:spcPts val="0"/>
              </a:spcAft>
              <a:buClr>
                <a:schemeClr val="dk1"/>
              </a:buClr>
              <a:buSzPct val="55000"/>
              <a:buFont typeface="Arial"/>
              <a:buNone/>
            </a:pPr>
            <a:r>
              <a:t/>
            </a:r>
            <a:endParaRPr sz="2000">
              <a:solidFill>
                <a:schemeClr val="dk1"/>
              </a:solidFill>
              <a:latin typeface="Calibri"/>
              <a:ea typeface="Calibri"/>
              <a:cs typeface="Calibri"/>
              <a:sym typeface="Calibri"/>
            </a:endParaRPr>
          </a:p>
          <a:p>
            <a:pPr indent="0" lvl="0" marL="0" rtl="0" algn="just">
              <a:spcBef>
                <a:spcPts val="0"/>
              </a:spcBef>
              <a:spcAft>
                <a:spcPts val="0"/>
              </a:spcAft>
              <a:buClr>
                <a:schemeClr val="dk1"/>
              </a:buClr>
              <a:buSzPct val="55000"/>
              <a:buFont typeface="Arial"/>
              <a:buNone/>
            </a:pPr>
            <a:r>
              <a:rPr lang="fr" sz="2000">
                <a:solidFill>
                  <a:schemeClr val="dk1"/>
                </a:solidFill>
                <a:latin typeface="Calibri"/>
                <a:ea typeface="Calibri"/>
                <a:cs typeface="Calibri"/>
                <a:sym typeface="Calibri"/>
              </a:rPr>
              <a:t>Aussi, pour assurer un bon déroulement lors des premières rencontrent pour le conseil de coopération, je vais participer à celles-ci. Je pourrais ainsi guider les élèves et enligner la discussion afin de faire avancer les choses. </a:t>
            </a:r>
            <a:r>
              <a:rPr lang="fr" sz="1900">
                <a:solidFill>
                  <a:schemeClr val="dk1"/>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0" lvl="0" marL="0" rtl="0" algn="l">
              <a:spcBef>
                <a:spcPts val="0"/>
              </a:spcBef>
              <a:spcAft>
                <a:spcPts val="1200"/>
              </a:spcAft>
              <a:buNone/>
            </a:pPr>
            <a:r>
              <a:t/>
            </a:r>
            <a:endParaRPr/>
          </a:p>
        </p:txBody>
      </p:sp>
      <p:pic>
        <p:nvPicPr>
          <p:cNvPr id="116" name="Google Shape;116;p21"/>
          <p:cNvPicPr preferRelativeResize="0"/>
          <p:nvPr/>
        </p:nvPicPr>
        <p:blipFill>
          <a:blip r:embed="rId3">
            <a:alphaModFix/>
          </a:blip>
          <a:stretch>
            <a:fillRect/>
          </a:stretch>
        </p:blipFill>
        <p:spPr>
          <a:xfrm>
            <a:off x="5541000" y="0"/>
            <a:ext cx="3603000" cy="5143500"/>
          </a:xfrm>
          <a:prstGeom prst="rect">
            <a:avLst/>
          </a:prstGeom>
          <a:noFill/>
          <a:ln>
            <a:noFill/>
          </a:ln>
        </p:spPr>
      </p:pic>
      <p:pic>
        <p:nvPicPr>
          <p:cNvPr id="117" name="Google Shape;117;p21"/>
          <p:cNvPicPr preferRelativeResize="0"/>
          <p:nvPr/>
        </p:nvPicPr>
        <p:blipFill>
          <a:blip r:embed="rId4">
            <a:alphaModFix/>
          </a:blip>
          <a:stretch>
            <a:fillRect/>
          </a:stretch>
        </p:blipFill>
        <p:spPr>
          <a:xfrm>
            <a:off x="6586725" y="350725"/>
            <a:ext cx="1511551" cy="2057725"/>
          </a:xfrm>
          <a:prstGeom prst="rect">
            <a:avLst/>
          </a:prstGeom>
          <a:noFill/>
          <a:ln>
            <a:noFill/>
          </a:ln>
        </p:spPr>
      </p:pic>
      <p:pic>
        <p:nvPicPr>
          <p:cNvPr id="118" name="Google Shape;118;p21"/>
          <p:cNvPicPr preferRelativeResize="0"/>
          <p:nvPr/>
        </p:nvPicPr>
        <p:blipFill>
          <a:blip r:embed="rId5">
            <a:alphaModFix/>
          </a:blip>
          <a:stretch>
            <a:fillRect/>
          </a:stretch>
        </p:blipFill>
        <p:spPr>
          <a:xfrm>
            <a:off x="6608975" y="2789450"/>
            <a:ext cx="1467047" cy="19971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