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256" r:id="rId2"/>
    <p:sldId id="259" r:id="rId3"/>
    <p:sldId id="263" r:id="rId4"/>
    <p:sldId id="267" r:id="rId5"/>
    <p:sldId id="264" r:id="rId6"/>
    <p:sldId id="272" r:id="rId7"/>
    <p:sldId id="271" r:id="rId8"/>
    <p:sldId id="26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0EAC9-4C2F-49BC-BD94-732A9409B59A}" type="datetimeFigureOut">
              <a:rPr lang="fr-CA" smtClean="0"/>
              <a:t>2025-01-16</a:t>
            </a:fld>
            <a:endParaRPr lang="fr-CA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9C1C-7B74-4BD9-BEF6-BDDAF92768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058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D89C1C-7B74-4BD9-BEF6-BDDAF9276834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8127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‹n°›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79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2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1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8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7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5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1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3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7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6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‹n°›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7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9FC3496-8DEC-2A62-28BC-FE9097F90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2616" y="1517904"/>
            <a:ext cx="4579288" cy="2796945"/>
          </a:xfrm>
        </p:spPr>
        <p:txBody>
          <a:bodyPr>
            <a:noAutofit/>
          </a:bodyPr>
          <a:lstStyle/>
          <a:p>
            <a:pPr algn="l"/>
            <a:r>
              <a:rPr lang="fr-CA" sz="5000" dirty="0"/>
              <a:t>Projet d’intervention en contexte (PIC)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1EEEF1-BC8E-8E34-3325-7E2087A94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2616" y="4570807"/>
            <a:ext cx="4579288" cy="942889"/>
          </a:xfrm>
        </p:spPr>
        <p:txBody>
          <a:bodyPr>
            <a:normAutofit/>
          </a:bodyPr>
          <a:lstStyle/>
          <a:p>
            <a:pPr algn="l"/>
            <a:r>
              <a:rPr lang="fr-CA" dirty="0"/>
              <a:t>Coralie Verreault</a:t>
            </a:r>
          </a:p>
        </p:txBody>
      </p:sp>
      <p:pic>
        <p:nvPicPr>
          <p:cNvPr id="4" name="Picture 3" descr="Paint in motion from the bottom of the view">
            <a:extLst>
              <a:ext uri="{FF2B5EF4-FFF2-40B4-BE49-F238E27FC236}">
                <a16:creationId xmlns:a16="http://schemas.microsoft.com/office/drawing/2014/main" id="{9FA7761C-5709-D379-8935-E84C38E97E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882" r="13716" b="2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37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E84AF43-B2B8-8B10-0AC5-E81AC1E8A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684" y="1666544"/>
            <a:ext cx="4334256" cy="488373"/>
          </a:xfrm>
        </p:spPr>
        <p:txBody>
          <a:bodyPr/>
          <a:lstStyle/>
          <a:p>
            <a:r>
              <a:rPr lang="fr-CA" dirty="0"/>
              <a:t>Besoin/Contexte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1B54F8-5A59-99ED-F341-974CBCE10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0539" y="2154917"/>
            <a:ext cx="5064669" cy="3939716"/>
          </a:xfrm>
        </p:spPr>
        <p:txBody>
          <a:bodyPr>
            <a:normAutofit fontScale="92500" lnSpcReduction="10000"/>
          </a:bodyPr>
          <a:lstStyle/>
          <a:p>
            <a:r>
              <a:rPr lang="fr-CA" sz="2000" dirty="0"/>
              <a:t>Difficultés en français</a:t>
            </a:r>
            <a:endParaRPr lang="fr-CA" sz="2000" dirty="0">
              <a:sym typeface="Wingdings" panose="05000000000000000000" pitchFamily="2" charset="2"/>
            </a:endParaRPr>
          </a:p>
          <a:p>
            <a:r>
              <a:rPr lang="fr-CA" sz="2000" dirty="0">
                <a:sym typeface="Wingdings" panose="05000000000000000000" pitchFamily="2" charset="2"/>
              </a:rPr>
              <a:t>Orthopédagogie pour travailler les stratégies de lecture  j’ai choisi l’écriture (PIC)</a:t>
            </a:r>
          </a:p>
          <a:p>
            <a:r>
              <a:rPr lang="fr-CA" sz="2000" dirty="0">
                <a:sym typeface="Wingdings" panose="05000000000000000000" pitchFamily="2" charset="2"/>
              </a:rPr>
              <a:t>Défis en écriture : </a:t>
            </a:r>
            <a:br>
              <a:rPr lang="fr-CA" sz="2000" dirty="0">
                <a:sym typeface="Wingdings" panose="05000000000000000000" pitchFamily="2" charset="2"/>
              </a:rPr>
            </a:br>
            <a:r>
              <a:rPr lang="fr-CA" sz="2000" dirty="0">
                <a:sym typeface="Wingdings" panose="05000000000000000000" pitchFamily="2" charset="2"/>
              </a:rPr>
              <a:t>- Adaptation à la situation d’écriture</a:t>
            </a:r>
            <a:br>
              <a:rPr lang="fr-CA" sz="2000" dirty="0">
                <a:sym typeface="Wingdings" panose="05000000000000000000" pitchFamily="2" charset="2"/>
              </a:rPr>
            </a:br>
            <a:r>
              <a:rPr lang="fr-CA" sz="2000" dirty="0">
                <a:sym typeface="Wingdings" panose="05000000000000000000" pitchFamily="2" charset="2"/>
              </a:rPr>
              <a:t>- Utilisation d’un vocabulaire approprié</a:t>
            </a:r>
            <a:br>
              <a:rPr lang="fr-CA" sz="2000" dirty="0">
                <a:sym typeface="Wingdings" panose="05000000000000000000" pitchFamily="2" charset="2"/>
              </a:rPr>
            </a:br>
            <a:r>
              <a:rPr lang="fr-CA" sz="2000" dirty="0">
                <a:sym typeface="Wingdings" panose="05000000000000000000" pitchFamily="2" charset="2"/>
              </a:rPr>
              <a:t>- Construction de phrases et ponctuation appropriées</a:t>
            </a:r>
          </a:p>
          <a:p>
            <a:r>
              <a:rPr lang="fr-CA" sz="2000" dirty="0">
                <a:sym typeface="Wingdings" panose="05000000000000000000" pitchFamily="2" charset="2"/>
              </a:rPr>
              <a:t>Intérêt pour le travail d’équipe</a:t>
            </a:r>
          </a:p>
          <a:p>
            <a:r>
              <a:rPr lang="fr-CA" sz="2000" dirty="0">
                <a:sym typeface="Wingdings" panose="05000000000000000000" pitchFamily="2" charset="2"/>
              </a:rPr>
              <a:t>Rétroaction entre pairs (développer l’autonomie et l’entraide)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11E2D1-4ACE-70D0-0EB9-97854E2EF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7647" y="1666543"/>
            <a:ext cx="4334256" cy="488373"/>
          </a:xfrm>
        </p:spPr>
        <p:txBody>
          <a:bodyPr/>
          <a:lstStyle/>
          <a:p>
            <a:r>
              <a:rPr lang="fr-CA" dirty="0"/>
              <a:t>Compétences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FF13D4D-4B4E-EFA0-715A-81E4C1CD9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7647" y="2154917"/>
            <a:ext cx="5064669" cy="3939716"/>
          </a:xfrm>
        </p:spPr>
        <p:txBody>
          <a:bodyPr>
            <a:normAutofit/>
          </a:bodyPr>
          <a:lstStyle/>
          <a:p>
            <a:r>
              <a:rPr lang="fr-CA" sz="2400" dirty="0"/>
              <a:t>Domaine des langues - Français – Écrire des textes variés</a:t>
            </a:r>
          </a:p>
          <a:p>
            <a:r>
              <a:rPr lang="fr-CA" sz="2400" dirty="0"/>
              <a:t>Compétence transversale d’ordre personnel et social - Coopérer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76FE0E5-5CE3-9388-D484-A9F9959C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39" y="774173"/>
            <a:ext cx="9144000" cy="757705"/>
          </a:xfrm>
        </p:spPr>
        <p:txBody>
          <a:bodyPr>
            <a:normAutofit/>
          </a:bodyPr>
          <a:lstStyle/>
          <a:p>
            <a:r>
              <a:rPr lang="fr-CA" dirty="0"/>
              <a:t>Problématisation</a:t>
            </a:r>
          </a:p>
        </p:txBody>
      </p:sp>
    </p:spTree>
    <p:extLst>
      <p:ext uri="{BB962C8B-B14F-4D97-AF65-F5344CB8AC3E}">
        <p14:creationId xmlns:p14="http://schemas.microsoft.com/office/powerpoint/2010/main" val="410515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71DFB-D194-2326-ADED-0A4203280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B6238E9-3B0E-757A-D707-F7D961E51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684" y="1666544"/>
            <a:ext cx="4334256" cy="488373"/>
          </a:xfrm>
        </p:spPr>
        <p:txBody>
          <a:bodyPr/>
          <a:lstStyle/>
          <a:p>
            <a:r>
              <a:rPr lang="fr-CA" dirty="0"/>
              <a:t>Résultats souhaités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FE833D-9B32-9020-49FB-B0370D083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0539" y="2154917"/>
            <a:ext cx="5064669" cy="3939716"/>
          </a:xfrm>
        </p:spPr>
        <p:txBody>
          <a:bodyPr>
            <a:normAutofit lnSpcReduction="10000"/>
          </a:bodyPr>
          <a:lstStyle/>
          <a:p>
            <a:r>
              <a:rPr lang="fr-CA" sz="2400" dirty="0">
                <a:sym typeface="Wingdings" panose="05000000000000000000" pitchFamily="2" charset="2"/>
              </a:rPr>
              <a:t>Développer les compétences en écriture des élèves</a:t>
            </a:r>
          </a:p>
          <a:p>
            <a:r>
              <a:rPr lang="fr-CA" sz="2400" dirty="0">
                <a:sym typeface="Wingdings" panose="05000000000000000000" pitchFamily="2" charset="2"/>
              </a:rPr>
              <a:t>Développer les compétences sociales des élèves</a:t>
            </a:r>
          </a:p>
          <a:p>
            <a:r>
              <a:rPr lang="fr-CA" sz="2400" dirty="0">
                <a:sym typeface="Wingdings" panose="05000000000000000000" pitchFamily="2" charset="2"/>
              </a:rPr>
              <a:t>D’ici la fin du mois de décembre, la moyenne de classe en écriture (critères ciblés) augmentera d’au moins 10% grâce à la rétroaction entre pairs. 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D56D27-51C6-1381-45F9-70F8A2C01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7647" y="1666543"/>
            <a:ext cx="4334256" cy="488373"/>
          </a:xfrm>
        </p:spPr>
        <p:txBody>
          <a:bodyPr/>
          <a:lstStyle/>
          <a:p>
            <a:r>
              <a:rPr lang="fr-CA" dirty="0"/>
              <a:t>Traces/documentation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6CC4D8EA-8732-4E00-E0A6-8C893C194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7647" y="2154917"/>
            <a:ext cx="5064669" cy="3939716"/>
          </a:xfrm>
        </p:spPr>
        <p:txBody>
          <a:bodyPr>
            <a:normAutofit/>
          </a:bodyPr>
          <a:lstStyle/>
          <a:p>
            <a:r>
              <a:rPr lang="fr-CA" sz="2400" dirty="0"/>
              <a:t>Textes écrits des élèves</a:t>
            </a:r>
          </a:p>
          <a:p>
            <a:r>
              <a:rPr lang="fr-CA" sz="2400" dirty="0"/>
              <a:t>Grille de correction des critères ciblés</a:t>
            </a:r>
          </a:p>
          <a:p>
            <a:r>
              <a:rPr lang="fr-CA" sz="2400" dirty="0"/>
              <a:t>Observations de la qualité et de la quantité de rétroactions entre pairs</a:t>
            </a:r>
          </a:p>
          <a:p>
            <a:pPr marL="0" indent="0">
              <a:buNone/>
            </a:pPr>
            <a:endParaRPr lang="fr-CA" sz="2400" dirty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161FCFC3-64CF-459B-B775-EAC5C3D22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39" y="774173"/>
            <a:ext cx="9144000" cy="757705"/>
          </a:xfrm>
        </p:spPr>
        <p:txBody>
          <a:bodyPr>
            <a:normAutofit/>
          </a:bodyPr>
          <a:lstStyle/>
          <a:p>
            <a:r>
              <a:rPr lang="fr-CA" dirty="0"/>
              <a:t>Objectif</a:t>
            </a:r>
          </a:p>
        </p:txBody>
      </p:sp>
    </p:spTree>
    <p:extLst>
      <p:ext uri="{BB962C8B-B14F-4D97-AF65-F5344CB8AC3E}">
        <p14:creationId xmlns:p14="http://schemas.microsoft.com/office/powerpoint/2010/main" val="174447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01B48-BD3A-E4FC-72E3-6C40B04572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690A503-DD48-3269-DC1F-17FCA0FAE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684" y="1666544"/>
            <a:ext cx="4334256" cy="488373"/>
          </a:xfrm>
        </p:spPr>
        <p:txBody>
          <a:bodyPr/>
          <a:lstStyle/>
          <a:p>
            <a:r>
              <a:rPr lang="fr-CA" dirty="0"/>
              <a:t>Forces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B0B6FA-BF66-746D-ACB0-D3EBD0BF7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0539" y="2154917"/>
            <a:ext cx="5064669" cy="4703082"/>
          </a:xfrm>
        </p:spPr>
        <p:txBody>
          <a:bodyPr>
            <a:normAutofit fontScale="70000" lnSpcReduction="20000"/>
          </a:bodyPr>
          <a:lstStyle/>
          <a:p>
            <a:r>
              <a:rPr lang="fr-CA" sz="2400" dirty="0">
                <a:sym typeface="Wingdings" panose="05000000000000000000" pitchFamily="2" charset="2"/>
              </a:rPr>
              <a:t>« [La rétroaction] agit fortement pour améliorer l’apprentissage. » </a:t>
            </a:r>
            <a:r>
              <a:rPr lang="fr-CA" sz="1400" dirty="0">
                <a:sym typeface="Wingdings" panose="05000000000000000000" pitchFamily="2" charset="2"/>
              </a:rPr>
              <a:t>(McCallum et Boisclair, 2017, p.2).</a:t>
            </a:r>
          </a:p>
          <a:p>
            <a:r>
              <a:rPr lang="fr-CA" sz="2400" dirty="0">
                <a:sym typeface="Wingdings" panose="05000000000000000000" pitchFamily="2" charset="2"/>
              </a:rPr>
              <a:t>« En analysant la situation d’écriture d’un pair, l’élève peut transférer ses connaissances en écriture d’un contexte à un autre. » </a:t>
            </a:r>
            <a:r>
              <a:rPr lang="fr-CA" sz="1400" dirty="0">
                <a:sym typeface="Wingdings" panose="05000000000000000000" pitchFamily="2" charset="2"/>
              </a:rPr>
              <a:t>(Blain et Lafontaine, 2010).</a:t>
            </a:r>
          </a:p>
          <a:p>
            <a:r>
              <a:rPr lang="fr-CA" sz="2400" dirty="0">
                <a:sym typeface="Wingdings" panose="05000000000000000000" pitchFamily="2" charset="2"/>
              </a:rPr>
              <a:t>« […] le fait de recevoir des commentaires constructifs permet à l’élève de prendre conscience des méprises de sa rédaction [et] il doit choisir une piste de solution pour améliorer ce qui lui a été mentionné. » </a:t>
            </a:r>
            <a:r>
              <a:rPr lang="fr-CA" sz="1400" dirty="0">
                <a:sym typeface="Wingdings" panose="05000000000000000000" pitchFamily="2" charset="2"/>
              </a:rPr>
              <a:t>(Frédérick et Trépanier, 2024).</a:t>
            </a:r>
            <a:endParaRPr lang="fr-CA" sz="1600" dirty="0">
              <a:sym typeface="Wingdings" panose="05000000000000000000" pitchFamily="2" charset="2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5000"/>
              </a:lnSpc>
              <a:spcBef>
                <a:spcPts val="900"/>
              </a:spcBef>
              <a:spcAft>
                <a:spcPts val="0"/>
              </a:spcAft>
              <a:buClr>
                <a:srgbClr val="716EEE"/>
              </a:buClr>
              <a:buSzTx/>
              <a:buFont typeface="Avenir Next LT Pro" panose="020B0504020202020204" pitchFamily="34" charset="0"/>
              <a:buChar char="+"/>
              <a:tabLst/>
              <a:defRPr/>
            </a:pPr>
            <a:r>
              <a:rPr lang="fr-CA" sz="2400" dirty="0">
                <a:sym typeface="Wingdings" panose="05000000000000000000" pitchFamily="2" charset="2"/>
              </a:rPr>
              <a:t>« […] cette stratégie libère la charge de travail de l’enseignant. »</a:t>
            </a:r>
            <a:r>
              <a:rPr lang="fr-CA" sz="1400" dirty="0">
                <a:sym typeface="Wingdings" panose="05000000000000000000" pitchFamily="2" charset="2"/>
              </a:rPr>
              <a:t> </a:t>
            </a:r>
            <a:r>
              <a:rPr kumimoji="0" lang="fr-C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  <a:sym typeface="Wingdings" panose="05000000000000000000" pitchFamily="2" charset="2"/>
              </a:rPr>
              <a:t>(Frédérick et Trépanier, 2024).</a:t>
            </a:r>
          </a:p>
          <a:p>
            <a:pPr marL="365760" marR="0" lvl="0" indent="-365760" algn="l" defTabSz="914400" rtl="0" eaLnBrk="1" fontAlgn="auto" latinLnBrk="0" hangingPunct="1">
              <a:lnSpc>
                <a:spcPct val="105000"/>
              </a:lnSpc>
              <a:spcBef>
                <a:spcPts val="900"/>
              </a:spcBef>
              <a:spcAft>
                <a:spcPts val="0"/>
              </a:spcAft>
              <a:buClr>
                <a:srgbClr val="716EEE"/>
              </a:buClr>
              <a:buSzTx/>
              <a:buFont typeface="Avenir Next LT Pro" panose="020B0504020202020204" pitchFamily="34" charset="0"/>
              <a:buChar char="+"/>
              <a:tabLst/>
              <a:defRPr/>
            </a:pPr>
            <a:r>
              <a:rPr lang="fr-CA" sz="2400" dirty="0">
                <a:solidFill>
                  <a:srgbClr val="000000"/>
                </a:solidFill>
                <a:latin typeface="Avenir Next LT Pro"/>
                <a:sym typeface="Wingdings" panose="05000000000000000000" pitchFamily="2" charset="2"/>
              </a:rPr>
              <a:t>«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fr-CA" sz="2400" dirty="0">
                <a:solidFill>
                  <a:srgbClr val="000000"/>
                </a:solidFill>
                <a:latin typeface="Avenir Next LT Pro"/>
                <a:sym typeface="Wingdings" panose="05000000000000000000" pitchFamily="2" charset="2"/>
              </a:rPr>
              <a:t>L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  <a:sym typeface="Wingdings" panose="05000000000000000000" pitchFamily="2" charset="2"/>
              </a:rPr>
              <a:t>es élèves apprennent tout autant, si ce n’est plus, en interagissant avec leurs camarades. » </a:t>
            </a:r>
            <a:r>
              <a:rPr kumimoji="0" lang="fr-C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  <a:sym typeface="Wingdings" panose="05000000000000000000" pitchFamily="2" charset="2"/>
              </a:rPr>
              <a:t>(McCallum, 2018, p.84)</a:t>
            </a:r>
            <a:endParaRPr kumimoji="0" lang="fr-CA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0074F9-50A7-16AE-20BE-B6D95DFEC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7647" y="1666543"/>
            <a:ext cx="4334256" cy="488373"/>
          </a:xfrm>
        </p:spPr>
        <p:txBody>
          <a:bodyPr/>
          <a:lstStyle/>
          <a:p>
            <a:r>
              <a:rPr lang="fr-CA" dirty="0"/>
              <a:t>Limites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918AFE2-5475-2AD2-D623-9F6565EA4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7647" y="2154916"/>
            <a:ext cx="5064669" cy="4703083"/>
          </a:xfrm>
        </p:spPr>
        <p:txBody>
          <a:bodyPr>
            <a:normAutofit fontScale="92500" lnSpcReduction="20000"/>
          </a:bodyPr>
          <a:lstStyle/>
          <a:p>
            <a:r>
              <a:rPr lang="fr-CA" sz="2200" dirty="0"/>
              <a:t>« […] l’enseignant doit permettre le transfert de responsabilités en appliquant les 3 étapes mentionnées que soient le modelage, le guidage et la pratique individuelle. »</a:t>
            </a:r>
            <a:r>
              <a:rPr lang="fr-CA" sz="1500" dirty="0"/>
              <a:t> </a:t>
            </a:r>
            <a:r>
              <a:rPr lang="fr-CA" sz="1300" dirty="0"/>
              <a:t>(Frédérick et Trépanier, 2024).</a:t>
            </a:r>
          </a:p>
          <a:p>
            <a:r>
              <a:rPr lang="fr-CA" sz="2200" dirty="0"/>
              <a:t>« L’élève doit comprendre comment rédiger des commentaires constructifs [et] doit être en mesure d’accepter les commentaires des autres pour les intégrer. » </a:t>
            </a:r>
            <a:r>
              <a:rPr lang="fr-CA" sz="1300" dirty="0"/>
              <a:t>(Frédérick et Trépanier, 2024).</a:t>
            </a:r>
          </a:p>
          <a:p>
            <a:r>
              <a:rPr lang="fr-CA" sz="2200" dirty="0"/>
              <a:t>« […] il est important de choisir des moments stratégiques. […] L’enseignant doit s’assurer que ce processus se réalise en scindant la tâche. » </a:t>
            </a:r>
            <a:r>
              <a:rPr lang="fr-CA" sz="1300" dirty="0"/>
              <a:t>(Frédérick et Trépanier, 2024).</a:t>
            </a:r>
            <a:endParaRPr lang="fr-CA" sz="1600" dirty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B7E5615D-EFEA-2ED2-A5CE-7B195AB35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38" y="774173"/>
            <a:ext cx="10601777" cy="757705"/>
          </a:xfrm>
        </p:spPr>
        <p:txBody>
          <a:bodyPr>
            <a:normAutofit fontScale="90000"/>
          </a:bodyPr>
          <a:lstStyle/>
          <a:p>
            <a:r>
              <a:rPr lang="fr-CA" dirty="0"/>
              <a:t>Analyse critique de la rétroaction entre pairs</a:t>
            </a:r>
          </a:p>
        </p:txBody>
      </p:sp>
    </p:spTree>
    <p:extLst>
      <p:ext uri="{BB962C8B-B14F-4D97-AF65-F5344CB8AC3E}">
        <p14:creationId xmlns:p14="http://schemas.microsoft.com/office/powerpoint/2010/main" val="309497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F460B-7241-247B-A5FC-60228B427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365182-462A-A497-FF08-6D8DB7DF6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684" y="1666544"/>
            <a:ext cx="4334256" cy="488373"/>
          </a:xfrm>
        </p:spPr>
        <p:txBody>
          <a:bodyPr/>
          <a:lstStyle/>
          <a:p>
            <a:r>
              <a:rPr lang="fr-CA" dirty="0"/>
              <a:t>Enseignement explicite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8A58E6-DBF2-B688-7E5C-5CBF873A7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0539" y="2154917"/>
            <a:ext cx="5064669" cy="3939716"/>
          </a:xfrm>
        </p:spPr>
        <p:txBody>
          <a:bodyPr>
            <a:normAutofit fontScale="92500"/>
          </a:bodyPr>
          <a:lstStyle/>
          <a:p>
            <a:r>
              <a:rPr lang="fr-CA" sz="1800" dirty="0">
                <a:sym typeface="Wingdings" panose="05000000000000000000" pitchFamily="2" charset="2"/>
              </a:rPr>
              <a:t>Modelage : </a:t>
            </a:r>
            <a:br>
              <a:rPr lang="fr-CA" sz="1800" dirty="0">
                <a:sym typeface="Wingdings" panose="05000000000000000000" pitchFamily="2" charset="2"/>
              </a:rPr>
            </a:br>
            <a:r>
              <a:rPr lang="fr-CA" sz="1800" dirty="0">
                <a:sym typeface="Wingdings" panose="05000000000000000000" pitchFamily="2" charset="2"/>
              </a:rPr>
              <a:t>- Comment faire une rétroaction efficace?</a:t>
            </a:r>
            <a:br>
              <a:rPr lang="fr-CA" sz="1800" dirty="0">
                <a:sym typeface="Wingdings" panose="05000000000000000000" pitchFamily="2" charset="2"/>
              </a:rPr>
            </a:br>
            <a:r>
              <a:rPr lang="fr-CA" sz="1800" dirty="0">
                <a:sym typeface="Wingdings" panose="05000000000000000000" pitchFamily="2" charset="2"/>
              </a:rPr>
              <a:t>- Comment formuler mon commentaire?</a:t>
            </a:r>
            <a:br>
              <a:rPr lang="fr-CA" sz="1800" dirty="0">
                <a:sym typeface="Wingdings" panose="05000000000000000000" pitchFamily="2" charset="2"/>
              </a:rPr>
            </a:br>
            <a:r>
              <a:rPr lang="fr-CA" sz="1800" dirty="0">
                <a:sym typeface="Wingdings" panose="05000000000000000000" pitchFamily="2" charset="2"/>
              </a:rPr>
              <a:t>- Comment utiliser la liste pour la rétroaction?</a:t>
            </a:r>
            <a:br>
              <a:rPr lang="fr-CA" sz="1800" dirty="0">
                <a:sym typeface="Wingdings" panose="05000000000000000000" pitchFamily="2" charset="2"/>
              </a:rPr>
            </a:br>
            <a:r>
              <a:rPr lang="fr-CA" sz="1800" dirty="0">
                <a:sym typeface="Wingdings" panose="05000000000000000000" pitchFamily="2" charset="2"/>
              </a:rPr>
              <a:t>- Présenter la différence entre un jugement et un commentaire constructif.</a:t>
            </a:r>
          </a:p>
          <a:p>
            <a:r>
              <a:rPr lang="fr-CA" sz="1800" dirty="0">
                <a:sym typeface="Wingdings" panose="05000000000000000000" pitchFamily="2" charset="2"/>
              </a:rPr>
              <a:t>Pratique guidée : </a:t>
            </a:r>
            <a:br>
              <a:rPr lang="fr-CA" sz="1800" dirty="0">
                <a:sym typeface="Wingdings" panose="05000000000000000000" pitchFamily="2" charset="2"/>
              </a:rPr>
            </a:br>
            <a:r>
              <a:rPr lang="fr-CA" sz="1800" dirty="0">
                <a:sym typeface="Wingdings" panose="05000000000000000000" pitchFamily="2" charset="2"/>
              </a:rPr>
              <a:t>En groupe, analyser un texte et trouver des manières de bien formuler des rétroactions.</a:t>
            </a:r>
          </a:p>
          <a:p>
            <a:r>
              <a:rPr lang="fr-CA" sz="1800" dirty="0">
                <a:sym typeface="Wingdings" panose="05000000000000000000" pitchFamily="2" charset="2"/>
              </a:rPr>
              <a:t>Pratique autonome : </a:t>
            </a:r>
            <a:br>
              <a:rPr lang="fr-CA" sz="1800" dirty="0">
                <a:sym typeface="Wingdings" panose="05000000000000000000" pitchFamily="2" charset="2"/>
              </a:rPr>
            </a:br>
            <a:r>
              <a:rPr lang="fr-CA" sz="1800" dirty="0">
                <a:sym typeface="Wingdings" panose="05000000000000000000" pitchFamily="2" charset="2"/>
              </a:rPr>
              <a:t>Entre pairs, analyser un texte et trouver des manières de bien formuler des rétroactions.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E7AB06-8759-EF05-4F13-CBD821336C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7647" y="1666543"/>
            <a:ext cx="4334256" cy="488373"/>
          </a:xfrm>
        </p:spPr>
        <p:txBody>
          <a:bodyPr/>
          <a:lstStyle/>
          <a:p>
            <a:r>
              <a:rPr lang="fr-CA" dirty="0"/>
              <a:t>Liste pour la rétroaction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F38A9072-302D-1F12-F804-1397F510D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7647" y="2154917"/>
            <a:ext cx="5064669" cy="3939716"/>
          </a:xfrm>
        </p:spPr>
        <p:txBody>
          <a:bodyPr>
            <a:normAutofit/>
          </a:bodyPr>
          <a:lstStyle/>
          <a:p>
            <a:r>
              <a:rPr lang="fr-CA" sz="1800" dirty="0"/>
              <a:t>Adaptation à la situation d’écriture : sujet, intention et destinataire. </a:t>
            </a:r>
            <a:r>
              <a:rPr lang="fr-CA" sz="1800" dirty="0">
                <a:sym typeface="Wingdings" panose="05000000000000000000" pitchFamily="2" charset="2"/>
              </a:rPr>
              <a:t> pendant l’écriture</a:t>
            </a:r>
            <a:endParaRPr lang="fr-CA" sz="1800" dirty="0"/>
          </a:p>
          <a:p>
            <a:r>
              <a:rPr lang="fr-CA" sz="1800" dirty="0"/>
              <a:t>Utilisation d’un vocabulaire approprié : mots riches, précis et variés. </a:t>
            </a:r>
            <a:r>
              <a:rPr lang="fr-CA" sz="1800" dirty="0">
                <a:sym typeface="Wingdings" panose="05000000000000000000" pitchFamily="2" charset="2"/>
              </a:rPr>
              <a:t> après l’écriture</a:t>
            </a:r>
            <a:endParaRPr lang="fr-CA" sz="1800" dirty="0"/>
          </a:p>
          <a:p>
            <a:r>
              <a:rPr lang="fr-CA" sz="1800" dirty="0"/>
              <a:t>Construction de phrases et ponctuation appropriées : phrase simple en phrase complexe, majuscule et point. </a:t>
            </a:r>
            <a:r>
              <a:rPr lang="fr-CA" sz="1800" dirty="0">
                <a:sym typeface="Wingdings" panose="05000000000000000000" pitchFamily="2" charset="2"/>
              </a:rPr>
              <a:t> pendant l’écriture</a:t>
            </a:r>
            <a:endParaRPr lang="fr-CA" sz="1800" dirty="0"/>
          </a:p>
          <a:p>
            <a:r>
              <a:rPr lang="fr-CA" sz="1800" dirty="0"/>
              <a:t>Gabarit pour formuler de bonnes rétroactions.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84B2AC54-95F0-3A88-EB54-9CBCCF27B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38" y="774173"/>
            <a:ext cx="10601777" cy="757705"/>
          </a:xfrm>
        </p:spPr>
        <p:txBody>
          <a:bodyPr>
            <a:normAutofit fontScale="90000"/>
          </a:bodyPr>
          <a:lstStyle/>
          <a:p>
            <a:r>
              <a:rPr lang="fr-CA" dirty="0"/>
              <a:t>Stratégies</a:t>
            </a:r>
            <a:r>
              <a:rPr lang="fr-CA" sz="4400" dirty="0"/>
              <a:t> </a:t>
            </a:r>
            <a:r>
              <a:rPr lang="fr-CA" sz="1800" dirty="0"/>
              <a:t>Revue des finissant(e)s : </a:t>
            </a:r>
            <a:r>
              <a:rPr lang="fr-CA" sz="1800" i="1" dirty="0"/>
              <a:t>L’influence de la rétroaction par les pairs en contexte d’écriture </a:t>
            </a:r>
            <a:r>
              <a:rPr lang="fr-CA" sz="1800" dirty="0"/>
              <a:t>		           (Amélie Frédérick et Justine Trépanier)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007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643CDC7-6D27-2DA2-9C97-D27C3B41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5" t="3810" b="1270"/>
          <a:stretch/>
        </p:blipFill>
        <p:spPr>
          <a:xfrm>
            <a:off x="5110591" y="0"/>
            <a:ext cx="5824359" cy="6858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F0FA4D5-5107-45E0-58CA-8ACCCFD9B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589" y="1865314"/>
            <a:ext cx="3183821" cy="173452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176FF-AD02-E132-D87E-B9C8BC2AE6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2589" y="772886"/>
            <a:ext cx="3192059" cy="1092428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D66A205-1E0F-18DD-62AF-9C920E661159}"/>
              </a:ext>
            </a:extLst>
          </p:cNvPr>
          <p:cNvSpPr txBox="1"/>
          <p:nvPr/>
        </p:nvSpPr>
        <p:spPr>
          <a:xfrm>
            <a:off x="1722589" y="3599841"/>
            <a:ext cx="319205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Australian Society for Evidence Based Teaching,</a:t>
            </a:r>
          </a:p>
          <a:p>
            <a:r>
              <a:rPr lang="en-US" sz="900" dirty="0"/>
              <a:t>[</a:t>
            </a:r>
            <a:r>
              <a:rPr lang="en-US" sz="900" dirty="0" err="1"/>
              <a:t>s.d.</a:t>
            </a:r>
            <a:r>
              <a:rPr lang="en-US" sz="900" dirty="0"/>
              <a:t>]. HOW TO GIVE FEEDBACK TO STUDENTS,</a:t>
            </a:r>
          </a:p>
          <a:p>
            <a:r>
              <a:rPr lang="en-US" sz="900" dirty="0"/>
              <a:t>http://www.robeson.k12.nc.us/cms/lib6/NC01000307/</a:t>
            </a:r>
          </a:p>
          <a:p>
            <a:r>
              <a:rPr lang="en-US" sz="900" dirty="0"/>
              <a:t>Centricity/Domain/53/How%20to%20Give%20</a:t>
            </a:r>
          </a:p>
          <a:p>
            <a:r>
              <a:rPr lang="en-US" sz="900" dirty="0"/>
              <a:t>Feedback%20to%20Students.pdf </a:t>
            </a:r>
            <a:endParaRPr lang="fr-CA" sz="900" dirty="0"/>
          </a:p>
        </p:txBody>
      </p:sp>
    </p:spTree>
    <p:extLst>
      <p:ext uri="{BB962C8B-B14F-4D97-AF65-F5344CB8AC3E}">
        <p14:creationId xmlns:p14="http://schemas.microsoft.com/office/powerpoint/2010/main" val="2000475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DCAE3-0A9C-7D7C-3645-8CBC59B10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47D3A-44DC-7768-103D-4EF422C38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50" y="0"/>
            <a:ext cx="9144000" cy="788462"/>
          </a:xfrm>
        </p:spPr>
        <p:txBody>
          <a:bodyPr>
            <a:normAutofit/>
          </a:bodyPr>
          <a:lstStyle/>
          <a:p>
            <a:r>
              <a:rPr lang="fr-CA" dirty="0"/>
              <a:t>Échéancier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40260B1-9F1D-6A64-A545-889255A8D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346407"/>
              </p:ext>
            </p:extLst>
          </p:nvPr>
        </p:nvGraphicFramePr>
        <p:xfrm>
          <a:off x="0" y="579120"/>
          <a:ext cx="12192000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90560676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36325714"/>
                    </a:ext>
                  </a:extLst>
                </a:gridCol>
                <a:gridCol w="2771775">
                  <a:extLst>
                    <a:ext uri="{9D8B030D-6E8A-4147-A177-3AD203B41FA5}">
                      <a16:colId xmlns:a16="http://schemas.microsoft.com/office/drawing/2014/main" val="544010513"/>
                    </a:ext>
                  </a:extLst>
                </a:gridCol>
                <a:gridCol w="2968625">
                  <a:extLst>
                    <a:ext uri="{9D8B030D-6E8A-4147-A177-3AD203B41FA5}">
                      <a16:colId xmlns:a16="http://schemas.microsoft.com/office/drawing/2014/main" val="3003038361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321675902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r>
                        <a:rPr lang="fr-CA" sz="1400" dirty="0"/>
                        <a:t>Semaines</a:t>
                      </a:r>
                    </a:p>
                    <a:p>
                      <a:r>
                        <a:rPr lang="fr-CA" sz="1400" dirty="0"/>
                        <a:t>Périodes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1 (semaine du 25 novembre)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2 (semaine du 2 décembre)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3 (semaine du 9 décembre)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4 (semaine du 16 décembre)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968564"/>
                  </a:ext>
                </a:extLst>
              </a:tr>
              <a:tr h="510493">
                <a:tc>
                  <a:txBody>
                    <a:bodyPr/>
                    <a:lstStyle/>
                    <a:p>
                      <a:r>
                        <a:rPr lang="fr-CA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Écriture 1 : 5 à 7 d’écriture (à rétroagir lorsque terminé)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Écriture 1 : Texte de 10 phrases (à rétroagir en continu)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Écriture 1 : Projet d’écriture de 10-15 phrases (à rétroagir en continu)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2 </a:t>
                      </a:r>
                    </a:p>
                    <a:p>
                      <a:r>
                        <a:rPr lang="fr-CA" sz="1400" dirty="0"/>
                        <a:t>Pratique guidée : critère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01417"/>
                  </a:ext>
                </a:extLst>
              </a:tr>
              <a:tr h="930900">
                <a:tc>
                  <a:txBody>
                    <a:bodyPr/>
                    <a:lstStyle/>
                    <a:p>
                      <a:r>
                        <a:rPr lang="fr-CA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1 </a:t>
                      </a:r>
                    </a:p>
                    <a:p>
                      <a:r>
                        <a:rPr lang="fr-CA" sz="1400" dirty="0"/>
                        <a:t>Pratique guidée : critère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1 </a:t>
                      </a:r>
                    </a:p>
                    <a:p>
                      <a:r>
                        <a:rPr lang="fr-CA" sz="1400" dirty="0"/>
                        <a:t>Pratique guidée : critère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1 </a:t>
                      </a:r>
                    </a:p>
                    <a:p>
                      <a:r>
                        <a:rPr lang="fr-CA" sz="1400" dirty="0"/>
                        <a:t>Pratique guidée : critère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Écriture 6 : Texte de 10-15 phrases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861099"/>
                  </a:ext>
                </a:extLst>
              </a:tr>
              <a:tr h="930900">
                <a:tc>
                  <a:txBody>
                    <a:bodyPr/>
                    <a:lstStyle/>
                    <a:p>
                      <a:r>
                        <a:rPr lang="fr-CA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Écriture 2 : Texte de 10 phrases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Écriture 2 : Texte de 10-15 phrases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93793"/>
                  </a:ext>
                </a:extLst>
              </a:tr>
              <a:tr h="510493">
                <a:tc>
                  <a:txBody>
                    <a:bodyPr/>
                    <a:lstStyle/>
                    <a:p>
                      <a:r>
                        <a:rPr lang="fr-CA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2</a:t>
                      </a:r>
                    </a:p>
                    <a:p>
                      <a:r>
                        <a:rPr lang="fr-CA" sz="1400" dirty="0"/>
                        <a:t>Pratique guidée : critère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3 </a:t>
                      </a:r>
                    </a:p>
                    <a:p>
                      <a:r>
                        <a:rPr lang="fr-CA" sz="1400" dirty="0"/>
                        <a:t>Pratique guidée : critère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3 </a:t>
                      </a:r>
                    </a:p>
                    <a:p>
                      <a:r>
                        <a:rPr lang="fr-CA" sz="1400" dirty="0"/>
                        <a:t>Pratique guidée : critère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5710"/>
                  </a:ext>
                </a:extLst>
              </a:tr>
              <a:tr h="930900">
                <a:tc>
                  <a:txBody>
                    <a:bodyPr/>
                    <a:lstStyle/>
                    <a:p>
                      <a:r>
                        <a:rPr lang="fr-CA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Pratique autonome : rétroaction critère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Écriture 3 : Texte de 10 phrases</a:t>
                      </a:r>
                    </a:p>
                    <a:p>
                      <a:r>
                        <a:rPr lang="fr-CA" sz="1400" dirty="0"/>
                        <a:t>Pratique autonome : rétroaction critère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Écriture 3 : Texte de 10-15 phrases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960132"/>
                  </a:ext>
                </a:extLst>
              </a:tr>
              <a:tr h="930900">
                <a:tc>
                  <a:txBody>
                    <a:bodyPr/>
                    <a:lstStyle/>
                    <a:p>
                      <a:r>
                        <a:rPr lang="fr-CA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3</a:t>
                      </a:r>
                    </a:p>
                    <a:p>
                      <a:r>
                        <a:rPr lang="fr-CA" sz="1400" dirty="0"/>
                        <a:t>Pratique guidée : critère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Modélisation : critère 2 </a:t>
                      </a:r>
                    </a:p>
                    <a:p>
                      <a:r>
                        <a:rPr lang="fr-CA" sz="1400" dirty="0"/>
                        <a:t>Pratique guidée : critère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Écriture 4 : Texte de 10-15 phrases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569"/>
                  </a:ext>
                </a:extLst>
              </a:tr>
              <a:tr h="930900">
                <a:tc>
                  <a:txBody>
                    <a:bodyPr/>
                    <a:lstStyle/>
                    <a:p>
                      <a:r>
                        <a:rPr lang="fr-CA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Écriture 4 : Texte de 10 phrases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Écriture 5 : Texte de 10-15 phrases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Pratique autonome : rétroaction critère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353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667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DC03BB-5877-790A-CDDA-14F6AEDE3B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EE392D-E3FC-4350-C6F0-6F7A7FFC0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150" y="790956"/>
            <a:ext cx="9144000" cy="788462"/>
          </a:xfrm>
        </p:spPr>
        <p:txBody>
          <a:bodyPr>
            <a:normAutofit/>
          </a:bodyPr>
          <a:lstStyle/>
          <a:p>
            <a:r>
              <a:rPr lang="fr-CA" dirty="0"/>
              <a:t>Ressources utiles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367044-020A-65A9-BAA1-482418E49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150" y="1579418"/>
            <a:ext cx="10631700" cy="4519630"/>
          </a:xfrm>
        </p:spPr>
        <p:txBody>
          <a:bodyPr/>
          <a:lstStyle/>
          <a:p>
            <a:r>
              <a:rPr lang="fr-CA" sz="2800" dirty="0"/>
              <a:t>Revue des finissant(e)s : </a:t>
            </a:r>
            <a:r>
              <a:rPr lang="fr-CA" sz="2800" i="1" dirty="0"/>
              <a:t>L’influence de la rétroaction par les pairs en contexte d’écriture </a:t>
            </a:r>
            <a:r>
              <a:rPr lang="fr-CA" sz="2800" dirty="0"/>
              <a:t>(Amélie Frédérick et Justine Trépanier) </a:t>
            </a:r>
            <a:r>
              <a:rPr lang="fr-CA" sz="2800" dirty="0">
                <a:sym typeface="Wingdings" panose="05000000000000000000" pitchFamily="2" charset="2"/>
              </a:rPr>
              <a:t> projet semblable</a:t>
            </a:r>
            <a:endParaRPr lang="fr-CA" sz="2800" dirty="0"/>
          </a:p>
          <a:p>
            <a:r>
              <a:rPr lang="fr-CA" sz="2800" dirty="0"/>
              <a:t>Frey, N. (2016). </a:t>
            </a:r>
            <a:r>
              <a:rPr lang="fr-CA" sz="2800" i="1" dirty="0"/>
              <a:t>50 stratégies efficaces pour gérer sa classe : Guide pour favoriser l’engagement et l’interaction</a:t>
            </a:r>
            <a:r>
              <a:rPr lang="fr-CA" sz="2800" dirty="0"/>
              <a:t>. Chenelière Éducation. </a:t>
            </a:r>
            <a:r>
              <a:rPr lang="fr-CA" sz="2800" dirty="0">
                <a:sym typeface="Wingdings" panose="05000000000000000000" pitchFamily="2" charset="2"/>
              </a:rPr>
              <a:t> </a:t>
            </a:r>
            <a:r>
              <a:rPr lang="fr-CA" sz="2800" dirty="0"/>
              <a:t>partenaire de rétroaction</a:t>
            </a:r>
          </a:p>
          <a:p>
            <a:r>
              <a:rPr lang="fr-CA" sz="2800" i="1" dirty="0"/>
              <a:t>Évaluation des apprentissages au préscolaire/primaire</a:t>
            </a:r>
            <a:r>
              <a:rPr lang="fr-CA" sz="2800" i="1" dirty="0">
                <a:sym typeface="Wingdings" panose="05000000000000000000" pitchFamily="2" charset="2"/>
              </a:rPr>
              <a:t> </a:t>
            </a:r>
            <a:r>
              <a:rPr lang="fr-CA" sz="2800" dirty="0">
                <a:sym typeface="Wingdings" panose="05000000000000000000" pitchFamily="2" charset="2"/>
              </a:rPr>
              <a:t> </a:t>
            </a:r>
            <a:r>
              <a:rPr lang="fr-CA" sz="2800" dirty="0"/>
              <a:t>cours sur la rétroaction.</a:t>
            </a:r>
          </a:p>
        </p:txBody>
      </p:sp>
    </p:spTree>
    <p:extLst>
      <p:ext uri="{BB962C8B-B14F-4D97-AF65-F5344CB8AC3E}">
        <p14:creationId xmlns:p14="http://schemas.microsoft.com/office/powerpoint/2010/main" val="3304457630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LeftStep">
      <a:dk1>
        <a:srgbClr val="000000"/>
      </a:dk1>
      <a:lt1>
        <a:srgbClr val="FFFFFF"/>
      </a:lt1>
      <a:dk2>
        <a:srgbClr val="312441"/>
      </a:dk2>
      <a:lt2>
        <a:srgbClr val="E2E8E6"/>
      </a:lt2>
      <a:accent1>
        <a:srgbClr val="EE6E96"/>
      </a:accent1>
      <a:accent2>
        <a:srgbClr val="EB4EC0"/>
      </a:accent2>
      <a:accent3>
        <a:srgbClr val="DC6EEE"/>
      </a:accent3>
      <a:accent4>
        <a:srgbClr val="924EEB"/>
      </a:accent4>
      <a:accent5>
        <a:srgbClr val="716EEE"/>
      </a:accent5>
      <a:accent6>
        <a:srgbClr val="4E8CEB"/>
      </a:accent6>
      <a:hlink>
        <a:srgbClr val="568F7D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27555</TotalTime>
  <Words>1000</Words>
  <Application>Microsoft Office PowerPoint</Application>
  <PresentationFormat>Grand écran</PresentationFormat>
  <Paragraphs>106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Aharoni</vt:lpstr>
      <vt:lpstr>Aptos</vt:lpstr>
      <vt:lpstr>Arial</vt:lpstr>
      <vt:lpstr>Avenir Next LT Pro</vt:lpstr>
      <vt:lpstr>Wingdings</vt:lpstr>
      <vt:lpstr>PrismaticVTI</vt:lpstr>
      <vt:lpstr>Projet d’intervention en contexte (PIC)</vt:lpstr>
      <vt:lpstr>Problématisation</vt:lpstr>
      <vt:lpstr>Objectif</vt:lpstr>
      <vt:lpstr>Analyse critique de la rétroaction entre pairs</vt:lpstr>
      <vt:lpstr>Stratégies Revue des finissant(e)s : L’influence de la rétroaction par les pairs en contexte d’écriture              (Amélie Frédérick et Justine Trépanier)</vt:lpstr>
      <vt:lpstr>Présentation PowerPoint</vt:lpstr>
      <vt:lpstr>Échéancier</vt:lpstr>
      <vt:lpstr>Ressources utiles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Coralie Verreault</dc:creator>
  <cp:lastModifiedBy>Coralie Verreault</cp:lastModifiedBy>
  <cp:revision>19</cp:revision>
  <dcterms:created xsi:type="dcterms:W3CDTF">2024-10-18T15:28:39Z</dcterms:created>
  <dcterms:modified xsi:type="dcterms:W3CDTF">2025-01-16T18:33:50Z</dcterms:modified>
</cp:coreProperties>
</file>