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263" r:id="rId6"/>
    <p:sldId id="259" r:id="rId7"/>
    <p:sldId id="266" r:id="rId8"/>
    <p:sldId id="260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FF"/>
    <a:srgbClr val="9966FF"/>
    <a:srgbClr val="9995C1"/>
    <a:srgbClr val="B793AC"/>
    <a:srgbClr val="AE96B7"/>
    <a:srgbClr val="C48D85"/>
    <a:srgbClr val="7691C6"/>
    <a:srgbClr val="AF95B6"/>
    <a:srgbClr val="FFCCFF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69" d="100"/>
          <a:sy n="69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66C033-7762-D924-B0E9-45406CF0DF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92A3BCD-8331-4C9C-0044-A8D100545F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C3663AE-CDD3-C813-6941-1471822A9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59942-31EE-4AB0-B9A9-761608F26828}" type="datetimeFigureOut">
              <a:rPr lang="fr-CA" smtClean="0"/>
              <a:t>2024-01-17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6CF800B-17E3-2C93-1B2F-6BC52BD1F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580257D-4C3F-EFFD-3C0A-12E6EA700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76747-F38C-4A86-A181-45F5189F1BA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33011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45D6DC3-84B9-8C05-D561-6982FA83A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E2350DE5-B1C6-F3B2-E6FC-9383A375CE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D1B81B4-2098-387B-F774-7BD05E79D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59942-31EE-4AB0-B9A9-761608F26828}" type="datetimeFigureOut">
              <a:rPr lang="fr-CA" smtClean="0"/>
              <a:t>2024-01-17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CB51EB5-B6F8-D0A5-F0DC-D23565DE6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DAD7E2-A413-27D0-F48D-70B7377F2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76747-F38C-4A86-A181-45F5189F1BA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22211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5A5DC81-C2B1-9EB5-C93F-123B476B21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7C38781-F3B6-5CBA-6B70-5EB74B7BF9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62F7E3D-B9AC-D688-FAD2-DD8F11DB7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59942-31EE-4AB0-B9A9-761608F26828}" type="datetimeFigureOut">
              <a:rPr lang="fr-CA" smtClean="0"/>
              <a:t>2024-01-17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5AE9A34-915B-73EF-7071-1A17040E41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AD3D2D1-2C25-23DD-EF07-96F8452364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76747-F38C-4A86-A181-45F5189F1BA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26527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5BA872-3345-80D5-143C-CF7171DD2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1371A62-B550-CD8C-3F00-A86B118E5C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06CDD73-587F-53B6-C2EB-BAD6090A1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59942-31EE-4AB0-B9A9-761608F26828}" type="datetimeFigureOut">
              <a:rPr lang="fr-CA" smtClean="0"/>
              <a:t>2024-01-17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F9DAF2F-3748-CD7D-C7F2-0D7F43CC9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202ACC8-5D2A-1131-6B43-C2789C561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76747-F38C-4A86-A181-45F5189F1BA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80856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FA478F-559E-7378-584D-2C4368107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FD4471A-D8DD-A014-21A9-DC2C6C52BC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8EFC509-DDA1-64BF-5AD1-0AAFAA659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59942-31EE-4AB0-B9A9-761608F26828}" type="datetimeFigureOut">
              <a:rPr lang="fr-CA" smtClean="0"/>
              <a:t>2024-01-17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0FA354B-490B-A776-C219-454E417AB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88DBF2C-7654-9C90-E608-00CB19124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76747-F38C-4A86-A181-45F5189F1BA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14938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FC4AFE-5C29-FD4D-FF76-793BFA96F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6334D5-ED44-E590-777E-C4DE4F05B9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CDDDBD5-75D5-C050-DED8-F8CDB1FD97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2404E0E-B8B7-8690-DF58-DC75260E6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59942-31EE-4AB0-B9A9-761608F26828}" type="datetimeFigureOut">
              <a:rPr lang="fr-CA" smtClean="0"/>
              <a:t>2024-01-17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EFD0A58-0A43-0F7F-D16D-37850C5EF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333B1C2-71B9-28A3-3676-213D5C1716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76747-F38C-4A86-A181-45F5189F1BA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44259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08A6C8-989A-41A9-597E-B3EDDAC2F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3C6D627-E90D-90FE-64ED-73B2611213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8BDC93F-499E-4EE3-EE8B-83EAC64160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6395C8F-64C2-1E09-F8A7-81F65CE9DB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3B046FA-FC6F-4BEB-E545-94D164C0F4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0E62FB9-CB6D-FF8D-DC53-576F70A61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59942-31EE-4AB0-B9A9-761608F26828}" type="datetimeFigureOut">
              <a:rPr lang="fr-CA" smtClean="0"/>
              <a:t>2024-01-17</a:t>
            </a:fld>
            <a:endParaRPr lang="fr-CA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90457BD3-7AC8-26DD-D23A-F9CE70696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58A534F-4DF9-B994-9A64-7B0291E7C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76747-F38C-4A86-A181-45F5189F1BA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41102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17806C-0A39-5699-C620-42B5BB6B3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8276E7D-BA5F-9F28-6E74-405344D8D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59942-31EE-4AB0-B9A9-761608F26828}" type="datetimeFigureOut">
              <a:rPr lang="fr-CA" smtClean="0"/>
              <a:t>2024-01-17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FD29C48-5182-FCAB-FECA-368C093BF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1DCB9D6-291F-3C49-3B7A-8B62B3D57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76747-F38C-4A86-A181-45F5189F1BA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12259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C669F66-3DDD-672C-CB52-11AA3880F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59942-31EE-4AB0-B9A9-761608F26828}" type="datetimeFigureOut">
              <a:rPr lang="fr-CA" smtClean="0"/>
              <a:t>2024-01-17</a:t>
            </a:fld>
            <a:endParaRPr lang="fr-CA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C66E953-230B-F7EC-B246-203D9D845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0CF2531-544B-9291-D27D-E4BAAF59F0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76747-F38C-4A86-A181-45F5189F1BA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7970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B4769D-82F7-9FC2-EE0B-AF63046D6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3BF9600-01D0-9ADE-6610-1FBDADC0CC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FA252C3-BECD-EFE9-EC3B-44D5B90F3B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CD1BC97-368A-8179-97FF-F32117F2E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59942-31EE-4AB0-B9A9-761608F26828}" type="datetimeFigureOut">
              <a:rPr lang="fr-CA" smtClean="0"/>
              <a:t>2024-01-17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D015A24-830F-9686-B0DD-480E80B3D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FCA1034-4D9D-5C89-89EA-4B17F2CC7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76747-F38C-4A86-A181-45F5189F1BA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328975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FB17D5F-E3E7-4C13-55DA-79268902A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740A9D0-09E9-16A1-CBB4-31DA6F5706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2E8E757-1B86-5050-79DC-6C0DAC2949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2E0916C-80D6-6198-3925-38DB1CE63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E59942-31EE-4AB0-B9A9-761608F26828}" type="datetimeFigureOut">
              <a:rPr lang="fr-CA" smtClean="0"/>
              <a:t>2024-01-17</a:t>
            </a:fld>
            <a:endParaRPr lang="fr-CA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7FB309A-FA12-6DA8-BD76-D1C0B87B58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5FF9F22-CDDC-DFBB-3E7A-89ECC661B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76747-F38C-4A86-A181-45F5189F1BA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306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6D366ED7-5DE6-F32F-92FC-47F44FD50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FBCA202-30AB-8B21-8509-F63A1A2E36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80FC1C3-822C-7FFC-7A28-C5BD297427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59942-31EE-4AB0-B9A9-761608F26828}" type="datetimeFigureOut">
              <a:rPr lang="fr-CA" smtClean="0"/>
              <a:t>2024-01-17</a:t>
            </a:fld>
            <a:endParaRPr lang="fr-CA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329BD47-323A-4397-8D2F-A658208DE2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EBC27D7-0175-C36B-AA3C-23F4E2A0E8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176747-F38C-4A86-A181-45F5189F1BA4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97032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tags" Target="../tags/tag10.xml"/><Relationship Id="rId7" Type="http://schemas.openxmlformats.org/officeDocument/2006/relationships/image" Target="../media/image2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tags" Target="../tags/tag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0">
            <a:extLst>
              <a:ext uri="{FF2B5EF4-FFF2-40B4-BE49-F238E27FC236}">
                <a16:creationId xmlns:a16="http://schemas.microsoft.com/office/drawing/2014/main" id="{03C6F4E6-30A1-4F63-C8CC-028750B5A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custDataLst>
              <p:tags r:id="rId1"/>
            </p:custDataLst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6668" cy="4570886"/>
            <a:chOff x="0" y="0"/>
            <a:chExt cx="12196668" cy="4570886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9EA7CA8-3AE6-4F5F-9932-63303CF2D4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12196668" cy="4570632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4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26E3E019-A259-1130-CC5C-3165020BC5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791"/>
              <a:ext cx="10565988" cy="4568095"/>
            </a:xfrm>
            <a:prstGeom prst="rect">
              <a:avLst/>
            </a:prstGeom>
            <a:gradFill flip="none" rotWithShape="1">
              <a:gsLst>
                <a:gs pos="3000">
                  <a:schemeClr val="accent2"/>
                </a:gs>
                <a:gs pos="40000">
                  <a:schemeClr val="accent2">
                    <a:alpha val="0"/>
                  </a:schemeClr>
                </a:gs>
              </a:gsLst>
              <a:lin ang="174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C0769F99-CCA6-5CDC-D1E1-C59A4762F1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"/>
              <a:ext cx="12192000" cy="4549891"/>
            </a:xfrm>
            <a:prstGeom prst="rect">
              <a:avLst/>
            </a:prstGeom>
            <a:gradFill>
              <a:gsLst>
                <a:gs pos="0">
                  <a:schemeClr val="accent5">
                    <a:alpha val="76000"/>
                  </a:schemeClr>
                </a:gs>
                <a:gs pos="67000">
                  <a:schemeClr val="accent2">
                    <a:alpha val="0"/>
                  </a:schemeClr>
                </a:gs>
              </a:gsLst>
              <a:lin ang="4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13E73D3-029B-3D4E-1956-8EE7068A60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4110544" y="18215"/>
              <a:ext cx="8086124" cy="4549887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50000"/>
                    <a:alpha val="36000"/>
                  </a:schemeClr>
                </a:gs>
                <a:gs pos="45000">
                  <a:schemeClr val="accent5">
                    <a:alpha val="0"/>
                  </a:schemeClr>
                </a:gs>
              </a:gsLst>
              <a:lin ang="42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2" name="Titre 1">
            <a:extLst>
              <a:ext uri="{FF2B5EF4-FFF2-40B4-BE49-F238E27FC236}">
                <a16:creationId xmlns:a16="http://schemas.microsoft.com/office/drawing/2014/main" id="{2069FC88-9A20-DB41-B91D-686C2D396BDE}"/>
              </a:ext>
            </a:extLst>
          </p:cNvPr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813006" y="1124262"/>
            <a:ext cx="10565988" cy="2690413"/>
          </a:xfrm>
        </p:spPr>
        <p:txBody>
          <a:bodyPr anchor="t">
            <a:noAutofit/>
          </a:bodyPr>
          <a:lstStyle/>
          <a:p>
            <a:r>
              <a:rPr lang="fr-CA" dirty="0">
                <a:solidFill>
                  <a:srgbClr val="FFFFFF"/>
                </a:solidFill>
                <a:latin typeface="Amasis MT Pro Black" panose="02040A04050005020304" pitchFamily="18" charset="0"/>
              </a:rPr>
              <a:t>Mon projet d’intervention </a:t>
            </a:r>
            <a:br>
              <a:rPr lang="fr-CA" dirty="0">
                <a:solidFill>
                  <a:srgbClr val="FFFFFF"/>
                </a:solidFill>
                <a:latin typeface="Amasis MT Pro Black" panose="02040A04050005020304" pitchFamily="18" charset="0"/>
              </a:rPr>
            </a:br>
            <a:r>
              <a:rPr lang="fr-CA" dirty="0">
                <a:solidFill>
                  <a:srgbClr val="FFFFFF"/>
                </a:solidFill>
                <a:latin typeface="Amasis MT Pro Black" panose="02040A04050005020304" pitchFamily="18" charset="0"/>
              </a:rPr>
              <a:t>en contexte </a:t>
            </a:r>
            <a:br>
              <a:rPr lang="fr-CA" dirty="0">
                <a:solidFill>
                  <a:srgbClr val="FFFFFF"/>
                </a:solidFill>
                <a:latin typeface="Amasis MT Pro Black" panose="02040A04050005020304" pitchFamily="18" charset="0"/>
              </a:rPr>
            </a:br>
            <a:r>
              <a:rPr lang="fr-CA" dirty="0">
                <a:solidFill>
                  <a:srgbClr val="FFFFFF"/>
                </a:solidFill>
                <a:latin typeface="Amasis MT Pro Black" panose="02040A04050005020304" pitchFamily="18" charset="0"/>
              </a:rPr>
              <a:t>(préscolaire 5 ans)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9832E1F-517E-DB08-2ABA-5BE575ED97F5}"/>
              </a:ext>
            </a:extLst>
          </p:cNvPr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26348" y="5313485"/>
            <a:ext cx="6481746" cy="1199733"/>
          </a:xfrm>
        </p:spPr>
        <p:txBody>
          <a:bodyPr anchor="ctr">
            <a:normAutofit/>
          </a:bodyPr>
          <a:lstStyle/>
          <a:p>
            <a:pPr algn="l"/>
            <a:r>
              <a:rPr lang="fr-CA" sz="4800" dirty="0">
                <a:latin typeface="Amasis MT Pro Black" panose="02040A04050005020304" pitchFamily="18" charset="0"/>
              </a:rPr>
              <a:t>Mégane Fiset</a:t>
            </a:r>
          </a:p>
        </p:txBody>
      </p:sp>
    </p:spTree>
    <p:extLst>
      <p:ext uri="{BB962C8B-B14F-4D97-AF65-F5344CB8AC3E}">
        <p14:creationId xmlns:p14="http://schemas.microsoft.com/office/powerpoint/2010/main" val="1449262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1F7BA9-14B9-37AF-FEAF-3A9C2637678C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102428" y="0"/>
            <a:ext cx="5987143" cy="1325563"/>
          </a:xfrm>
        </p:spPr>
        <p:txBody>
          <a:bodyPr/>
          <a:lstStyle/>
          <a:p>
            <a:r>
              <a:rPr lang="fr-CA" b="1" dirty="0">
                <a:solidFill>
                  <a:schemeClr val="bg1"/>
                </a:solidFill>
                <a:latin typeface="Amasis MT Pro Black" panose="02040A04050005020304" pitchFamily="18" charset="0"/>
                <a:cs typeface="Aharoni" panose="02010803020104030203" pitchFamily="2" charset="-79"/>
              </a:rPr>
              <a:t>Problématisation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9B60855-F74B-D05C-40D5-3A6FE0042B1E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93286" y="1018233"/>
            <a:ext cx="11605428" cy="5709138"/>
          </a:xfrm>
        </p:spPr>
        <p:txBody>
          <a:bodyPr>
            <a:normAutofit fontScale="92500" lnSpcReduction="10000"/>
          </a:bodyPr>
          <a:lstStyle/>
          <a:p>
            <a:r>
              <a:rPr lang="fr-CA" b="1" i="0" dirty="0">
                <a:solidFill>
                  <a:schemeClr val="bg1"/>
                </a:solidFill>
                <a:effectLst/>
                <a:latin typeface="Source Sans Pro" panose="020B0503030403020204" pitchFamily="34" charset="0"/>
              </a:rPr>
              <a:t>Présentation du contexte :</a:t>
            </a:r>
          </a:p>
          <a:p>
            <a:pPr marL="0" indent="0" algn="l">
              <a:buNone/>
            </a:pPr>
            <a:r>
              <a:rPr lang="fr-CA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</a:rPr>
              <a:t>Domaine physique et moteur </a:t>
            </a:r>
          </a:p>
          <a:p>
            <a:pPr marL="0" indent="0" algn="l">
              <a:buNone/>
            </a:pPr>
            <a:r>
              <a:rPr lang="fr-CA" dirty="0">
                <a:solidFill>
                  <a:srgbClr val="000000"/>
                </a:solidFill>
                <a:latin typeface="Source Sans Pro" panose="020B0503030403020204" pitchFamily="34" charset="0"/>
              </a:rPr>
              <a:t>Axe de développement : s</a:t>
            </a:r>
            <a:r>
              <a:rPr lang="fr-CA" dirty="0"/>
              <a:t>aines habitudes de vi</a:t>
            </a:r>
            <a:r>
              <a:rPr lang="fr-CA" dirty="0">
                <a:solidFill>
                  <a:srgbClr val="000000"/>
                </a:solidFill>
                <a:latin typeface="Source Sans Pro" panose="020B0503030403020204" pitchFamily="34" charset="0"/>
              </a:rPr>
              <a:t>e</a:t>
            </a:r>
          </a:p>
          <a:p>
            <a:pPr marL="0" indent="0" algn="l">
              <a:buNone/>
            </a:pPr>
            <a:r>
              <a:rPr lang="fr-CA" dirty="0">
                <a:solidFill>
                  <a:srgbClr val="000000"/>
                </a:solidFill>
                <a:latin typeface="Source Sans Pro" panose="020B0503030403020204" pitchFamily="34" charset="0"/>
              </a:rPr>
              <a:t>Composante : </a:t>
            </a:r>
            <a:r>
              <a:rPr lang="fr-CA" b="1" dirty="0">
                <a:solidFill>
                  <a:srgbClr val="000000"/>
                </a:solidFill>
                <a:latin typeface="Source Sans Pro" panose="020B0503030403020204" pitchFamily="34" charset="0"/>
              </a:rPr>
              <a:t>e</a:t>
            </a:r>
            <a:r>
              <a:rPr lang="fr-CA" b="1" dirty="0"/>
              <a:t>xpérimenter différentes façons de se détendre</a:t>
            </a:r>
          </a:p>
          <a:p>
            <a:pPr marL="0" indent="0" algn="l">
              <a:buNone/>
            </a:pPr>
            <a:endParaRPr lang="fr-CA" dirty="0"/>
          </a:p>
          <a:p>
            <a:r>
              <a:rPr lang="fr-CA" b="1" dirty="0">
                <a:solidFill>
                  <a:schemeClr val="bg1"/>
                </a:solidFill>
              </a:rPr>
              <a:t>Observations durant la détente :</a:t>
            </a:r>
          </a:p>
          <a:p>
            <a:pPr marL="0" indent="0" algn="l">
              <a:buNone/>
            </a:pPr>
            <a:r>
              <a:rPr lang="fr-CA" dirty="0"/>
              <a:t>1. Les élèves bougent beaucoup.</a:t>
            </a:r>
          </a:p>
          <a:p>
            <a:pPr marL="0" indent="0" algn="l">
              <a:buNone/>
            </a:pPr>
            <a:r>
              <a:rPr lang="fr-CA" dirty="0"/>
              <a:t>2. Les élèves parlent et font des bruits de bouche.</a:t>
            </a:r>
          </a:p>
          <a:p>
            <a:pPr marL="0" indent="0" algn="l">
              <a:buNone/>
            </a:pPr>
            <a:r>
              <a:rPr lang="fr-CA" dirty="0"/>
              <a:t>3. Les élèves n’aiment pas la détente.</a:t>
            </a:r>
          </a:p>
          <a:p>
            <a:pPr marL="0" indent="0" algn="l">
              <a:buNone/>
            </a:pPr>
            <a:r>
              <a:rPr lang="fr-CA" dirty="0"/>
              <a:t>4. Les élèves se lèvent souvent pour aller aux toilettes et boire de l’eau. Donc, ils dérangent les autres élèves.</a:t>
            </a:r>
          </a:p>
          <a:p>
            <a:pPr marL="0" indent="0" algn="l">
              <a:buNone/>
            </a:pPr>
            <a:endParaRPr lang="fr-CA" b="1" dirty="0">
              <a:solidFill>
                <a:schemeClr val="bg1"/>
              </a:solidFill>
            </a:endParaRPr>
          </a:p>
          <a:p>
            <a:pPr marL="0" indent="0" algn="l">
              <a:buNone/>
            </a:pPr>
            <a:r>
              <a:rPr lang="fr-CA" b="1" dirty="0">
                <a:solidFill>
                  <a:schemeClr val="bg1"/>
                </a:solidFill>
              </a:rPr>
              <a:t>Question</a:t>
            </a:r>
            <a:r>
              <a:rPr lang="fr-CA" dirty="0"/>
              <a:t> : Comment favoriser la relaxation auprès d’un plus grand nombre d’élèves ? </a:t>
            </a:r>
          </a:p>
        </p:txBody>
      </p:sp>
    </p:spTree>
    <p:extLst>
      <p:ext uri="{BB962C8B-B14F-4D97-AF65-F5344CB8AC3E}">
        <p14:creationId xmlns:p14="http://schemas.microsoft.com/office/powerpoint/2010/main" val="3995005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5D0B02-C922-EAFD-4016-5E5399050D18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11637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CA" dirty="0">
                <a:solidFill>
                  <a:schemeClr val="bg1"/>
                </a:solidFill>
                <a:latin typeface="Amasis MT Pro Black" panose="02040A04050005020304" pitchFamily="18" charset="0"/>
                <a:cs typeface="Aharoni" panose="02010803020104030203" pitchFamily="2" charset="-79"/>
              </a:rPr>
              <a:t>Présentation de la solution</a:t>
            </a:r>
            <a:br>
              <a:rPr lang="fr-CA" dirty="0">
                <a:solidFill>
                  <a:schemeClr val="bg1"/>
                </a:solidFill>
                <a:latin typeface="Amasis MT Pro Black" panose="02040A04050005020304" pitchFamily="18" charset="0"/>
                <a:cs typeface="Aharoni" panose="02010803020104030203" pitchFamily="2" charset="-79"/>
              </a:rPr>
            </a:br>
            <a:r>
              <a:rPr lang="fr-CA" dirty="0">
                <a:solidFill>
                  <a:schemeClr val="bg1"/>
                </a:solidFill>
                <a:latin typeface="Amasis MT Pro Black" panose="02040A04050005020304" pitchFamily="18" charset="0"/>
                <a:cs typeface="Aharoni" panose="02010803020104030203" pitchFamily="2" charset="-79"/>
              </a:rPr>
              <a:t> que je propose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B6DEFE9-A83A-EB8B-9B6D-6F07A9401FC7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0" y="1587087"/>
            <a:ext cx="11793415" cy="5299687"/>
          </a:xfrm>
        </p:spPr>
        <p:txBody>
          <a:bodyPr>
            <a:normAutofit/>
          </a:bodyPr>
          <a:lstStyle/>
          <a:p>
            <a:pPr lvl="1" algn="just">
              <a:lnSpc>
                <a:spcPct val="150000"/>
              </a:lnSpc>
            </a:pPr>
            <a:r>
              <a:rPr lang="fr-CA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Afin d’augmenter la </a:t>
            </a:r>
            <a:r>
              <a:rPr lang="fr-CA" b="1" u="sng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motivation</a:t>
            </a:r>
            <a:r>
              <a:rPr lang="fr-CA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des élèves concernant une composante du programme-cycle, </a:t>
            </a:r>
            <a:r>
              <a:rPr lang="fr-CA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voici ma solution :</a:t>
            </a:r>
          </a:p>
          <a:p>
            <a:pPr marL="457200" lvl="1" indent="0" algn="just">
              <a:lnSpc>
                <a:spcPct val="150000"/>
              </a:lnSpc>
              <a:buNone/>
            </a:pPr>
            <a:r>
              <a:rPr lang="fr-CA" dirty="0">
                <a:latin typeface="Source Sans Pro" panose="020B0503030403020204" pitchFamily="34" charset="0"/>
                <a:ea typeface="Source Sans Pro" panose="020B0503030403020204" pitchFamily="34" charset="0"/>
              </a:rPr>
              <a:t>- Varier les activités relaxantes pour se détendre afin de favoriser la relaxation d’un plus grand nombre d’élèves (ex : pas toujours une détente couchée sur sa couverture).</a:t>
            </a:r>
          </a:p>
          <a:p>
            <a:pPr lvl="1" algn="just">
              <a:lnSpc>
                <a:spcPct val="150000"/>
              </a:lnSpc>
            </a:pPr>
            <a:r>
              <a:rPr lang="fr-CA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</a:t>
            </a:r>
            <a:r>
              <a:rPr lang="fr-CA" b="1" i="0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nterventions que je compte mettre en place :</a:t>
            </a:r>
          </a:p>
          <a:p>
            <a:pPr marL="457200" lvl="1" indent="0" algn="just">
              <a:lnSpc>
                <a:spcPct val="150000"/>
              </a:lnSpc>
              <a:buNone/>
            </a:pPr>
            <a:r>
              <a:rPr lang="fr-CA" dirty="0">
                <a:latin typeface="Source Sans Pro" panose="020B0503030403020204" pitchFamily="34" charset="0"/>
                <a:ea typeface="Source Sans Pro" panose="020B0503030403020204" pitchFamily="34" charset="0"/>
              </a:rPr>
              <a:t>- Offrir aux élèves </a:t>
            </a:r>
            <a:r>
              <a:rPr lang="fr-CA" i="0" dirty="0"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une activité relaxante différente tous les jours durant une semaine</a:t>
            </a:r>
          </a:p>
          <a:p>
            <a:pPr marL="457200" lvl="1" indent="0" algn="just">
              <a:lnSpc>
                <a:spcPct val="150000"/>
              </a:lnSpc>
              <a:buNone/>
            </a:pPr>
            <a:r>
              <a:rPr lang="fr-CA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- Évaluer le projet tous les jours</a:t>
            </a:r>
          </a:p>
          <a:p>
            <a:pPr marL="457200" lvl="1" indent="0" algn="just">
              <a:lnSpc>
                <a:spcPct val="150000"/>
              </a:lnSpc>
              <a:buNone/>
            </a:pPr>
            <a:endParaRPr lang="fr-CA" dirty="0">
              <a:solidFill>
                <a:srgbClr val="000000"/>
              </a:solidFill>
              <a:latin typeface="Source Sans Pro" panose="020B05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8612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ED7634-AF76-6064-F447-D8BEB2D0E468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38200" y="-13811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r-CA" b="1" dirty="0">
                <a:solidFill>
                  <a:schemeClr val="bg1"/>
                </a:solidFill>
                <a:latin typeface="Amasis MT Pro Black" panose="02040A04050005020304" pitchFamily="18" charset="0"/>
              </a:rPr>
              <a:t>Concepts issus de ma formation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31EB2D-1DF1-65D9-990B-001CFB458B28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304800" y="928256"/>
            <a:ext cx="11887200" cy="5791199"/>
          </a:xfrm>
        </p:spPr>
        <p:txBody>
          <a:bodyPr>
            <a:normAutofit fontScale="85000" lnSpcReduction="10000"/>
          </a:bodyPr>
          <a:lstStyle/>
          <a:p>
            <a:r>
              <a:rPr lang="fr-CA" dirty="0">
                <a:solidFill>
                  <a:schemeClr val="bg1"/>
                </a:solidFill>
              </a:rPr>
              <a:t>La détente est favorable pour :</a:t>
            </a:r>
          </a:p>
          <a:p>
            <a:pPr marL="0" indent="0">
              <a:buNone/>
            </a:pPr>
            <a:r>
              <a:rPr lang="fr-CA" sz="3300" b="1" dirty="0">
                <a:solidFill>
                  <a:schemeClr val="bg1"/>
                </a:solidFill>
              </a:rPr>
              <a:t>- L’attention </a:t>
            </a:r>
          </a:p>
          <a:p>
            <a:pPr marL="0" indent="0">
              <a:buNone/>
            </a:pPr>
            <a:r>
              <a:rPr lang="fr-CA" dirty="0"/>
              <a:t>- Prendre une pause pour relaxer permet d’améliorer les capacités d’attention chez les enfants. </a:t>
            </a:r>
          </a:p>
          <a:p>
            <a:pPr marL="0" indent="0">
              <a:buNone/>
            </a:pPr>
            <a:r>
              <a:rPr lang="fr-CA" dirty="0"/>
              <a:t>- Peut compenser pour les mauvaises nuits de sommeil (ex : enfants malades) afin de favoriser l’attention.</a:t>
            </a:r>
          </a:p>
          <a:p>
            <a:pPr marL="0" indent="0">
              <a:buNone/>
            </a:pPr>
            <a:r>
              <a:rPr lang="fr-CA" sz="3300" b="1" dirty="0">
                <a:solidFill>
                  <a:schemeClr val="bg1"/>
                </a:solidFill>
              </a:rPr>
              <a:t>- Les fonctions exécutives </a:t>
            </a:r>
          </a:p>
          <a:p>
            <a:pPr marL="0" indent="0">
              <a:buNone/>
            </a:pPr>
            <a:r>
              <a:rPr lang="fr-CA" dirty="0"/>
              <a:t>Selon une méta-analyse réalisée par Diamond et Lee (2011)</a:t>
            </a:r>
          </a:p>
          <a:p>
            <a:pPr marL="0" indent="0">
              <a:buNone/>
            </a:pPr>
            <a:r>
              <a:rPr lang="fr-CA" dirty="0"/>
              <a:t>Il faut que la pratique de l’activité soit…</a:t>
            </a:r>
          </a:p>
          <a:p>
            <a:pPr marL="514350" indent="-514350">
              <a:buAutoNum type="arabicPeriod"/>
            </a:pPr>
            <a:r>
              <a:rPr lang="fr-CA" dirty="0"/>
              <a:t>Structurée : mettre à l’horaire et ne pas improviser.</a:t>
            </a:r>
          </a:p>
          <a:p>
            <a:pPr marL="514350" indent="-514350">
              <a:buAutoNum type="arabicPeriod"/>
            </a:pPr>
            <a:r>
              <a:rPr lang="fr-CA" dirty="0"/>
              <a:t>Fréquente : prévoir sur une base régulière.</a:t>
            </a:r>
          </a:p>
          <a:p>
            <a:pPr marL="514350" indent="-514350">
              <a:buAutoNum type="arabicPeriod"/>
            </a:pPr>
            <a:r>
              <a:rPr lang="fr-CA" dirty="0"/>
              <a:t>Progressive : accompagner dans la découverte des activités (modelage). </a:t>
            </a:r>
          </a:p>
          <a:p>
            <a:pPr marL="0" indent="0">
              <a:buNone/>
            </a:pPr>
            <a:endParaRPr lang="fr-CA" sz="1500" dirty="0"/>
          </a:p>
          <a:p>
            <a:pPr marL="0" indent="0">
              <a:buNone/>
            </a:pPr>
            <a:r>
              <a:rPr lang="fr-CA" sz="1500" dirty="0"/>
              <a:t>Source : </a:t>
            </a:r>
          </a:p>
          <a:p>
            <a:pPr marL="0" indent="0">
              <a:buNone/>
            </a:pPr>
            <a:r>
              <a:rPr lang="fr-CA" sz="1500" dirty="0"/>
              <a:t>Université Laval. (21 janvier 2022). </a:t>
            </a:r>
            <a:r>
              <a:rPr lang="fr-CA" sz="1500" i="1" dirty="0"/>
              <a:t>La détente à l’éducation préscolaire (document synthèse)</a:t>
            </a:r>
            <a:r>
              <a:rPr lang="fr-CA" sz="1500" dirty="0"/>
              <a:t>. https://sitescours.monportail.ulaval.ca/contenu/sitescours/035/03508/202201/site140452/modules982675/module1261540/page3414752/bloccontenu3423839/La%20d%C3%A9tente%20-%20document-synth%C3%A8se_ENP-2008.pdf?identifiant=71feff4f4f8f08d0a2b10625caf7488661919678 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AA000A38-C59E-BE83-E8A8-3008E9F04E22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6"/>
          <a:srcRect l="8949" r="7536" b="9066"/>
          <a:stretch/>
        </p:blipFill>
        <p:spPr>
          <a:xfrm>
            <a:off x="8811489" y="2876324"/>
            <a:ext cx="2369129" cy="2162422"/>
          </a:xfrm>
          <a:prstGeom prst="rect">
            <a:avLst/>
          </a:prstGeom>
        </p:spPr>
      </p:pic>
      <p:pic>
        <p:nvPicPr>
          <p:cNvPr id="6" name="Graphique 5" descr="Cerveau dans une tête avec un remplissage uni">
            <a:extLst>
              <a:ext uri="{FF2B5EF4-FFF2-40B4-BE49-F238E27FC236}">
                <a16:creationId xmlns:a16="http://schemas.microsoft.com/office/drawing/2014/main" id="{054378D9-BEC6-E29C-EE93-F6E878D3181E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10597856" y="524668"/>
            <a:ext cx="1289344" cy="1325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01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BB2C1C76-2812-E135-5B09-F2FEA44DF8AC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559629" y="20658"/>
            <a:ext cx="58619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6000" b="1" dirty="0">
                <a:solidFill>
                  <a:schemeClr val="bg1"/>
                </a:solidFill>
                <a:latin typeface="Amasis MT Pro Black" panose="02040A04050005020304" pitchFamily="18" charset="0"/>
              </a:rPr>
              <a:t>Mon projet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FDE316CE-89C7-7756-7AB5-7E72AD943B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8461" y="1036321"/>
            <a:ext cx="8219751" cy="569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973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BB83E8B-E68A-D45C-2EF2-194BCF4A05E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540329" y="0"/>
            <a:ext cx="10515600" cy="1325563"/>
          </a:xfrm>
        </p:spPr>
        <p:txBody>
          <a:bodyPr/>
          <a:lstStyle/>
          <a:p>
            <a:r>
              <a:rPr lang="fr-CA" b="0" i="0" dirty="0">
                <a:solidFill>
                  <a:schemeClr val="bg1"/>
                </a:solidFill>
                <a:effectLst/>
                <a:latin typeface="Amasis MT Pro Black" panose="02040A04050005020304" pitchFamily="18" charset="0"/>
              </a:rPr>
              <a:t>Présentation de mon échéancier</a:t>
            </a:r>
            <a:endParaRPr lang="fr-CA" dirty="0">
              <a:solidFill>
                <a:schemeClr val="bg1"/>
              </a:solidFill>
              <a:latin typeface="Amasis MT Pro Black" panose="02040A04050005020304" pitchFamily="18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34D5B16-E597-0875-5EA8-61EF05C8EC8F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35429" y="1122218"/>
            <a:ext cx="11620500" cy="5915891"/>
          </a:xfrm>
        </p:spPr>
        <p:txBody>
          <a:bodyPr>
            <a:normAutofit fontScale="925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fr-CA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Étapes :</a:t>
            </a:r>
          </a:p>
          <a:p>
            <a:pPr marL="0" indent="0" algn="l">
              <a:buNone/>
            </a:pPr>
            <a:r>
              <a:rPr lang="fr-CA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1- Amorce (lecture d’une histoire et discussion en grand groupe des bienfaits de se détendre)</a:t>
            </a:r>
          </a:p>
          <a:p>
            <a:pPr marL="0" indent="0" algn="l">
              <a:buNone/>
            </a:pPr>
            <a:r>
              <a:rPr lang="fr-CA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2- Présenter le projet aux élèves</a:t>
            </a:r>
            <a:r>
              <a:rPr lang="fr-CA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 (explication et modélisation)</a:t>
            </a:r>
          </a:p>
          <a:p>
            <a:pPr marL="0" indent="0" algn="l">
              <a:buNone/>
            </a:pPr>
            <a:r>
              <a:rPr lang="fr-CA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3- Faire le projet tous les jours durant une semaine</a:t>
            </a:r>
          </a:p>
          <a:p>
            <a:pPr marL="0" indent="0" algn="l">
              <a:buNone/>
            </a:pPr>
            <a:r>
              <a:rPr lang="fr-CA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4- Évaluer le progrès durant deux semaines consécutives (minimum)</a:t>
            </a:r>
          </a:p>
          <a:p>
            <a:r>
              <a:rPr lang="fr-CA" b="1" i="0" dirty="0">
                <a:solidFill>
                  <a:schemeClr val="bg1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Durée : </a:t>
            </a:r>
          </a:p>
          <a:p>
            <a:pPr marL="0" indent="0">
              <a:buNone/>
            </a:pPr>
            <a:r>
              <a:rPr lang="fr-CA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- À partir du 13 novembre</a:t>
            </a:r>
          </a:p>
          <a:p>
            <a:pPr marL="0" indent="0">
              <a:buNone/>
            </a:pPr>
            <a:r>
              <a:rPr lang="fr-CA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- Une semaine, mais renouvelé toutes les semaines</a:t>
            </a:r>
          </a:p>
          <a:p>
            <a:pPr marL="0" indent="0">
              <a:buNone/>
            </a:pPr>
            <a:r>
              <a:rPr lang="fr-CA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- </a:t>
            </a:r>
            <a:r>
              <a:rPr lang="fr-CA" dirty="0">
                <a:solidFill>
                  <a:srgbClr val="000000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J</a:t>
            </a:r>
            <a:r>
              <a:rPr lang="fr-CA" b="0" i="0" dirty="0">
                <a:solidFill>
                  <a:srgbClr val="000000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usqu’à mon départ si possible</a:t>
            </a:r>
            <a:endParaRPr lang="fr-CA" dirty="0"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r>
              <a:rPr lang="fr-CA" b="1" dirty="0">
                <a:solidFill>
                  <a:schemeClr val="bg1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Rétroaction :</a:t>
            </a:r>
          </a:p>
          <a:p>
            <a:pPr marL="0" indent="0">
              <a:buNone/>
            </a:pPr>
            <a:r>
              <a:rPr lang="fr-CA" dirty="0">
                <a:latin typeface="Source Sans Pro" panose="020B0503030403020204" pitchFamily="34" charset="0"/>
                <a:ea typeface="Source Sans Pro" panose="020B0503030403020204" pitchFamily="34" charset="0"/>
              </a:rPr>
              <a:t>- À la fin de chaque moment de détente</a:t>
            </a:r>
          </a:p>
          <a:p>
            <a:pPr marL="0" indent="0">
              <a:buNone/>
            </a:pPr>
            <a:r>
              <a:rPr lang="fr-CA" dirty="0">
                <a:latin typeface="Source Sans Pro" panose="020B0503030403020204" pitchFamily="34" charset="0"/>
                <a:ea typeface="Source Sans Pro" panose="020B0503030403020204" pitchFamily="34" charset="0"/>
              </a:rPr>
              <a:t>- Remplir sa grille </a:t>
            </a:r>
          </a:p>
          <a:p>
            <a:pPr marL="0" indent="0">
              <a:buNone/>
            </a:pPr>
            <a:r>
              <a:rPr lang="fr-CA" dirty="0">
                <a:latin typeface="Source Sans Pro" panose="020B0503030403020204" pitchFamily="34" charset="0"/>
                <a:ea typeface="Source Sans Pro" panose="020B0503030403020204" pitchFamily="34" charset="0"/>
              </a:rPr>
              <a:t>- Choisir les deux amis coups de cœur</a:t>
            </a:r>
          </a:p>
        </p:txBody>
      </p:sp>
    </p:spTree>
    <p:extLst>
      <p:ext uri="{BB962C8B-B14F-4D97-AF65-F5344CB8AC3E}">
        <p14:creationId xmlns:p14="http://schemas.microsoft.com/office/powerpoint/2010/main" val="22570706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EA380D4-F21B-5AF0-3FDD-F9C857ADD4B0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algn="ctr"/>
            <a:r>
              <a:rPr lang="fr-CA" b="1" dirty="0">
                <a:solidFill>
                  <a:schemeClr val="bg1"/>
                </a:solidFill>
                <a:latin typeface="Amasis MT Pro Black" panose="02040A04050005020304" pitchFamily="18" charset="0"/>
              </a:rPr>
              <a:t>Personnes-ressources ou </a:t>
            </a:r>
            <a:br>
              <a:rPr lang="fr-CA" b="1" dirty="0">
                <a:solidFill>
                  <a:schemeClr val="bg1"/>
                </a:solidFill>
                <a:latin typeface="Amasis MT Pro Black" panose="02040A04050005020304" pitchFamily="18" charset="0"/>
              </a:rPr>
            </a:br>
            <a:r>
              <a:rPr lang="fr-CA" b="1" dirty="0">
                <a:solidFill>
                  <a:schemeClr val="bg1"/>
                </a:solidFill>
                <a:latin typeface="Amasis MT Pro Black" panose="02040A04050005020304" pitchFamily="18" charset="0"/>
              </a:rPr>
              <a:t>matériel à consulter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68B64D7-5DDB-2E77-4229-1FEB34104AB8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 marL="514350" indent="-514350">
              <a:lnSpc>
                <a:spcPct val="150000"/>
              </a:lnSpc>
              <a:buAutoNum type="arabicPeriod"/>
            </a:pPr>
            <a:r>
              <a:rPr lang="fr-CA" sz="3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Mon enseignante associée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fr-CA" sz="3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Ma superviseure de stage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fr-CA" sz="3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L’autre enseignante de préscolaire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fr-CA" sz="3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Le programme-cycle de l’éducation préscolaire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fr-CA" sz="3200" dirty="0">
                <a:latin typeface="Source Sans Pro" panose="020B0503030403020204" pitchFamily="34" charset="0"/>
                <a:ea typeface="Source Sans Pro" panose="020B0503030403020204" pitchFamily="34" charset="0"/>
              </a:rPr>
              <a:t>Les ouvrages issus de ma formation universitaire</a:t>
            </a:r>
          </a:p>
        </p:txBody>
      </p:sp>
    </p:spTree>
    <p:extLst>
      <p:ext uri="{BB962C8B-B14F-4D97-AF65-F5344CB8AC3E}">
        <p14:creationId xmlns:p14="http://schemas.microsoft.com/office/powerpoint/2010/main" val="3157213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E69E075-DBCE-B940-3817-3C5F8493E38C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0807" y="293915"/>
            <a:ext cx="10990385" cy="1325563"/>
          </a:xfrm>
        </p:spPr>
        <p:txBody>
          <a:bodyPr/>
          <a:lstStyle/>
          <a:p>
            <a:pPr algn="ctr"/>
            <a:r>
              <a:rPr lang="fr-CA" dirty="0">
                <a:solidFill>
                  <a:schemeClr val="bg1"/>
                </a:solidFill>
                <a:latin typeface="Amasis MT Pro Black" panose="02040A04050005020304" pitchFamily="18" charset="0"/>
              </a:rPr>
              <a:t>Documentation de la réalisation de mon projet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4EAEF65-14C5-77CE-A0FF-E3C79D086FDD}"/>
              </a:ext>
            </a:extLst>
          </p:cNvPr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838199" y="1436399"/>
            <a:ext cx="10515600" cy="5238523"/>
          </a:xfrm>
        </p:spPr>
        <p:txBody>
          <a:bodyPr>
            <a:normAutofit/>
          </a:bodyPr>
          <a:lstStyle/>
          <a:p>
            <a:r>
              <a:rPr lang="fr-CA" b="1" dirty="0">
                <a:solidFill>
                  <a:schemeClr val="bg1"/>
                </a:solidFill>
              </a:rPr>
              <a:t>Grille pour moi :</a:t>
            </a:r>
          </a:p>
          <a:p>
            <a:pPr marL="0" indent="0">
              <a:buNone/>
            </a:pPr>
            <a:r>
              <a:rPr lang="fr-CA" dirty="0"/>
              <a:t>- Les noms des élèves</a:t>
            </a:r>
          </a:p>
          <a:p>
            <a:pPr marL="0" indent="0">
              <a:buNone/>
            </a:pPr>
            <a:r>
              <a:rPr lang="fr-CA" dirty="0"/>
              <a:t>- Les jours de la semaine</a:t>
            </a:r>
          </a:p>
          <a:p>
            <a:pPr marL="0" indent="0">
              <a:buNone/>
            </a:pPr>
            <a:r>
              <a:rPr lang="fr-CA" dirty="0"/>
              <a:t>- Un code de couleur : vert, jaune et rouge</a:t>
            </a:r>
          </a:p>
          <a:p>
            <a:pPr marL="0" indent="0">
              <a:buNone/>
            </a:pPr>
            <a:endParaRPr lang="fr-CA" b="1" dirty="0">
              <a:solidFill>
                <a:schemeClr val="bg1"/>
              </a:solidFill>
            </a:endParaRPr>
          </a:p>
          <a:p>
            <a:r>
              <a:rPr lang="fr-CA" b="1" dirty="0">
                <a:solidFill>
                  <a:schemeClr val="bg1"/>
                </a:solidFill>
              </a:rPr>
              <a:t>Grille pour les élèves :</a:t>
            </a:r>
          </a:p>
          <a:p>
            <a:pPr marL="0" indent="0">
              <a:buNone/>
            </a:pPr>
            <a:r>
              <a:rPr lang="fr-CA" dirty="0"/>
              <a:t>- Bonhommes à remplir avec un code de couleur : vert, jaune et rouge</a:t>
            </a:r>
          </a:p>
          <a:p>
            <a:pPr marL="0" indent="0">
              <a:buNone/>
            </a:pPr>
            <a:endParaRPr lang="fr-CA" dirty="0"/>
          </a:p>
          <a:p>
            <a:r>
              <a:rPr lang="fr-CA" b="1" dirty="0">
                <a:solidFill>
                  <a:schemeClr val="bg1"/>
                </a:solidFill>
              </a:rPr>
              <a:t>Google </a:t>
            </a:r>
            <a:r>
              <a:rPr lang="fr-CA" b="1" dirty="0" err="1">
                <a:solidFill>
                  <a:schemeClr val="bg1"/>
                </a:solidFill>
              </a:rPr>
              <a:t>Keep</a:t>
            </a:r>
            <a:r>
              <a:rPr lang="fr-CA" b="1" dirty="0">
                <a:solidFill>
                  <a:schemeClr val="bg1"/>
                </a:solidFill>
              </a:rPr>
              <a:t> :</a:t>
            </a:r>
          </a:p>
          <a:p>
            <a:pPr marL="0" indent="0">
              <a:buNone/>
            </a:pPr>
            <a:r>
              <a:rPr lang="fr-CA" dirty="0"/>
              <a:t>- Pour noter des éléments précis</a:t>
            </a:r>
          </a:p>
        </p:txBody>
      </p:sp>
    </p:spTree>
    <p:extLst>
      <p:ext uri="{BB962C8B-B14F-4D97-AF65-F5344CB8AC3E}">
        <p14:creationId xmlns:p14="http://schemas.microsoft.com/office/powerpoint/2010/main" val="387456884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17581</TotalTime>
  <Words>556</Words>
  <Application>Microsoft Office PowerPoint</Application>
  <PresentationFormat>Grand écran</PresentationFormat>
  <Paragraphs>67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4" baseType="lpstr">
      <vt:lpstr>Amasis MT Pro Black</vt:lpstr>
      <vt:lpstr>Arial</vt:lpstr>
      <vt:lpstr>Calibri</vt:lpstr>
      <vt:lpstr>Calibri Light</vt:lpstr>
      <vt:lpstr>Source Sans Pro</vt:lpstr>
      <vt:lpstr>Thème Office</vt:lpstr>
      <vt:lpstr>Mon projet d’intervention  en contexte  (préscolaire 5 ans)</vt:lpstr>
      <vt:lpstr>Problématisation </vt:lpstr>
      <vt:lpstr>Présentation de la solution  que je propose</vt:lpstr>
      <vt:lpstr>Concepts issus de ma formation</vt:lpstr>
      <vt:lpstr>Présentation PowerPoint</vt:lpstr>
      <vt:lpstr>Présentation de mon échéancier</vt:lpstr>
      <vt:lpstr>Personnes-ressources ou  matériel à consulter</vt:lpstr>
      <vt:lpstr>Documentation de la réalisation de mon projet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 projet d’intervention  en contexte  (préscolaire 5 ans)</dc:title>
  <dc:creator>Mégane Fiset</dc:creator>
  <cp:lastModifiedBy>Mégane Fiset</cp:lastModifiedBy>
  <cp:revision>65</cp:revision>
  <dcterms:created xsi:type="dcterms:W3CDTF">2023-10-24T23:36:05Z</dcterms:created>
  <dcterms:modified xsi:type="dcterms:W3CDTF">2024-01-17T20:03:11Z</dcterms:modified>
</cp:coreProperties>
</file>