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1/12/2022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232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07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11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90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545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33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53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48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59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1/12/2022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6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0084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10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0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D78EE7-1A63-4A42-89B6-618EDE58D7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</a:blip>
          <a:srcRect t="23987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4A12B6-EF0D-43E8-8C17-4FAD4D276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>
              <a:lumMod val="85000"/>
              <a:lumOff val="15000"/>
              <a:alpha val="93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107525-0C02-447F-8A3F-553320A72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2"/>
            </a:solidFill>
            <a:prstDash val="solid"/>
            <a:miter lim="800000"/>
          </a:ln>
          <a:effectLst/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AD378E5-0B37-47C8-B429-3CCFA7C53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9102" y="2143135"/>
            <a:ext cx="8933796" cy="955015"/>
          </a:xfrm>
        </p:spPr>
        <p:txBody>
          <a:bodyPr>
            <a:normAutofit fontScale="90000"/>
          </a:bodyPr>
          <a:lstStyle/>
          <a:p>
            <a:r>
              <a:rPr lang="fr-CA" dirty="0"/>
              <a:t>Procédure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349F143-93B4-4B11-998B-DDDC2FE537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9101" y="3098150"/>
            <a:ext cx="8936846" cy="2041113"/>
          </a:xfrm>
        </p:spPr>
        <p:txBody>
          <a:bodyPr>
            <a:normAutofit fontScale="85000" lnSpcReduction="20000"/>
          </a:bodyPr>
          <a:lstStyle/>
          <a:p>
            <a:pPr marL="342900" indent="-342900" algn="l">
              <a:buAutoNum type="arabicPeriod"/>
            </a:pPr>
            <a:r>
              <a:rPr lang="fr-CA" dirty="0"/>
              <a:t>Je travail de manière individuelle.</a:t>
            </a:r>
          </a:p>
          <a:p>
            <a:pPr marL="342900" indent="-342900" algn="l">
              <a:buAutoNum type="arabicPeriod"/>
            </a:pPr>
            <a:r>
              <a:rPr lang="fr-CA" dirty="0"/>
              <a:t>Je parle à voix basse lorsque je demande de l’aide à un autre élève.</a:t>
            </a:r>
          </a:p>
          <a:p>
            <a:pPr marL="342900" indent="-342900" algn="l">
              <a:buAutoNum type="arabicPeriod"/>
            </a:pPr>
            <a:r>
              <a:rPr lang="fr-CA" dirty="0"/>
              <a:t>J’utilise le système D lorsque je rencontre un problème.</a:t>
            </a:r>
          </a:p>
          <a:p>
            <a:pPr marL="342900" indent="-342900" algn="l">
              <a:buAutoNum type="arabicPeriod"/>
            </a:pPr>
            <a:r>
              <a:rPr lang="fr-CA" dirty="0"/>
              <a:t>Je travaille à mon bureau ou sur les bancs de cinéma.</a:t>
            </a:r>
          </a:p>
          <a:p>
            <a:pPr marL="342900" indent="-342900" algn="l">
              <a:buAutoNum type="arabicPeriod"/>
            </a:pPr>
            <a:r>
              <a:rPr lang="fr-CA" dirty="0"/>
              <a:t>Je prends mon document de grammaire dans mon cartable DEL section outil français et je le range  à cet endroit à la fin de l’activité. Je range mon cartable dans mon bureau.</a:t>
            </a:r>
          </a:p>
          <a:p>
            <a:pPr marL="342900" indent="-342900" algn="l">
              <a:buAutoNum type="arabicPeriod"/>
            </a:pPr>
            <a:r>
              <a:rPr lang="fr-CA" dirty="0"/>
              <a:t>Je continue mon plan de travail lorsque je termine ma grammaire.</a:t>
            </a:r>
          </a:p>
          <a:p>
            <a:pPr marL="342900" indent="-342900" algn="l">
              <a:buAutoNum type="arabicPeriod"/>
            </a:pPr>
            <a:r>
              <a:rPr lang="fr-CA" dirty="0"/>
              <a:t>L’activité prend fin à la cloche de la récréation.</a:t>
            </a:r>
          </a:p>
          <a:p>
            <a:pPr marL="342900" indent="-342900" algn="l">
              <a:buAutoNum type="arabicPeriod"/>
            </a:pPr>
            <a:r>
              <a:rPr lang="fr-CA" dirty="0"/>
              <a:t>Je prends mon rang rapidement lorsque la cloche de la récréation sonne.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7A42E3-05D8-4A0B-9D4E-20EF581E5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E9A54B-189D-4645-8254-FDC4210EC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1CE48F-D5E4-4520-AF1E-8F85CFBDA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18">
            <a:extLst>
              <a:ext uri="{FF2B5EF4-FFF2-40B4-BE49-F238E27FC236}">
                <a16:creationId xmlns:a16="http://schemas.microsoft.com/office/drawing/2014/main" id="{41448851-39AD-4943-BF9C-C50704E08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9173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D78EE7-1A63-4A42-89B6-618EDE58D7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</a:blip>
          <a:srcRect t="23987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4A12B6-EF0D-43E8-8C17-4FAD4D276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>
              <a:lumMod val="85000"/>
              <a:lumOff val="15000"/>
              <a:alpha val="93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107525-0C02-447F-8A3F-553320A72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2"/>
            </a:solidFill>
            <a:prstDash val="solid"/>
            <a:miter lim="800000"/>
          </a:ln>
          <a:effectLst/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AD378E5-0B37-47C8-B429-3CCFA7C53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9102" y="2143135"/>
            <a:ext cx="8933796" cy="955015"/>
          </a:xfrm>
        </p:spPr>
        <p:txBody>
          <a:bodyPr>
            <a:normAutofit fontScale="90000"/>
          </a:bodyPr>
          <a:lstStyle/>
          <a:p>
            <a:r>
              <a:rPr lang="fr-CA" dirty="0"/>
              <a:t>Plan de travail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349F143-93B4-4B11-998B-DDDC2FE537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9101" y="3098150"/>
            <a:ext cx="8936846" cy="2041113"/>
          </a:xfrm>
        </p:spPr>
        <p:txBody>
          <a:bodyPr>
            <a:normAutofit/>
          </a:bodyPr>
          <a:lstStyle/>
          <a:p>
            <a:pPr algn="l"/>
            <a:r>
              <a:rPr lang="fr-CA" dirty="0"/>
              <a:t>FRANÇAIS 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CA" dirty="0"/>
              <a:t>Cahier de grammaire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CA" dirty="0"/>
              <a:t>Carte à tâche des verbes à l’infinitif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CA" dirty="0"/>
              <a:t>Écriture</a:t>
            </a:r>
          </a:p>
          <a:p>
            <a:pPr algn="l"/>
            <a:r>
              <a:rPr lang="fr-CA" dirty="0"/>
              <a:t>MATHÉMATIQUES 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CA" dirty="0"/>
              <a:t>Matcha p. 22-28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7A42E3-05D8-4A0B-9D4E-20EF581E5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E9A54B-189D-4645-8254-FDC4210EC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1CE48F-D5E4-4520-AF1E-8F85CFBDA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18">
            <a:extLst>
              <a:ext uri="{FF2B5EF4-FFF2-40B4-BE49-F238E27FC236}">
                <a16:creationId xmlns:a16="http://schemas.microsoft.com/office/drawing/2014/main" id="{41448851-39AD-4943-BF9C-C50704E08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250AE51A-8F87-434E-A671-F4C3A1D453EF}"/>
              </a:ext>
            </a:extLst>
          </p:cNvPr>
          <p:cNvSpPr txBox="1"/>
          <p:nvPr/>
        </p:nvSpPr>
        <p:spPr>
          <a:xfrm>
            <a:off x="6096000" y="3429000"/>
            <a:ext cx="353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Matériel : Dictionnaire, Bescherelle, liste orthographique…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D985A16-68C8-46DD-B84C-8D58E05F11F4}"/>
              </a:ext>
            </a:extLst>
          </p:cNvPr>
          <p:cNvSpPr txBox="1"/>
          <p:nvPr/>
        </p:nvSpPr>
        <p:spPr>
          <a:xfrm>
            <a:off x="6096000" y="4430181"/>
            <a:ext cx="353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Matériel : Aide-mémoire Matcha, matériel de base 10…</a:t>
            </a:r>
          </a:p>
        </p:txBody>
      </p:sp>
    </p:spTree>
    <p:extLst>
      <p:ext uri="{BB962C8B-B14F-4D97-AF65-F5344CB8AC3E}">
        <p14:creationId xmlns:p14="http://schemas.microsoft.com/office/powerpoint/2010/main" val="3465056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D78EE7-1A63-4A42-89B6-618EDE58D7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</a:blip>
          <a:srcRect t="23987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4A12B6-EF0D-43E8-8C17-4FAD4D276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>
              <a:lumMod val="85000"/>
              <a:lumOff val="15000"/>
              <a:alpha val="93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107525-0C02-447F-8A3F-553320A72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2"/>
            </a:solidFill>
            <a:prstDash val="solid"/>
            <a:miter lim="800000"/>
          </a:ln>
          <a:effectLst/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AD378E5-0B37-47C8-B429-3CCFA7C53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9102" y="2143135"/>
            <a:ext cx="8933796" cy="955015"/>
          </a:xfrm>
        </p:spPr>
        <p:txBody>
          <a:bodyPr>
            <a:normAutofit fontScale="90000"/>
          </a:bodyPr>
          <a:lstStyle/>
          <a:p>
            <a:r>
              <a:rPr lang="fr-CA" dirty="0"/>
              <a:t>Exemples d’objectif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349F143-93B4-4B11-998B-DDDC2FE537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7485" y="4451938"/>
            <a:ext cx="3398461" cy="687325"/>
          </a:xfrm>
        </p:spPr>
        <p:txBody>
          <a:bodyPr>
            <a:normAutofit/>
          </a:bodyPr>
          <a:lstStyle/>
          <a:p>
            <a:pPr algn="l"/>
            <a:r>
              <a:rPr lang="fr-CA" dirty="0"/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7A42E3-05D8-4A0B-9D4E-20EF581E5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E9A54B-189D-4645-8254-FDC4210EC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1CE48F-D5E4-4520-AF1E-8F85CFBDA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18">
            <a:extLst>
              <a:ext uri="{FF2B5EF4-FFF2-40B4-BE49-F238E27FC236}">
                <a16:creationId xmlns:a16="http://schemas.microsoft.com/office/drawing/2014/main" id="{41448851-39AD-4943-BF9C-C50704E08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ucune description disponible.">
            <a:extLst>
              <a:ext uri="{FF2B5EF4-FFF2-40B4-BE49-F238E27FC236}">
                <a16:creationId xmlns:a16="http://schemas.microsoft.com/office/drawing/2014/main" id="{57249C8C-13A8-43EE-80F7-8332C561B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52" y="3102558"/>
            <a:ext cx="3549650" cy="223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7687687-EF68-440C-B3B7-85DBB2DB9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302" y="3109301"/>
            <a:ext cx="3266392" cy="2238367"/>
          </a:xfrm>
          <a:prstGeom prst="rect">
            <a:avLst/>
          </a:prstGeom>
        </p:spPr>
      </p:pic>
      <p:pic>
        <p:nvPicPr>
          <p:cNvPr id="1036" name="Picture 12" descr="Aucune description disponible.">
            <a:extLst>
              <a:ext uri="{FF2B5EF4-FFF2-40B4-BE49-F238E27FC236}">
                <a16:creationId xmlns:a16="http://schemas.microsoft.com/office/drawing/2014/main" id="{852B3683-3D21-4A25-A831-22D5B6DEC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994" y="3131541"/>
            <a:ext cx="3266393" cy="218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681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D78EE7-1A63-4A42-89B6-618EDE58D7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</a:blip>
          <a:srcRect t="23987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4A12B6-EF0D-43E8-8C17-4FAD4D276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>
              <a:lumMod val="85000"/>
              <a:lumOff val="15000"/>
              <a:alpha val="93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107525-0C02-447F-8A3F-553320A72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2"/>
            </a:solidFill>
            <a:prstDash val="solid"/>
            <a:miter lim="800000"/>
          </a:ln>
          <a:effectLst/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AD378E5-0B37-47C8-B429-3CCFA7C53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9102" y="2143135"/>
            <a:ext cx="8933796" cy="955015"/>
          </a:xfrm>
        </p:spPr>
        <p:txBody>
          <a:bodyPr>
            <a:normAutofit fontScale="90000"/>
          </a:bodyPr>
          <a:lstStyle/>
          <a:p>
            <a:r>
              <a:rPr lang="fr-CA" dirty="0"/>
              <a:t>Système d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349F143-93B4-4B11-998B-DDDC2FE537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9101" y="3098150"/>
            <a:ext cx="8936846" cy="2041113"/>
          </a:xfrm>
        </p:spPr>
        <p:txBody>
          <a:bodyPr>
            <a:normAutofit/>
          </a:bodyPr>
          <a:lstStyle/>
          <a:p>
            <a:pPr marL="342900" indent="-342900" algn="l">
              <a:buAutoNum type="arabicPeriod"/>
            </a:pPr>
            <a:r>
              <a:rPr lang="fr-CA" dirty="0"/>
              <a:t>Demander de l’aide à tes outils.</a:t>
            </a:r>
          </a:p>
          <a:p>
            <a:pPr marL="342900" indent="-342900" algn="l">
              <a:buAutoNum type="arabicPeriod"/>
            </a:pPr>
            <a:r>
              <a:rPr lang="fr-CA" dirty="0"/>
              <a:t>Demander de l’aide à un ami.</a:t>
            </a:r>
          </a:p>
          <a:p>
            <a:pPr marL="342900" indent="-342900" algn="l">
              <a:buAutoNum type="arabicPeriod"/>
            </a:pPr>
            <a:r>
              <a:rPr lang="fr-CA" dirty="0"/>
              <a:t>Demander de l’aide à ton enseignante.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7A42E3-05D8-4A0B-9D4E-20EF581E5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E9A54B-189D-4645-8254-FDC4210EC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1CE48F-D5E4-4520-AF1E-8F85CFBDA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18">
            <a:extLst>
              <a:ext uri="{FF2B5EF4-FFF2-40B4-BE49-F238E27FC236}">
                <a16:creationId xmlns:a16="http://schemas.microsoft.com/office/drawing/2014/main" id="{41448851-39AD-4943-BF9C-C50704E08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609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DarkSeedLeftStep">
      <a:dk1>
        <a:srgbClr val="000000"/>
      </a:dk1>
      <a:lt1>
        <a:srgbClr val="FFFFFF"/>
      </a:lt1>
      <a:dk2>
        <a:srgbClr val="3C2230"/>
      </a:dk2>
      <a:lt2>
        <a:srgbClr val="E2E3E8"/>
      </a:lt2>
      <a:accent1>
        <a:srgbClr val="BF9D22"/>
      </a:accent1>
      <a:accent2>
        <a:srgbClr val="D55D17"/>
      </a:accent2>
      <a:accent3>
        <a:srgbClr val="E72932"/>
      </a:accent3>
      <a:accent4>
        <a:srgbClr val="D51770"/>
      </a:accent4>
      <a:accent5>
        <a:srgbClr val="E729D0"/>
      </a:accent5>
      <a:accent6>
        <a:srgbClr val="9C17D5"/>
      </a:accent6>
      <a:hlink>
        <a:srgbClr val="BF3F9B"/>
      </a:hlink>
      <a:folHlink>
        <a:srgbClr val="7F7F7F"/>
      </a:folHlink>
    </a:clrScheme>
    <a:fontScheme name="Savon">
      <a:majorFont>
        <a:latin typeface="Speak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elawik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180</Words>
  <Application>Microsoft Office PowerPoint</Application>
  <PresentationFormat>Grand écran</PresentationFormat>
  <Paragraphs>24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9" baseType="lpstr">
      <vt:lpstr>Arial</vt:lpstr>
      <vt:lpstr>Garamond</vt:lpstr>
      <vt:lpstr>Selawik Light</vt:lpstr>
      <vt:lpstr>Speak Pro</vt:lpstr>
      <vt:lpstr>SavonVTI</vt:lpstr>
      <vt:lpstr>Procédure</vt:lpstr>
      <vt:lpstr>Plan de travail</vt:lpstr>
      <vt:lpstr>Exemples d’objectif</vt:lpstr>
      <vt:lpstr>Système 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Maude Pruneau</dc:creator>
  <cp:lastModifiedBy>Maude Pruneau</cp:lastModifiedBy>
  <cp:revision>9</cp:revision>
  <dcterms:created xsi:type="dcterms:W3CDTF">2022-01-12T15:55:04Z</dcterms:created>
  <dcterms:modified xsi:type="dcterms:W3CDTF">2022-01-12T16:34:47Z</dcterms:modified>
</cp:coreProperties>
</file>