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sldIdLst>
    <p:sldId id="256" r:id="rId2"/>
    <p:sldId id="257" r:id="rId3"/>
    <p:sldId id="258" r:id="rId4"/>
    <p:sldId id="261" r:id="rId5"/>
    <p:sldId id="259" r:id="rId6"/>
    <p:sldId id="267" r:id="rId7"/>
    <p:sldId id="263" r:id="rId8"/>
    <p:sldId id="260" r:id="rId9"/>
    <p:sldId id="264" r:id="rId10"/>
    <p:sldId id="265" r:id="rId11"/>
    <p:sldId id="268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27"/>
    <p:restoredTop sz="94586"/>
  </p:normalViewPr>
  <p:slideViewPr>
    <p:cSldViewPr snapToGrid="0" snapToObjects="1">
      <p:cViewPr varScale="1">
        <p:scale>
          <a:sx n="63" d="100"/>
          <a:sy n="63" d="100"/>
        </p:scale>
        <p:origin x="184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5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30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11/13/20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36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11/13/20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75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11/13/20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6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11/13/20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5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11/13/20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52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11/13/20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11/13/20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62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11/13/20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99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11/13/20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0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50" r:id="rId8"/>
    <p:sldLayoutId id="2147483747" r:id="rId9"/>
    <p:sldLayoutId id="2147483748" r:id="rId10"/>
    <p:sldLayoutId id="2147483749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1.png"/><Relationship Id="rId7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pLDZ7dD2sLc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ouzoGBgi5Q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7FDDF72-DE39-4F99-A3C1-DD9D7815D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4ECE80-3AD1-450C-B62A-98788F193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056FD6-9767-4B1A-ACC2-9883F6A5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79928" cy="6858000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754A85-0BDD-441C-9C1A-DB892B01F1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r="-1" b="15725"/>
          <a:stretch/>
        </p:blipFill>
        <p:spPr>
          <a:xfrm>
            <a:off x="12072" y="1386"/>
            <a:ext cx="12188932" cy="68566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E36CA5E-A3B6-2143-8FF2-681D5A4B6E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7193" y="2506405"/>
            <a:ext cx="9925542" cy="1845190"/>
          </a:xfrm>
        </p:spPr>
        <p:txBody>
          <a:bodyPr anchor="b">
            <a:normAutofit/>
          </a:bodyPr>
          <a:lstStyle/>
          <a:p>
            <a:r>
              <a:rPr lang="fr-CA" sz="5200" dirty="0">
                <a:solidFill>
                  <a:srgbClr val="FFFFFF"/>
                </a:solidFill>
              </a:rPr>
              <a:t>Les émotions ressenties durant un conflit</a:t>
            </a:r>
          </a:p>
        </p:txBody>
      </p:sp>
    </p:spTree>
    <p:extLst>
      <p:ext uri="{BB962C8B-B14F-4D97-AF65-F5344CB8AC3E}">
        <p14:creationId xmlns:p14="http://schemas.microsoft.com/office/powerpoint/2010/main" val="253292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6A5485D-4AF6-47BA-8BB1-44D0639B9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3861B3-77F4-42C4-B257-AF7D1EB5F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E7C90D5-6BE3-2140-B156-8B4406CEE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l="993" r="5211"/>
          <a:stretch/>
        </p:blipFill>
        <p:spPr>
          <a:xfrm>
            <a:off x="20" y="1376"/>
            <a:ext cx="12191980" cy="685662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D2A0DB3-EF43-4032-9B27-954E12CCB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0"/>
            <a:ext cx="12188952" cy="3732362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83CA151-6639-0B4D-9A33-FDEDE6303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14281" y="-308883"/>
            <a:ext cx="10190071" cy="15150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 err="1">
                <a:solidFill>
                  <a:srgbClr val="FFFFFF"/>
                </a:solidFill>
              </a:rPr>
              <a:t>L’amitié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0DB1297-075F-984D-B4F0-A25C9F3A6CEE}"/>
              </a:ext>
            </a:extLst>
          </p:cNvPr>
          <p:cNvSpPr txBox="1"/>
          <p:nvPr/>
        </p:nvSpPr>
        <p:spPr>
          <a:xfrm>
            <a:off x="375138" y="1100014"/>
            <a:ext cx="8346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</a:rPr>
              <a:t>Quelles émotions te procurent l’amitié ? </a:t>
            </a:r>
          </a:p>
        </p:txBody>
      </p:sp>
    </p:spTree>
    <p:extLst>
      <p:ext uri="{BB962C8B-B14F-4D97-AF65-F5344CB8AC3E}">
        <p14:creationId xmlns:p14="http://schemas.microsoft.com/office/powerpoint/2010/main" val="3908332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29F2144-48B7-4730-955E-365ECED3A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65FF50-D2F9-4A4F-86ED-F101E172B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FECA84E-1776-4B03-9261-CF74A291D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 rot="16200000">
            <a:off x="59366" y="-80735"/>
            <a:ext cx="1447800" cy="1535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AF316A1-45F1-A446-A32F-1FCAC42C34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" b="3653"/>
          <a:stretch/>
        </p:blipFill>
        <p:spPr>
          <a:xfrm>
            <a:off x="338276" y="3530665"/>
            <a:ext cx="2793056" cy="2726998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817269A-436D-E847-B6ED-E29A736A2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2365" r="5" b="5"/>
          <a:stretch/>
        </p:blipFill>
        <p:spPr>
          <a:xfrm>
            <a:off x="2483275" y="2883884"/>
            <a:ext cx="4296685" cy="4195065"/>
          </a:xfrm>
          <a:prstGeom prst="rect">
            <a:avLst/>
          </a:prstGeom>
        </p:spPr>
      </p:pic>
      <p:pic>
        <p:nvPicPr>
          <p:cNvPr id="7" name="Image 6">
            <a:hlinkClick r:id="rId6"/>
            <a:extLst>
              <a:ext uri="{FF2B5EF4-FFF2-40B4-BE49-F238E27FC236}">
                <a16:creationId xmlns:a16="http://schemas.microsoft.com/office/drawing/2014/main" id="{210A2B5F-B120-C543-AF72-907ECD8C450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871" r="19006"/>
          <a:stretch/>
        </p:blipFill>
        <p:spPr>
          <a:xfrm>
            <a:off x="6136833" y="3533515"/>
            <a:ext cx="2817808" cy="272699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8C50C1E-40E7-FA46-B8BD-69A697C05E7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-7" b="2305"/>
          <a:stretch/>
        </p:blipFill>
        <p:spPr>
          <a:xfrm>
            <a:off x="9056890" y="3530665"/>
            <a:ext cx="2793786" cy="272922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BFFF490-82EC-4000-BB36-A67FD39E3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8"/>
          <a:stretch/>
        </p:blipFill>
        <p:spPr>
          <a:xfrm>
            <a:off x="11129322" y="1834300"/>
            <a:ext cx="1062677" cy="197438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7E2465C-8CFB-6C46-8C59-A710AE48A323}"/>
              </a:ext>
            </a:extLst>
          </p:cNvPr>
          <p:cNvSpPr txBox="1"/>
          <p:nvPr/>
        </p:nvSpPr>
        <p:spPr>
          <a:xfrm>
            <a:off x="1136136" y="3040695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Solidarité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255C051-594E-8742-A8F6-F226C47D3C4A}"/>
              </a:ext>
            </a:extLst>
          </p:cNvPr>
          <p:cNvSpPr txBox="1"/>
          <p:nvPr/>
        </p:nvSpPr>
        <p:spPr>
          <a:xfrm>
            <a:off x="3971217" y="3069813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Confiance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6A8ED84-C017-C945-A479-01FB56A953D7}"/>
              </a:ext>
            </a:extLst>
          </p:cNvPr>
          <p:cNvSpPr txBox="1"/>
          <p:nvPr/>
        </p:nvSpPr>
        <p:spPr>
          <a:xfrm>
            <a:off x="7108283" y="3082815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Respect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8B6BFC0-55C9-1845-9028-F676B65431E3}"/>
              </a:ext>
            </a:extLst>
          </p:cNvPr>
          <p:cNvSpPr txBox="1"/>
          <p:nvPr/>
        </p:nvSpPr>
        <p:spPr>
          <a:xfrm>
            <a:off x="10078206" y="3088767"/>
            <a:ext cx="132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Amour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B9997E7-5E12-8646-93BC-80219A16902D}"/>
              </a:ext>
            </a:extLst>
          </p:cNvPr>
          <p:cNvSpPr txBox="1"/>
          <p:nvPr/>
        </p:nvSpPr>
        <p:spPr>
          <a:xfrm>
            <a:off x="2312161" y="1179433"/>
            <a:ext cx="82916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dirty="0"/>
              <a:t>Raconte-moi un moment d’amitié qui t’a fait vivre ces émotions.</a:t>
            </a:r>
          </a:p>
        </p:txBody>
      </p:sp>
    </p:spTree>
    <p:extLst>
      <p:ext uri="{BB962C8B-B14F-4D97-AF65-F5344CB8AC3E}">
        <p14:creationId xmlns:p14="http://schemas.microsoft.com/office/powerpoint/2010/main" val="145957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1" grpId="0"/>
      <p:bldP spid="23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90F99C-845B-8B4C-8E6D-7AAEBAD78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332" y="701084"/>
            <a:ext cx="9979325" cy="1325563"/>
          </a:xfrm>
        </p:spPr>
        <p:txBody>
          <a:bodyPr>
            <a:normAutofit fontScale="90000"/>
          </a:bodyPr>
          <a:lstStyle/>
          <a:p>
            <a:r>
              <a:rPr lang="fr-CA" dirty="0"/>
              <a:t>Les sentiments causés par un problème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41ECC3-05C3-CF48-8B67-E2E368AAB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199" y="2026647"/>
            <a:ext cx="10625589" cy="2385203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/>
              <a:t>Quand tu rencontres un problème, comment te sens-tu ? </a:t>
            </a:r>
          </a:p>
          <a:p>
            <a:pPr marL="0" indent="0" algn="ctr">
              <a:buNone/>
            </a:pPr>
            <a:r>
              <a:rPr lang="fr-CA" dirty="0"/>
              <a:t>Que ressens-tu dans ton corps ?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B459113-92CA-D444-9F5A-F991C9C20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835" y="3599930"/>
            <a:ext cx="9706316" cy="238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23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E252A4-4953-934E-8C0E-0B70DAD20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Quelle émotion ressent-elle ?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3BA2722-2108-8F44-9091-7698E96A3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7425" y="1538508"/>
            <a:ext cx="5137150" cy="4024496"/>
          </a:xfrm>
        </p:spPr>
      </p:pic>
      <p:pic>
        <p:nvPicPr>
          <p:cNvPr id="8" name="Image 7">
            <a:hlinkClick r:id="rId3"/>
            <a:extLst>
              <a:ext uri="{FF2B5EF4-FFF2-40B4-BE49-F238E27FC236}">
                <a16:creationId xmlns:a16="http://schemas.microsoft.com/office/drawing/2014/main" id="{C6B90013-51A8-324D-9AF1-46D0C7AFC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499" y="800504"/>
            <a:ext cx="9525000" cy="47625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5A7CEFD-B293-FF4F-AC4A-3B75F3FDBB87}"/>
              </a:ext>
            </a:extLst>
          </p:cNvPr>
          <p:cNvSpPr txBox="1"/>
          <p:nvPr/>
        </p:nvSpPr>
        <p:spPr>
          <a:xfrm>
            <a:off x="4557712" y="5705938"/>
            <a:ext cx="3076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</a:rPr>
              <a:t>De la jalousie</a:t>
            </a:r>
          </a:p>
        </p:txBody>
      </p:sp>
    </p:spTree>
    <p:extLst>
      <p:ext uri="{BB962C8B-B14F-4D97-AF65-F5344CB8AC3E}">
        <p14:creationId xmlns:p14="http://schemas.microsoft.com/office/powerpoint/2010/main" val="201809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5EFE88-F6A7-4B53-AF99-227DFC56A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FD825CE-F00D-BB45-9F03-2D130303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90" y="1848663"/>
            <a:ext cx="4128616" cy="31554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100" dirty="0">
                <a:solidFill>
                  <a:schemeClr val="tx2"/>
                </a:solidFill>
              </a:rPr>
              <a:t>As-</a:t>
            </a:r>
            <a:r>
              <a:rPr lang="en-US" sz="4100" dirty="0" err="1">
                <a:solidFill>
                  <a:schemeClr val="tx2"/>
                </a:solidFill>
              </a:rPr>
              <a:t>tu</a:t>
            </a:r>
            <a:r>
              <a:rPr lang="en-US" sz="4100" dirty="0">
                <a:solidFill>
                  <a:schemeClr val="tx2"/>
                </a:solidFill>
              </a:rPr>
              <a:t> déjà </a:t>
            </a:r>
            <a:r>
              <a:rPr lang="en-US" sz="4100" dirty="0" err="1">
                <a:solidFill>
                  <a:schemeClr val="tx2"/>
                </a:solidFill>
              </a:rPr>
              <a:t>vécu</a:t>
            </a:r>
            <a:r>
              <a:rPr lang="en-US" sz="4100" dirty="0">
                <a:solidFill>
                  <a:schemeClr val="tx2"/>
                </a:solidFill>
              </a:rPr>
              <a:t> </a:t>
            </a:r>
            <a:r>
              <a:rPr lang="en-US" sz="4100" dirty="0" err="1">
                <a:solidFill>
                  <a:schemeClr val="tx2"/>
                </a:solidFill>
              </a:rPr>
              <a:t>une</a:t>
            </a:r>
            <a:r>
              <a:rPr lang="en-US" sz="4100" dirty="0">
                <a:solidFill>
                  <a:schemeClr val="tx2"/>
                </a:solidFill>
              </a:rPr>
              <a:t> situation qui </a:t>
            </a:r>
            <a:r>
              <a:rPr lang="en-US" sz="4100" dirty="0" err="1">
                <a:solidFill>
                  <a:schemeClr val="tx2"/>
                </a:solidFill>
              </a:rPr>
              <a:t>t’a</a:t>
            </a:r>
            <a:r>
              <a:rPr lang="en-US" sz="4100" dirty="0">
                <a:solidFill>
                  <a:schemeClr val="tx2"/>
                </a:solidFill>
              </a:rPr>
              <a:t> fait </a:t>
            </a:r>
            <a:r>
              <a:rPr lang="en-US" sz="4100" dirty="0" err="1">
                <a:solidFill>
                  <a:schemeClr val="tx2"/>
                </a:solidFill>
              </a:rPr>
              <a:t>ressentir</a:t>
            </a:r>
            <a:r>
              <a:rPr lang="en-US" sz="4100" dirty="0">
                <a:solidFill>
                  <a:schemeClr val="tx2"/>
                </a:solidFill>
              </a:rPr>
              <a:t> de la jalousie ?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9AF5CF-AE21-453A-8D3F-6D9FC64A1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1" y="0"/>
            <a:ext cx="73914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8A41FE-6F14-49D2-8C0F-56A351A9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800596" y="-5"/>
            <a:ext cx="7391401" cy="6857999"/>
          </a:xfrm>
          <a:prstGeom prst="rect">
            <a:avLst/>
          </a:prstGeom>
          <a:blipFill dpi="0" rotWithShape="1">
            <a:blip r:embed="rId3">
              <a:alphaModFix amt="3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9CE7BC3-7CB1-B34C-82B0-44C2E3148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6884" r="2" b="2"/>
          <a:stretch/>
        </p:blipFill>
        <p:spPr>
          <a:xfrm>
            <a:off x="5410200" y="567942"/>
            <a:ext cx="6139484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36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7F7562-DBE2-4729-835D-1486BBB43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2627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E0245F-7D4D-413E-940B-1D9D9A17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627"/>
            <a:ext cx="12188952" cy="6858000"/>
          </a:xfrm>
          <a:prstGeom prst="rect">
            <a:avLst/>
          </a:prstGeom>
          <a:solidFill>
            <a:schemeClr val="bg2">
              <a:alpha val="6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B97BE4-8A98-49F3-8669-EAAF6D433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390032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A090277-9074-44AA-8A49-453BF2C45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-1"/>
            <a:ext cx="12191999" cy="3909853"/>
          </a:xfrm>
          <a:prstGeom prst="rect">
            <a:avLst/>
          </a:prstGeom>
          <a:blipFill dpi="0" rotWithShape="1">
            <a:blip r:embed="rId5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6CCB7E8-0F66-F945-9313-EE7C5C727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930" y="744909"/>
            <a:ext cx="3776416" cy="291269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dirty="0"/>
              <a:t>Quelle </a:t>
            </a:r>
            <a:r>
              <a:rPr lang="en-US" dirty="0" err="1"/>
              <a:t>émotion</a:t>
            </a:r>
            <a:r>
              <a:rPr lang="en-US" dirty="0"/>
              <a:t> </a:t>
            </a:r>
            <a:r>
              <a:rPr lang="en-US" dirty="0" err="1"/>
              <a:t>ressent</a:t>
            </a:r>
            <a:r>
              <a:rPr lang="en-US" dirty="0"/>
              <a:t> Marguerite </a:t>
            </a:r>
            <a:r>
              <a:rPr lang="en-US" dirty="0" err="1"/>
              <a:t>selon</a:t>
            </a:r>
            <a:r>
              <a:rPr lang="en-US" dirty="0"/>
              <a:t> </a:t>
            </a:r>
            <a:r>
              <a:rPr lang="en-US" dirty="0" err="1"/>
              <a:t>toi</a:t>
            </a:r>
            <a:r>
              <a:rPr lang="en-US" dirty="0"/>
              <a:t>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EEF3FC-C703-7D49-A414-19987F5F4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801" y="4074784"/>
            <a:ext cx="3776415" cy="20543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200" dirty="0">
                <a:solidFill>
                  <a:schemeClr val="tx2">
                    <a:alpha val="80000"/>
                  </a:schemeClr>
                </a:solidFill>
              </a:rPr>
              <a:t>Est-</a:t>
            </a:r>
            <a:r>
              <a:rPr lang="en-US" sz="2200" dirty="0" err="1">
                <a:solidFill>
                  <a:schemeClr val="tx2">
                    <a:alpha val="80000"/>
                  </a:schemeClr>
                </a:solidFill>
              </a:rPr>
              <a:t>ce</a:t>
            </a:r>
            <a:r>
              <a:rPr lang="en-US" sz="2200" dirty="0">
                <a:solidFill>
                  <a:schemeClr val="tx2">
                    <a:alpha val="80000"/>
                  </a:schemeClr>
                </a:solidFill>
              </a:rPr>
              <a:t> que </a:t>
            </a:r>
            <a:r>
              <a:rPr lang="en-US" sz="2200" dirty="0" err="1">
                <a:solidFill>
                  <a:schemeClr val="tx2">
                    <a:alpha val="80000"/>
                  </a:schemeClr>
                </a:solidFill>
              </a:rPr>
              <a:t>ça</a:t>
            </a:r>
            <a:r>
              <a:rPr lang="en-US" sz="2200" dirty="0">
                <a:solidFill>
                  <a:schemeClr val="tx2">
                    <a:alpha val="8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alpha val="80000"/>
                  </a:schemeClr>
                </a:solidFill>
              </a:rPr>
              <a:t>t’est</a:t>
            </a:r>
            <a:r>
              <a:rPr lang="en-US" sz="2200" dirty="0">
                <a:solidFill>
                  <a:schemeClr val="tx2">
                    <a:alpha val="80000"/>
                  </a:schemeClr>
                </a:solidFill>
              </a:rPr>
              <a:t> déjà arrive </a:t>
            </a:r>
            <a:r>
              <a:rPr lang="en-US" sz="2200" dirty="0" err="1">
                <a:solidFill>
                  <a:schemeClr val="tx2">
                    <a:alpha val="80000"/>
                  </a:schemeClr>
                </a:solidFill>
              </a:rPr>
              <a:t>toi</a:t>
            </a:r>
            <a:r>
              <a:rPr lang="en-US" sz="2200" dirty="0">
                <a:solidFill>
                  <a:schemeClr val="tx2">
                    <a:alpha val="8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alpha val="80000"/>
                  </a:schemeClr>
                </a:solidFill>
              </a:rPr>
              <a:t>aussi</a:t>
            </a:r>
            <a:r>
              <a:rPr lang="en-US" sz="2200" dirty="0">
                <a:solidFill>
                  <a:schemeClr val="tx2">
                    <a:alpha val="80000"/>
                  </a:schemeClr>
                </a:solidFill>
              </a:rPr>
              <a:t> d’être </a:t>
            </a:r>
            <a:r>
              <a:rPr lang="en-US" sz="2200" dirty="0" err="1">
                <a:solidFill>
                  <a:schemeClr val="tx2">
                    <a:alpha val="80000"/>
                  </a:schemeClr>
                </a:solidFill>
              </a:rPr>
              <a:t>choisi</a:t>
            </a:r>
            <a:r>
              <a:rPr lang="en-US" sz="2200" dirty="0">
                <a:solidFill>
                  <a:schemeClr val="tx2">
                    <a:alpha val="80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2">
                    <a:alpha val="80000"/>
                  </a:schemeClr>
                </a:solidFill>
              </a:rPr>
              <a:t>en</a:t>
            </a:r>
            <a:r>
              <a:rPr lang="en-US" sz="2200" dirty="0">
                <a:solidFill>
                  <a:schemeClr val="tx2">
                    <a:alpha val="80000"/>
                  </a:schemeClr>
                </a:solidFill>
              </a:rPr>
              <a:t> dernier </a:t>
            </a:r>
            <a:r>
              <a:rPr lang="en-US" sz="2200" dirty="0">
                <a:solidFill>
                  <a:schemeClr val="tx2">
                    <a:alpha val="80000"/>
                  </a:schemeClr>
                </a:solidFill>
                <a:sym typeface="Wingdings" pitchFamily="2" charset="2"/>
              </a:rPr>
              <a:t> ? Comment </a:t>
            </a:r>
            <a:r>
              <a:rPr lang="en-US" sz="2200" dirty="0" err="1">
                <a:solidFill>
                  <a:schemeClr val="tx2">
                    <a:alpha val="80000"/>
                  </a:schemeClr>
                </a:solidFill>
                <a:sym typeface="Wingdings" pitchFamily="2" charset="2"/>
              </a:rPr>
              <a:t>te</a:t>
            </a:r>
            <a:r>
              <a:rPr lang="en-US" sz="2200" dirty="0">
                <a:solidFill>
                  <a:schemeClr val="tx2">
                    <a:alpha val="80000"/>
                  </a:schemeClr>
                </a:solidFill>
                <a:sym typeface="Wingdings" pitchFamily="2" charset="2"/>
              </a:rPr>
              <a:t> </a:t>
            </a:r>
            <a:r>
              <a:rPr lang="en-US" sz="2200" dirty="0" err="1">
                <a:solidFill>
                  <a:schemeClr val="tx2">
                    <a:alpha val="80000"/>
                  </a:schemeClr>
                </a:solidFill>
                <a:sym typeface="Wingdings" pitchFamily="2" charset="2"/>
              </a:rPr>
              <a:t>sentais-tu</a:t>
            </a:r>
            <a:r>
              <a:rPr lang="en-US" sz="2200" dirty="0">
                <a:solidFill>
                  <a:schemeClr val="tx2">
                    <a:alpha val="80000"/>
                  </a:schemeClr>
                </a:solidFill>
                <a:sym typeface="Wingdings" pitchFamily="2" charset="2"/>
              </a:rPr>
              <a:t> ? </a:t>
            </a:r>
            <a:r>
              <a:rPr lang="en-US" sz="2200" dirty="0">
                <a:solidFill>
                  <a:schemeClr val="tx2">
                    <a:alpha val="80000"/>
                  </a:schemeClr>
                </a:solidFill>
              </a:rPr>
              <a:t> </a:t>
            </a:r>
          </a:p>
        </p:txBody>
      </p:sp>
      <p:pic>
        <p:nvPicPr>
          <p:cNvPr id="4" name="20201110_130817 (1)" descr="20201110_130817 (1)">
            <a:hlinkClick r:id="" action="ppaction://media"/>
            <a:extLst>
              <a:ext uri="{FF2B5EF4-FFF2-40B4-BE49-F238E27FC236}">
                <a16:creationId xmlns:a16="http://schemas.microsoft.com/office/drawing/2014/main" id="{789339FD-CAE7-C745-916F-E3C3BE818D2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3229" y="1625750"/>
            <a:ext cx="6402214" cy="360124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C972B75-ACBD-304E-8978-44C7DB06D8FD}"/>
              </a:ext>
            </a:extLst>
          </p:cNvPr>
          <p:cNvSpPr txBox="1"/>
          <p:nvPr/>
        </p:nvSpPr>
        <p:spPr>
          <a:xfrm>
            <a:off x="2270348" y="5256354"/>
            <a:ext cx="3067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De la déception</a:t>
            </a:r>
          </a:p>
        </p:txBody>
      </p:sp>
    </p:spTree>
    <p:extLst>
      <p:ext uri="{BB962C8B-B14F-4D97-AF65-F5344CB8AC3E}">
        <p14:creationId xmlns:p14="http://schemas.microsoft.com/office/powerpoint/2010/main" val="114898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29F2144-48B7-4730-955E-365ECED3A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65FF50-D2F9-4A4F-86ED-F101E172B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FECA84E-1776-4B03-9261-CF74A291D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18" r="40625"/>
          <a:stretch/>
        </p:blipFill>
        <p:spPr>
          <a:xfrm rot="16200000">
            <a:off x="59366" y="-80735"/>
            <a:ext cx="1447800" cy="15357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C5D0D1E-847E-7C4B-BB3B-23E251C2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76" y="304801"/>
            <a:ext cx="9601200" cy="17404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Des moments qui </a:t>
            </a:r>
            <a:r>
              <a:rPr lang="en-US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peuvent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te</a:t>
            </a:r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faire vivre de la deception …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AEF1A04-E097-654D-B6F5-79AA0BB9D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831" y="3530665"/>
            <a:ext cx="2726998" cy="2726998"/>
          </a:xfrm>
          <a:prstGeom prst="rect">
            <a:avLst/>
          </a:prstGeom>
        </p:spPr>
      </p:pic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E088B54-4A57-CD4C-AB28-AF3D969E3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694654" y="3530665"/>
            <a:ext cx="2726998" cy="27269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BFFF490-82EC-4000-BB36-A67FD39E3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97"/>
          <a:stretch/>
        </p:blipFill>
        <p:spPr>
          <a:xfrm>
            <a:off x="11406378" y="1600200"/>
            <a:ext cx="785622" cy="254834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7B111D9-7EC6-9944-90AF-03F7413F2D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7924" y="3838611"/>
            <a:ext cx="3753076" cy="211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72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FD825CE-F00D-BB45-9F03-2D130303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7910"/>
            <a:ext cx="4648200" cy="28311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100" dirty="0">
                <a:solidFill>
                  <a:schemeClr val="tx2"/>
                </a:solidFill>
              </a:rPr>
              <a:t>As-</a:t>
            </a:r>
            <a:r>
              <a:rPr lang="en-US" sz="4100" dirty="0" err="1">
                <a:solidFill>
                  <a:schemeClr val="tx2"/>
                </a:solidFill>
              </a:rPr>
              <a:t>tu</a:t>
            </a:r>
            <a:r>
              <a:rPr lang="en-US" sz="4100" dirty="0">
                <a:solidFill>
                  <a:schemeClr val="tx2"/>
                </a:solidFill>
              </a:rPr>
              <a:t> déjà </a:t>
            </a:r>
            <a:r>
              <a:rPr lang="en-US" sz="4100" dirty="0" err="1">
                <a:solidFill>
                  <a:schemeClr val="tx2"/>
                </a:solidFill>
              </a:rPr>
              <a:t>vécu</a:t>
            </a:r>
            <a:r>
              <a:rPr lang="en-US" sz="4100" dirty="0">
                <a:solidFill>
                  <a:schemeClr val="tx2"/>
                </a:solidFill>
              </a:rPr>
              <a:t> </a:t>
            </a:r>
            <a:r>
              <a:rPr lang="en-US" sz="4100" dirty="0" err="1">
                <a:solidFill>
                  <a:schemeClr val="tx2"/>
                </a:solidFill>
              </a:rPr>
              <a:t>une</a:t>
            </a:r>
            <a:r>
              <a:rPr lang="en-US" sz="4100" dirty="0">
                <a:solidFill>
                  <a:schemeClr val="tx2"/>
                </a:solidFill>
              </a:rPr>
              <a:t> situation qui </a:t>
            </a:r>
            <a:r>
              <a:rPr lang="en-US" sz="4100" dirty="0" err="1">
                <a:solidFill>
                  <a:schemeClr val="tx2"/>
                </a:solidFill>
              </a:rPr>
              <a:t>t’a</a:t>
            </a:r>
            <a:r>
              <a:rPr lang="en-US" sz="4100" dirty="0">
                <a:solidFill>
                  <a:schemeClr val="tx2"/>
                </a:solidFill>
              </a:rPr>
              <a:t> fait </a:t>
            </a:r>
            <a:r>
              <a:rPr lang="en-US" sz="4100" dirty="0" err="1">
                <a:solidFill>
                  <a:schemeClr val="tx2"/>
                </a:solidFill>
              </a:rPr>
              <a:t>ressentir</a:t>
            </a:r>
            <a:r>
              <a:rPr lang="en-US" sz="4100" dirty="0">
                <a:solidFill>
                  <a:schemeClr val="tx2"/>
                </a:solidFill>
              </a:rPr>
              <a:t> de la </a:t>
            </a:r>
            <a:r>
              <a:rPr lang="en-US" sz="4100" dirty="0" err="1">
                <a:solidFill>
                  <a:schemeClr val="tx2"/>
                </a:solidFill>
              </a:rPr>
              <a:t>déception</a:t>
            </a:r>
            <a:r>
              <a:rPr lang="en-US" sz="4100" dirty="0">
                <a:solidFill>
                  <a:schemeClr val="tx2"/>
                </a:solidFill>
              </a:rPr>
              <a:t> ? 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FBD89D12-04A0-43A4-ABBB-E5F6CA504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9000"/>
            <a:ext cx="4647901" cy="2585613"/>
          </a:xfrm>
        </p:spPr>
        <p:txBody>
          <a:bodyPr>
            <a:normAutofit/>
          </a:bodyPr>
          <a:lstStyle/>
          <a:p>
            <a:endParaRPr lang="en-US" sz="1800">
              <a:solidFill>
                <a:schemeClr val="tx2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3188FD-F61C-4D59-9459-319BFB20A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255" y="0"/>
            <a:ext cx="6397745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0AC3FF9-EB0C-48D0-BA7C-CE7C190E1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794256" y="0"/>
            <a:ext cx="6397744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9CE7BC3-7CB1-B34C-82B0-44C2E31483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" r="-2" b="-2"/>
          <a:stretch/>
        </p:blipFill>
        <p:spPr>
          <a:xfrm>
            <a:off x="6626806" y="1019556"/>
            <a:ext cx="4817466" cy="48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60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853121-8844-1A41-8558-93E5D48DB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1542" y="258184"/>
            <a:ext cx="10515600" cy="1325563"/>
          </a:xfrm>
        </p:spPr>
        <p:txBody>
          <a:bodyPr/>
          <a:lstStyle/>
          <a:p>
            <a:r>
              <a:rPr lang="fr-CA" dirty="0"/>
              <a:t>Quelle émotion ressent-elle ?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9C91AC8-74E5-294F-A529-221918B09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9745" y="1583747"/>
            <a:ext cx="7452509" cy="4195763"/>
          </a:xfr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CA38E50-50FA-C746-B0B6-C9565980BE8C}"/>
              </a:ext>
            </a:extLst>
          </p:cNvPr>
          <p:cNvSpPr txBox="1"/>
          <p:nvPr/>
        </p:nvSpPr>
        <p:spPr>
          <a:xfrm>
            <a:off x="4814046" y="5779510"/>
            <a:ext cx="2563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chemeClr val="bg1"/>
                </a:solidFill>
              </a:rPr>
              <a:t>De la tristesse</a:t>
            </a:r>
          </a:p>
        </p:txBody>
      </p:sp>
    </p:spTree>
    <p:extLst>
      <p:ext uri="{BB962C8B-B14F-4D97-AF65-F5344CB8AC3E}">
        <p14:creationId xmlns:p14="http://schemas.microsoft.com/office/powerpoint/2010/main" val="264671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5EFE88-F6A7-4B53-AF99-227DFC56A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FD825CE-F00D-BB45-9F03-2D1303038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72" y="1392402"/>
            <a:ext cx="4422053" cy="31554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700" dirty="0">
                <a:solidFill>
                  <a:schemeClr val="tx2"/>
                </a:solidFill>
              </a:rPr>
              <a:t>As-</a:t>
            </a:r>
            <a:r>
              <a:rPr lang="en-US" sz="3700" dirty="0" err="1">
                <a:solidFill>
                  <a:schemeClr val="tx2"/>
                </a:solidFill>
              </a:rPr>
              <a:t>tu</a:t>
            </a:r>
            <a:r>
              <a:rPr lang="en-US" sz="3700" dirty="0">
                <a:solidFill>
                  <a:schemeClr val="tx2"/>
                </a:solidFill>
              </a:rPr>
              <a:t> déjà </a:t>
            </a:r>
            <a:r>
              <a:rPr lang="en-US" sz="3700" dirty="0" err="1">
                <a:solidFill>
                  <a:schemeClr val="tx2"/>
                </a:solidFill>
              </a:rPr>
              <a:t>vécu</a:t>
            </a:r>
            <a:r>
              <a:rPr lang="en-US" sz="3700" dirty="0">
                <a:solidFill>
                  <a:schemeClr val="tx2"/>
                </a:solidFill>
              </a:rPr>
              <a:t> </a:t>
            </a:r>
            <a:r>
              <a:rPr lang="en-US" sz="3700" dirty="0" err="1">
                <a:solidFill>
                  <a:schemeClr val="tx2"/>
                </a:solidFill>
              </a:rPr>
              <a:t>une</a:t>
            </a:r>
            <a:r>
              <a:rPr lang="en-US" sz="3700" dirty="0">
                <a:solidFill>
                  <a:schemeClr val="tx2"/>
                </a:solidFill>
              </a:rPr>
              <a:t> situation qui </a:t>
            </a:r>
            <a:r>
              <a:rPr lang="en-US" sz="3700" dirty="0" err="1">
                <a:solidFill>
                  <a:schemeClr val="tx2"/>
                </a:solidFill>
              </a:rPr>
              <a:t>t’a</a:t>
            </a:r>
            <a:r>
              <a:rPr lang="en-US" sz="3700" dirty="0">
                <a:solidFill>
                  <a:schemeClr val="tx2"/>
                </a:solidFill>
              </a:rPr>
              <a:t> fait </a:t>
            </a:r>
            <a:r>
              <a:rPr lang="en-US" sz="3700" dirty="0" err="1">
                <a:solidFill>
                  <a:schemeClr val="tx2"/>
                </a:solidFill>
              </a:rPr>
              <a:t>ressentir</a:t>
            </a:r>
            <a:r>
              <a:rPr lang="en-US" sz="3700" dirty="0">
                <a:solidFill>
                  <a:schemeClr val="tx2"/>
                </a:solidFill>
              </a:rPr>
              <a:t> de la tristesse ?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9AF5CF-AE21-453A-8D3F-6D9FC64A1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1" y="0"/>
            <a:ext cx="73914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8A41FE-6F14-49D2-8C0F-56A351A9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800596" y="-5"/>
            <a:ext cx="7391401" cy="6857999"/>
          </a:xfrm>
          <a:prstGeom prst="rect">
            <a:avLst/>
          </a:prstGeom>
          <a:blipFill dpi="0" rotWithShape="1">
            <a:blip r:embed="rId3">
              <a:alphaModFix amt="3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9CE7BC3-7CB1-B34C-82B0-44C2E3148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6884" r="2" b="2"/>
          <a:stretch/>
        </p:blipFill>
        <p:spPr>
          <a:xfrm>
            <a:off x="5410200" y="567942"/>
            <a:ext cx="6139484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43705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AnalogousFromLightSeedRightStep">
      <a:dk1>
        <a:srgbClr val="000000"/>
      </a:dk1>
      <a:lt1>
        <a:srgbClr val="FFFFFF"/>
      </a:lt1>
      <a:dk2>
        <a:srgbClr val="222F3D"/>
      </a:dk2>
      <a:lt2>
        <a:srgbClr val="E2E3E8"/>
      </a:lt2>
      <a:accent1>
        <a:srgbClr val="A7A17F"/>
      </a:accent1>
      <a:accent2>
        <a:srgbClr val="99A772"/>
      </a:accent2>
      <a:accent3>
        <a:srgbClr val="8DA980"/>
      </a:accent3>
      <a:accent4>
        <a:srgbClr val="76AD7B"/>
      </a:accent4>
      <a:accent5>
        <a:srgbClr val="81AA96"/>
      </a:accent5>
      <a:accent6>
        <a:srgbClr val="74A9A6"/>
      </a:accent6>
      <a:hlink>
        <a:srgbClr val="6974AE"/>
      </a:hlink>
      <a:folHlink>
        <a:srgbClr val="7F7F7F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142</Words>
  <Application>Microsoft Macintosh PowerPoint</Application>
  <PresentationFormat>Grand écran</PresentationFormat>
  <Paragraphs>22</Paragraphs>
  <Slides>11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Avenir Next LT Pro</vt:lpstr>
      <vt:lpstr>AvenirNext LT Pro Medium</vt:lpstr>
      <vt:lpstr>BlockprintVTI</vt:lpstr>
      <vt:lpstr>Les émotions ressenties durant un conflit</vt:lpstr>
      <vt:lpstr>Les sentiments causés par un problème</vt:lpstr>
      <vt:lpstr>Quelle émotion ressent-elle ?</vt:lpstr>
      <vt:lpstr>As-tu déjà vécu une situation qui t’a fait ressentir de la jalousie ? </vt:lpstr>
      <vt:lpstr>Quelle émotion ressent Marguerite selon toi ? </vt:lpstr>
      <vt:lpstr>Des moments qui peuvent te faire vivre de la deception …</vt:lpstr>
      <vt:lpstr>As-tu déjà vécu une situation qui t’a fait ressentir de la déception ? </vt:lpstr>
      <vt:lpstr>Quelle émotion ressent-elle ? </vt:lpstr>
      <vt:lpstr>As-tu déjà vécu une situation qui t’a fait ressentir de la tristesse ? </vt:lpstr>
      <vt:lpstr>L’amitié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émotions ressenties durant un conflit</dc:title>
  <dc:creator>Catherine Richard</dc:creator>
  <cp:lastModifiedBy>Catherine Richard</cp:lastModifiedBy>
  <cp:revision>2</cp:revision>
  <dcterms:created xsi:type="dcterms:W3CDTF">2020-11-12T02:01:04Z</dcterms:created>
  <dcterms:modified xsi:type="dcterms:W3CDTF">2020-11-13T16:47:00Z</dcterms:modified>
</cp:coreProperties>
</file>