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C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86"/>
    <p:restoredTop sz="94630"/>
  </p:normalViewPr>
  <p:slideViewPr>
    <p:cSldViewPr snapToGrid="0" snapToObjects="1">
      <p:cViewPr varScale="1">
        <p:scale>
          <a:sx n="88" d="100"/>
          <a:sy n="88" d="100"/>
        </p:scale>
        <p:origin x="176" y="2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smtClean="0"/>
              <a:t>Cliquez et modifiez le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smtClean="0"/>
              <a:t>Cliquez et modifiez le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11/6/18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11/6/18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fr-FR" smtClean="0"/>
              <a:t>Cliquez et modifiez le titre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11/6/18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fr-FR" smtClean="0"/>
              <a:t>Cliquez et modifiez le titre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11/6/18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smtClean="0"/>
              <a:t>Cliquez et modifiez le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A16AA21-1863-4931-97CB-99D0A168701B}" type="datetimeFigureOut">
              <a:rPr lang="en-US" smtClean="0"/>
              <a:t>11/6/18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smtClean="0"/>
              <a:t>Cliquez et modifiez le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3772C379-9A7C-4C87-A116-CBE9F58B04C5}" type="datetimeFigureOut">
              <a:rPr lang="en-US" smtClean="0"/>
              <a:t>11/6/18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11/6/18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02043" y="1432223"/>
            <a:ext cx="10206682" cy="3035808"/>
          </a:xfrm>
        </p:spPr>
        <p:txBody>
          <a:bodyPr/>
          <a:lstStyle/>
          <a:p>
            <a:r>
              <a:rPr lang="fr-CA" dirty="0" smtClean="0"/>
              <a:t>Création des questions</a:t>
            </a:r>
            <a:endParaRPr lang="fr-CA" dirty="0"/>
          </a:p>
        </p:txBody>
      </p:sp>
      <p:sp>
        <p:nvSpPr>
          <p:cNvPr id="3" name="Sous-titre 2"/>
          <p:cNvSpPr>
            <a:spLocks noGrp="1"/>
          </p:cNvSpPr>
          <p:nvPr>
            <p:ph type="subTitle" idx="1"/>
          </p:nvPr>
        </p:nvSpPr>
        <p:spPr/>
        <p:txBody>
          <a:bodyPr/>
          <a:lstStyle/>
          <a:p>
            <a:r>
              <a:rPr lang="fr-CA" dirty="0" smtClean="0"/>
              <a:t>Par Madame Marianne</a:t>
            </a:r>
            <a:endParaRPr lang="fr-CA" dirty="0"/>
          </a:p>
        </p:txBody>
      </p:sp>
    </p:spTree>
    <p:extLst>
      <p:ext uri="{BB962C8B-B14F-4D97-AF65-F5344CB8AC3E}">
        <p14:creationId xmlns:p14="http://schemas.microsoft.com/office/powerpoint/2010/main" val="90850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438" y="398134"/>
            <a:ext cx="10058400" cy="1609344"/>
          </a:xfrm>
        </p:spPr>
        <p:txBody>
          <a:bodyPr/>
          <a:lstStyle/>
          <a:p>
            <a:r>
              <a:rPr lang="fr-CA" dirty="0" smtClean="0"/>
              <a:t>Deviens un expert de tes domaines !</a:t>
            </a:r>
            <a:endParaRPr lang="fr-CA" dirty="0"/>
          </a:p>
        </p:txBody>
      </p:sp>
      <p:sp>
        <p:nvSpPr>
          <p:cNvPr id="3" name="Espace réservé du contenu 2"/>
          <p:cNvSpPr>
            <a:spLocks noGrp="1"/>
          </p:cNvSpPr>
          <p:nvPr>
            <p:ph idx="1"/>
          </p:nvPr>
        </p:nvSpPr>
        <p:spPr>
          <a:xfrm>
            <a:off x="281572" y="1837629"/>
            <a:ext cx="11634952" cy="4050792"/>
          </a:xfrm>
        </p:spPr>
        <p:txBody>
          <a:bodyPr>
            <a:normAutofit fontScale="40000" lnSpcReduction="20000"/>
          </a:bodyPr>
          <a:lstStyle/>
          <a:p>
            <a:pPr marL="274320" lvl="1" indent="0">
              <a:buNone/>
            </a:pPr>
            <a:endParaRPr lang="fr-FR" sz="3600" dirty="0" smtClean="0"/>
          </a:p>
          <a:p>
            <a:pPr marL="274320" lvl="1" indent="0">
              <a:buNone/>
            </a:pPr>
            <a:r>
              <a:rPr lang="fr-FR" sz="4200" dirty="0" smtClean="0"/>
              <a:t>1. Prendre ton cahier Décimale, Arobas ou mes outils et chercher les informations sur ton thème.</a:t>
            </a:r>
          </a:p>
          <a:p>
            <a:pPr marL="274320" lvl="1" indent="0">
              <a:buNone/>
            </a:pPr>
            <a:endParaRPr lang="fr-FR" sz="4200" dirty="0"/>
          </a:p>
          <a:p>
            <a:pPr marL="274320" lvl="1" indent="0">
              <a:buNone/>
            </a:pPr>
            <a:r>
              <a:rPr lang="fr-FR" sz="4200" dirty="0" smtClean="0"/>
              <a:t>2. Créer 10 questions dans ton cahier de français en équipe de deux (5 en mathématique et 5 en français).</a:t>
            </a:r>
          </a:p>
          <a:p>
            <a:pPr marL="274320" lvl="1" indent="0">
              <a:buNone/>
            </a:pPr>
            <a:endParaRPr lang="fr-FR" sz="4200" dirty="0"/>
          </a:p>
          <a:p>
            <a:pPr marL="274320" lvl="1" indent="0">
              <a:buNone/>
            </a:pPr>
            <a:r>
              <a:rPr lang="fr-FR" sz="4200" dirty="0" smtClean="0"/>
              <a:t>3. Faire vérifier tes questions et tes réponses par Madame Marianne.</a:t>
            </a:r>
          </a:p>
          <a:p>
            <a:pPr marL="274320" lvl="1" indent="0">
              <a:buNone/>
            </a:pPr>
            <a:endParaRPr lang="fr-FR" sz="4200" dirty="0"/>
          </a:p>
          <a:p>
            <a:pPr marL="274320" lvl="1" indent="0">
              <a:buNone/>
            </a:pPr>
            <a:r>
              <a:rPr lang="fr-FR" sz="4200" dirty="0" smtClean="0"/>
              <a:t>4. Corriger tes questions et tes réponses.</a:t>
            </a:r>
          </a:p>
          <a:p>
            <a:pPr marL="274320" lvl="1" indent="0">
              <a:buNone/>
            </a:pPr>
            <a:endParaRPr lang="fr-FR" sz="4200" dirty="0"/>
          </a:p>
          <a:p>
            <a:pPr marL="274320" lvl="1" indent="0">
              <a:buNone/>
            </a:pPr>
            <a:r>
              <a:rPr lang="fr-FR" sz="4200" dirty="0" smtClean="0"/>
              <a:t>5. Transcrire tes questions </a:t>
            </a:r>
            <a:r>
              <a:rPr lang="fr-FR" sz="4200" dirty="0" smtClean="0"/>
              <a:t>au propre.</a:t>
            </a:r>
            <a:endParaRPr lang="fr-FR" sz="4200" dirty="0" smtClean="0"/>
          </a:p>
          <a:p>
            <a:pPr marL="274320" lvl="1" indent="0">
              <a:buNone/>
            </a:pPr>
            <a:endParaRPr lang="fr-FR" sz="3400" dirty="0" smtClean="0"/>
          </a:p>
          <a:p>
            <a:pPr marL="274320" lvl="1" indent="0">
              <a:buNone/>
            </a:pPr>
            <a:endParaRPr lang="fr-FR" sz="3400" dirty="0"/>
          </a:p>
          <a:p>
            <a:pPr marL="274320" lvl="1" indent="0">
              <a:buNone/>
            </a:pPr>
            <a:r>
              <a:rPr lang="fr-FR" sz="3400" i="1" dirty="0" smtClean="0"/>
              <a:t>Bonus : Si vous avez terminé de transcrire vos dix premières questions, vous pouvez créer 10 autres questions en univers social, en science ou en éthique et culture religieuse ou dans un autre domaine en mathématique ou en français. Elles vont aussi être utiles dans le débat.</a:t>
            </a:r>
          </a:p>
          <a:p>
            <a:pPr marL="0" indent="0">
              <a:buNone/>
            </a:pPr>
            <a:r>
              <a:rPr lang="fr-FR" dirty="0"/>
              <a:t> </a:t>
            </a:r>
          </a:p>
          <a:p>
            <a:pPr marL="0" marR="0" lvl="0" indent="0" defTabSz="914400" eaLnBrk="1" fontAlgn="auto" latinLnBrk="0" hangingPunct="1">
              <a:lnSpc>
                <a:spcPct val="100000"/>
              </a:lnSpc>
              <a:spcBef>
                <a:spcPts val="0"/>
              </a:spcBef>
              <a:spcAft>
                <a:spcPts val="0"/>
              </a:spcAft>
              <a:buClrTx/>
              <a:buSzTx/>
              <a:buFontTx/>
              <a:buNone/>
              <a:tabLst/>
              <a:defRPr/>
            </a:pPr>
            <a:endParaRPr lang="fr-CA" dirty="0"/>
          </a:p>
        </p:txBody>
      </p:sp>
    </p:spTree>
    <p:extLst>
      <p:ext uri="{BB962C8B-B14F-4D97-AF65-F5344CB8AC3E}">
        <p14:creationId xmlns:p14="http://schemas.microsoft.com/office/powerpoint/2010/main" val="8236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Exemple de fiche en français (vert)</a:t>
            </a:r>
            <a:endParaRPr lang="fr-CA" dirty="0"/>
          </a:p>
        </p:txBody>
      </p:sp>
      <p:sp>
        <p:nvSpPr>
          <p:cNvPr id="3" name="Espace réservé du contenu 2"/>
          <p:cNvSpPr>
            <a:spLocks noGrp="1"/>
          </p:cNvSpPr>
          <p:nvPr>
            <p:ph idx="1"/>
          </p:nvPr>
        </p:nvSpPr>
        <p:spPr>
          <a:xfrm>
            <a:off x="1482811" y="2001793"/>
            <a:ext cx="8995719" cy="3793526"/>
          </a:xfrm>
          <a:solidFill>
            <a:srgbClr val="92D050"/>
          </a:solidFill>
          <a:ln>
            <a:solidFill>
              <a:schemeClr val="tx1"/>
            </a:solidFill>
          </a:ln>
          <a:effectLst>
            <a:glow rad="139700">
              <a:schemeClr val="accent5">
                <a:satMod val="175000"/>
                <a:alpha val="40000"/>
              </a:schemeClr>
            </a:glow>
            <a:outerShdw blurRad="50800" dist="762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a:normAutofit fontScale="92500"/>
          </a:bodyPr>
          <a:lstStyle/>
          <a:p>
            <a:pPr marL="0" marR="0" lvl="0" indent="0" defTabSz="914400" eaLnBrk="1" fontAlgn="auto" latinLnBrk="0" hangingPunct="1">
              <a:lnSpc>
                <a:spcPct val="100000"/>
              </a:lnSpc>
              <a:spcBef>
                <a:spcPts val="0"/>
              </a:spcBef>
              <a:spcAft>
                <a:spcPts val="0"/>
              </a:spcAft>
              <a:buClrTx/>
              <a:buSzTx/>
              <a:buFontTx/>
              <a:buNone/>
              <a:tabLst/>
              <a:defRPr/>
            </a:pPr>
            <a:r>
              <a:rPr lang="fr-CA" sz="3200" b="1" dirty="0" smtClean="0"/>
              <a:t>Le déterminant </a:t>
            </a:r>
            <a:r>
              <a:rPr lang="fr-CA" sz="2800" b="1" dirty="0" smtClean="0"/>
              <a:t>(5 points)</a:t>
            </a:r>
          </a:p>
          <a:p>
            <a:pPr marL="0" marR="0" lvl="0" indent="0" defTabSz="914400" eaLnBrk="1" fontAlgn="auto" latinLnBrk="0" hangingPunct="1">
              <a:lnSpc>
                <a:spcPct val="100000"/>
              </a:lnSpc>
              <a:spcBef>
                <a:spcPts val="0"/>
              </a:spcBef>
              <a:spcAft>
                <a:spcPts val="0"/>
              </a:spcAft>
              <a:buClrTx/>
              <a:buSzTx/>
              <a:buFontTx/>
              <a:buNone/>
              <a:tabLst/>
              <a:defRPr/>
            </a:pPr>
            <a:endParaRPr lang="fr-CA" sz="2800" dirty="0"/>
          </a:p>
          <a:p>
            <a:pPr marL="0" marR="0" lvl="0" indent="0" defTabSz="914400" eaLnBrk="1" fontAlgn="auto" latinLnBrk="0" hangingPunct="1">
              <a:lnSpc>
                <a:spcPct val="100000"/>
              </a:lnSpc>
              <a:spcBef>
                <a:spcPts val="0"/>
              </a:spcBef>
              <a:spcAft>
                <a:spcPts val="0"/>
              </a:spcAft>
              <a:buClrTx/>
              <a:buSzTx/>
              <a:buFontTx/>
              <a:buNone/>
              <a:tabLst/>
              <a:defRPr/>
            </a:pPr>
            <a:r>
              <a:rPr lang="fr-CA" sz="2800" dirty="0" smtClean="0"/>
              <a:t>Qu’est-ce qui sépare parfois le déterminant et le nom ?</a:t>
            </a:r>
          </a:p>
          <a:p>
            <a:pPr marL="0" marR="0" lvl="0" indent="0" defTabSz="914400" eaLnBrk="1" fontAlgn="auto" latinLnBrk="0" hangingPunct="1">
              <a:lnSpc>
                <a:spcPct val="100000"/>
              </a:lnSpc>
              <a:spcBef>
                <a:spcPts val="0"/>
              </a:spcBef>
              <a:spcAft>
                <a:spcPts val="0"/>
              </a:spcAft>
              <a:buClrTx/>
              <a:buSzTx/>
              <a:buFontTx/>
              <a:buNone/>
              <a:tabLst/>
              <a:defRPr/>
            </a:pPr>
            <a:endParaRPr lang="fr-CA" sz="2800" dirty="0"/>
          </a:p>
          <a:p>
            <a:pPr marL="0" marR="0" lvl="0" indent="0" defTabSz="914400" eaLnBrk="1" fontAlgn="auto" latinLnBrk="0" hangingPunct="1">
              <a:lnSpc>
                <a:spcPct val="100000"/>
              </a:lnSpc>
              <a:spcBef>
                <a:spcPts val="0"/>
              </a:spcBef>
              <a:spcAft>
                <a:spcPts val="0"/>
              </a:spcAft>
              <a:buClrTx/>
              <a:buSzTx/>
              <a:buFontTx/>
              <a:buNone/>
              <a:tabLst/>
              <a:defRPr/>
            </a:pPr>
            <a:r>
              <a:rPr lang="fr-CA" sz="2800" dirty="0" smtClean="0"/>
              <a:t>							</a:t>
            </a:r>
          </a:p>
          <a:p>
            <a:pPr marL="0" marR="0" lvl="0" indent="0" defTabSz="914400" eaLnBrk="1" fontAlgn="auto" latinLnBrk="0" hangingPunct="1">
              <a:lnSpc>
                <a:spcPct val="100000"/>
              </a:lnSpc>
              <a:spcBef>
                <a:spcPts val="0"/>
              </a:spcBef>
              <a:spcAft>
                <a:spcPts val="0"/>
              </a:spcAft>
              <a:buClrTx/>
              <a:buSzTx/>
              <a:buFontTx/>
              <a:buNone/>
              <a:tabLst/>
              <a:defRPr/>
            </a:pPr>
            <a:endParaRPr lang="fr-CA" sz="2800" dirty="0"/>
          </a:p>
          <a:p>
            <a:pPr marL="0" marR="0" lvl="0" indent="0" defTabSz="914400" eaLnBrk="1" fontAlgn="auto" latinLnBrk="0" hangingPunct="1">
              <a:lnSpc>
                <a:spcPct val="100000"/>
              </a:lnSpc>
              <a:spcBef>
                <a:spcPts val="0"/>
              </a:spcBef>
              <a:spcAft>
                <a:spcPts val="0"/>
              </a:spcAft>
              <a:buClrTx/>
              <a:buSzTx/>
              <a:buFontTx/>
              <a:buNone/>
              <a:tabLst/>
              <a:defRPr/>
            </a:pPr>
            <a:endParaRPr lang="fr-CA" sz="2800" dirty="0" smtClean="0"/>
          </a:p>
          <a:p>
            <a:pPr marL="0" marR="0" lvl="0" indent="0" algn="r" defTabSz="914400" eaLnBrk="1" fontAlgn="auto" latinLnBrk="0" hangingPunct="1">
              <a:lnSpc>
                <a:spcPct val="100000"/>
              </a:lnSpc>
              <a:spcBef>
                <a:spcPts val="0"/>
              </a:spcBef>
              <a:spcAft>
                <a:spcPts val="0"/>
              </a:spcAft>
              <a:buClrTx/>
              <a:buSzTx/>
              <a:buFontTx/>
              <a:buNone/>
              <a:tabLst/>
              <a:defRPr/>
            </a:pPr>
            <a:r>
              <a:rPr lang="fr-CA" sz="2800" dirty="0"/>
              <a:t>	</a:t>
            </a:r>
            <a:r>
              <a:rPr lang="fr-CA" sz="2800" dirty="0" smtClean="0"/>
              <a:t>									Réponse : L’adjectif</a:t>
            </a:r>
            <a:endParaRPr lang="fr-CA" sz="2800" dirty="0"/>
          </a:p>
          <a:p>
            <a:pPr marL="0" marR="0" lvl="0" indent="0" defTabSz="914400" eaLnBrk="1" fontAlgn="auto" latinLnBrk="0" hangingPunct="1">
              <a:lnSpc>
                <a:spcPct val="100000"/>
              </a:lnSpc>
              <a:spcBef>
                <a:spcPts val="0"/>
              </a:spcBef>
              <a:spcAft>
                <a:spcPts val="0"/>
              </a:spcAft>
              <a:buClrTx/>
              <a:buSzTx/>
              <a:buFontTx/>
              <a:buNone/>
              <a:tabLst/>
              <a:defRPr/>
            </a:pPr>
            <a:endParaRPr lang="fr-CA" dirty="0"/>
          </a:p>
        </p:txBody>
      </p:sp>
    </p:spTree>
    <p:extLst>
      <p:ext uri="{BB962C8B-B14F-4D97-AF65-F5344CB8AC3E}">
        <p14:creationId xmlns:p14="http://schemas.microsoft.com/office/powerpoint/2010/main" val="1328791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4908" y="484632"/>
            <a:ext cx="11355860" cy="1609344"/>
          </a:xfrm>
        </p:spPr>
        <p:txBody>
          <a:bodyPr/>
          <a:lstStyle/>
          <a:p>
            <a:r>
              <a:rPr lang="fr-CA" dirty="0" smtClean="0"/>
              <a:t>Exemple de fiche en mathématique (bleu)</a:t>
            </a:r>
            <a:endParaRPr lang="fr-CA" dirty="0"/>
          </a:p>
        </p:txBody>
      </p:sp>
      <p:sp>
        <p:nvSpPr>
          <p:cNvPr id="4" name="Espace réservé du contenu 2"/>
          <p:cNvSpPr>
            <a:spLocks noGrp="1"/>
          </p:cNvSpPr>
          <p:nvPr>
            <p:ph idx="1"/>
          </p:nvPr>
        </p:nvSpPr>
        <p:spPr>
          <a:xfrm>
            <a:off x="1539404" y="1920981"/>
            <a:ext cx="9119287" cy="4146186"/>
          </a:xfrm>
          <a:solidFill>
            <a:srgbClr val="A8C9FF"/>
          </a:solidFill>
          <a:ln>
            <a:solidFill>
              <a:schemeClr val="tx1"/>
            </a:solidFill>
          </a:ln>
          <a:effectLst>
            <a:glow rad="139700">
              <a:schemeClr val="accent5">
                <a:satMod val="175000"/>
                <a:alpha val="40000"/>
              </a:schemeClr>
            </a:glow>
            <a:outerShdw blurRad="50800" dist="762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fr-CA" sz="12000" b="1" dirty="0" smtClean="0"/>
              <a:t>Les triangles(10 points)</a:t>
            </a:r>
          </a:p>
          <a:p>
            <a:pPr marL="0" marR="0" lvl="0" indent="0" defTabSz="914400" eaLnBrk="1" fontAlgn="auto" latinLnBrk="0" hangingPunct="1">
              <a:lnSpc>
                <a:spcPct val="100000"/>
              </a:lnSpc>
              <a:spcBef>
                <a:spcPts val="0"/>
              </a:spcBef>
              <a:spcAft>
                <a:spcPts val="0"/>
              </a:spcAft>
              <a:buClrTx/>
              <a:buSzTx/>
              <a:buFontTx/>
              <a:buNone/>
              <a:tabLst/>
              <a:defRPr/>
            </a:pPr>
            <a:endParaRPr lang="fr-CA" sz="12000" dirty="0"/>
          </a:p>
          <a:p>
            <a:pPr marL="0" marR="0" lvl="0" indent="0" defTabSz="914400" eaLnBrk="1" fontAlgn="auto" latinLnBrk="0" hangingPunct="1">
              <a:lnSpc>
                <a:spcPct val="100000"/>
              </a:lnSpc>
              <a:spcBef>
                <a:spcPts val="0"/>
              </a:spcBef>
              <a:spcAft>
                <a:spcPts val="0"/>
              </a:spcAft>
              <a:buClrTx/>
              <a:buSzTx/>
              <a:buFontTx/>
              <a:buNone/>
              <a:tabLst/>
              <a:defRPr/>
            </a:pPr>
            <a:r>
              <a:rPr lang="fr-CA" sz="12000" dirty="0" smtClean="0"/>
              <a:t>Comment se nomme le triangle qui a 3 côtés isométriques et 3 angles de 60 degrés?</a:t>
            </a:r>
          </a:p>
          <a:p>
            <a:pPr marL="0" marR="0" lvl="0" indent="0" defTabSz="914400" eaLnBrk="1" fontAlgn="auto" latinLnBrk="0" hangingPunct="1">
              <a:lnSpc>
                <a:spcPct val="100000"/>
              </a:lnSpc>
              <a:spcBef>
                <a:spcPts val="0"/>
              </a:spcBef>
              <a:spcAft>
                <a:spcPts val="0"/>
              </a:spcAft>
              <a:buClrTx/>
              <a:buSzTx/>
              <a:buFontTx/>
              <a:buNone/>
              <a:tabLst/>
              <a:defRPr/>
            </a:pPr>
            <a:endParaRPr lang="fr-CA" sz="12000" dirty="0" smtClean="0"/>
          </a:p>
          <a:p>
            <a:pPr marL="514350" marR="0" lvl="0" indent="-514350" defTabSz="914400" eaLnBrk="1" fontAlgn="auto" latinLnBrk="0" hangingPunct="1">
              <a:lnSpc>
                <a:spcPct val="100000"/>
              </a:lnSpc>
              <a:spcBef>
                <a:spcPts val="0"/>
              </a:spcBef>
              <a:spcAft>
                <a:spcPts val="0"/>
              </a:spcAft>
              <a:buClrTx/>
              <a:buSzTx/>
              <a:buFontTx/>
              <a:buAutoNum type="alphaLcParenR"/>
              <a:tabLst/>
              <a:defRPr/>
            </a:pPr>
            <a:r>
              <a:rPr lang="fr-CA" sz="12000" dirty="0" smtClean="0"/>
              <a:t>Triangle équilatéral</a:t>
            </a:r>
          </a:p>
          <a:p>
            <a:pPr marL="514350" marR="0" lvl="0" indent="-514350" defTabSz="914400" eaLnBrk="1" fontAlgn="auto" latinLnBrk="0" hangingPunct="1">
              <a:lnSpc>
                <a:spcPct val="100000"/>
              </a:lnSpc>
              <a:spcBef>
                <a:spcPts val="0"/>
              </a:spcBef>
              <a:spcAft>
                <a:spcPts val="0"/>
              </a:spcAft>
              <a:buClrTx/>
              <a:buSzTx/>
              <a:buFontTx/>
              <a:buAutoNum type="alphaLcParenR"/>
              <a:tabLst/>
              <a:defRPr/>
            </a:pPr>
            <a:r>
              <a:rPr lang="fr-CA" sz="12000" dirty="0" smtClean="0"/>
              <a:t>Triangle isocèle</a:t>
            </a:r>
          </a:p>
          <a:p>
            <a:pPr marL="514350" marR="0" lvl="0" indent="-514350" defTabSz="914400" eaLnBrk="1" fontAlgn="auto" latinLnBrk="0" hangingPunct="1">
              <a:lnSpc>
                <a:spcPct val="100000"/>
              </a:lnSpc>
              <a:spcBef>
                <a:spcPts val="0"/>
              </a:spcBef>
              <a:spcAft>
                <a:spcPts val="0"/>
              </a:spcAft>
              <a:buClrTx/>
              <a:buSzTx/>
              <a:buFontTx/>
              <a:buAutoNum type="alphaLcParenR"/>
              <a:tabLst/>
              <a:defRPr/>
            </a:pPr>
            <a:r>
              <a:rPr lang="fr-CA" sz="12000" dirty="0" smtClean="0"/>
              <a:t>Triangle scalène</a:t>
            </a:r>
          </a:p>
          <a:p>
            <a:pPr marL="514350" marR="0" lvl="0" indent="-514350" defTabSz="914400" eaLnBrk="1" fontAlgn="auto" latinLnBrk="0" hangingPunct="1">
              <a:lnSpc>
                <a:spcPct val="100000"/>
              </a:lnSpc>
              <a:spcBef>
                <a:spcPts val="0"/>
              </a:spcBef>
              <a:spcAft>
                <a:spcPts val="0"/>
              </a:spcAft>
              <a:buClrTx/>
              <a:buSzTx/>
              <a:buFontTx/>
              <a:buAutoNum type="alphaLcParenR"/>
              <a:tabLst/>
              <a:defRPr/>
            </a:pPr>
            <a:r>
              <a:rPr lang="fr-CA" sz="12000" dirty="0" smtClean="0"/>
              <a:t>Triangle rectangle</a:t>
            </a:r>
          </a:p>
          <a:p>
            <a:pPr marL="0" marR="0" lvl="0" indent="0" algn="r" defTabSz="914400" eaLnBrk="1" fontAlgn="auto" latinLnBrk="0" hangingPunct="1">
              <a:lnSpc>
                <a:spcPct val="100000"/>
              </a:lnSpc>
              <a:spcBef>
                <a:spcPts val="0"/>
              </a:spcBef>
              <a:spcAft>
                <a:spcPts val="0"/>
              </a:spcAft>
              <a:buClrTx/>
              <a:buSzTx/>
              <a:buFontTx/>
              <a:buNone/>
              <a:tabLst/>
              <a:defRPr/>
            </a:pPr>
            <a:endParaRPr lang="fr-CA" sz="12000" dirty="0" smtClean="0"/>
          </a:p>
          <a:p>
            <a:pPr marL="0" marR="0" lvl="0" indent="0" algn="r" defTabSz="914400" eaLnBrk="1" fontAlgn="auto" latinLnBrk="0" hangingPunct="1">
              <a:lnSpc>
                <a:spcPct val="100000"/>
              </a:lnSpc>
              <a:spcBef>
                <a:spcPts val="0"/>
              </a:spcBef>
              <a:spcAft>
                <a:spcPts val="0"/>
              </a:spcAft>
              <a:buClrTx/>
              <a:buSzTx/>
              <a:buFontTx/>
              <a:buNone/>
              <a:tabLst/>
              <a:defRPr/>
            </a:pPr>
            <a:r>
              <a:rPr lang="fr-CA" sz="12000" dirty="0" smtClean="0"/>
              <a:t>Réponse : A (Triangle équilatéral)</a:t>
            </a:r>
            <a:endParaRPr lang="fr-CA" sz="12000" dirty="0"/>
          </a:p>
          <a:p>
            <a:pPr marL="0" marR="0" lvl="0" indent="0" defTabSz="914400" eaLnBrk="1" fontAlgn="auto" latinLnBrk="0" hangingPunct="1">
              <a:lnSpc>
                <a:spcPct val="100000"/>
              </a:lnSpc>
              <a:spcBef>
                <a:spcPts val="0"/>
              </a:spcBef>
              <a:spcAft>
                <a:spcPts val="0"/>
              </a:spcAft>
              <a:buClrTx/>
              <a:buSzTx/>
              <a:buFontTx/>
              <a:buNone/>
              <a:tabLst/>
              <a:defRPr/>
            </a:pPr>
            <a:endParaRPr lang="fr-CA" dirty="0"/>
          </a:p>
        </p:txBody>
      </p:sp>
    </p:spTree>
    <p:extLst>
      <p:ext uri="{BB962C8B-B14F-4D97-AF65-F5344CB8AC3E}">
        <p14:creationId xmlns:p14="http://schemas.microsoft.com/office/powerpoint/2010/main" val="1504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Choisir le nombre de points</a:t>
            </a:r>
            <a:endParaRPr lang="fr-CA" dirty="0"/>
          </a:p>
        </p:txBody>
      </p:sp>
      <p:sp>
        <p:nvSpPr>
          <p:cNvPr id="3" name="Espace réservé du contenu 2"/>
          <p:cNvSpPr>
            <a:spLocks noGrp="1"/>
          </p:cNvSpPr>
          <p:nvPr>
            <p:ph idx="1"/>
          </p:nvPr>
        </p:nvSpPr>
        <p:spPr/>
        <p:txBody>
          <a:bodyPr>
            <a:normAutofit/>
          </a:bodyPr>
          <a:lstStyle/>
          <a:p>
            <a:r>
              <a:rPr lang="fr-CA" sz="4800" dirty="0" smtClean="0"/>
              <a:t>Facile (5 points)</a:t>
            </a:r>
          </a:p>
          <a:p>
            <a:r>
              <a:rPr lang="fr-CA" sz="4800" dirty="0" smtClean="0"/>
              <a:t>Moyen (10 points)</a:t>
            </a:r>
          </a:p>
          <a:p>
            <a:r>
              <a:rPr lang="fr-CA" sz="4800" dirty="0" smtClean="0"/>
              <a:t>Difficile (15 points)</a:t>
            </a:r>
          </a:p>
          <a:p>
            <a:r>
              <a:rPr lang="fr-CA" sz="4800" dirty="0" smtClean="0"/>
              <a:t>Expert (20 points)</a:t>
            </a:r>
          </a:p>
        </p:txBody>
      </p:sp>
    </p:spTree>
    <p:extLst>
      <p:ext uri="{BB962C8B-B14F-4D97-AF65-F5344CB8AC3E}">
        <p14:creationId xmlns:p14="http://schemas.microsoft.com/office/powerpoint/2010/main" val="16437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0260" y="484631"/>
            <a:ext cx="10708118" cy="1609344"/>
          </a:xfrm>
        </p:spPr>
        <p:txBody>
          <a:bodyPr/>
          <a:lstStyle/>
          <a:p>
            <a:pPr algn="ctr"/>
            <a:r>
              <a:rPr lang="fr-CA" dirty="0" smtClean="0"/>
              <a:t>COMMENT J’ÉVALUE VOS QUESTIONS ? </a:t>
            </a:r>
            <a:endParaRPr lang="fr-CA" dirty="0"/>
          </a:p>
        </p:txBody>
      </p:sp>
      <p:pic>
        <p:nvPicPr>
          <p:cNvPr id="4" name="Espace réservé du contenu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238" r="-271"/>
          <a:stretch/>
        </p:blipFill>
        <p:spPr>
          <a:xfrm>
            <a:off x="1777295" y="2093975"/>
            <a:ext cx="7910401" cy="4091005"/>
          </a:xfrm>
        </p:spPr>
      </p:pic>
    </p:spTree>
    <p:extLst>
      <p:ext uri="{BB962C8B-B14F-4D97-AF65-F5344CB8AC3E}">
        <p14:creationId xmlns:p14="http://schemas.microsoft.com/office/powerpoint/2010/main" val="33222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Différents types de questions </a:t>
            </a:r>
            <a:br>
              <a:rPr lang="fr-CA" dirty="0" smtClean="0"/>
            </a:br>
            <a:r>
              <a:rPr lang="fr-CA" sz="3200" dirty="0" smtClean="0">
                <a:solidFill>
                  <a:srgbClr val="0070C0"/>
                </a:solidFill>
              </a:rPr>
              <a:t>Consignes : avoir AU MOINS 3 TYPES DE QUESTIONS DIFFÉRENTES</a:t>
            </a:r>
            <a:endParaRPr lang="fr-CA" sz="3200" dirty="0">
              <a:solidFill>
                <a:srgbClr val="0070C0"/>
              </a:solidFill>
            </a:endParaRPr>
          </a:p>
        </p:txBody>
      </p:sp>
      <p:sp>
        <p:nvSpPr>
          <p:cNvPr id="3" name="Espace réservé du contenu 2"/>
          <p:cNvSpPr>
            <a:spLocks noGrp="1"/>
          </p:cNvSpPr>
          <p:nvPr>
            <p:ph idx="1"/>
          </p:nvPr>
        </p:nvSpPr>
        <p:spPr/>
        <p:txBody>
          <a:bodyPr>
            <a:normAutofit/>
          </a:bodyPr>
          <a:lstStyle/>
          <a:p>
            <a:pPr marL="457200" marR="0" lvl="0" indent="-457200" defTabSz="914400" eaLnBrk="1" fontAlgn="auto" latinLnBrk="0" hangingPunct="1">
              <a:lnSpc>
                <a:spcPct val="200000"/>
              </a:lnSpc>
              <a:spcBef>
                <a:spcPts val="0"/>
              </a:spcBef>
              <a:spcAft>
                <a:spcPts val="0"/>
              </a:spcAft>
              <a:buClrTx/>
              <a:buSzTx/>
              <a:buFontTx/>
              <a:buAutoNum type="arabicPeriod"/>
              <a:tabLst/>
              <a:defRPr/>
            </a:pPr>
            <a:r>
              <a:rPr lang="fr-CA" dirty="0" smtClean="0"/>
              <a:t>Vrai ou faux (5 points)</a:t>
            </a:r>
          </a:p>
          <a:p>
            <a:pPr marL="457200" marR="0" lvl="0" indent="-457200" defTabSz="914400" eaLnBrk="1" fontAlgn="auto" latinLnBrk="0" hangingPunct="1">
              <a:lnSpc>
                <a:spcPct val="200000"/>
              </a:lnSpc>
              <a:spcBef>
                <a:spcPts val="0"/>
              </a:spcBef>
              <a:spcAft>
                <a:spcPts val="0"/>
              </a:spcAft>
              <a:buClrTx/>
              <a:buSzTx/>
              <a:buFontTx/>
              <a:buAutoNum type="arabicPeriod"/>
              <a:tabLst/>
              <a:defRPr/>
            </a:pPr>
            <a:r>
              <a:rPr lang="fr-CA" dirty="0" smtClean="0"/>
              <a:t>Choisir des réponses (a-b-c-d) (10 ou 15 points)</a:t>
            </a:r>
          </a:p>
          <a:p>
            <a:pPr marL="457200" marR="0" lvl="0" indent="-457200" defTabSz="914400" eaLnBrk="1" fontAlgn="auto" latinLnBrk="0" hangingPunct="1">
              <a:lnSpc>
                <a:spcPct val="200000"/>
              </a:lnSpc>
              <a:spcBef>
                <a:spcPts val="0"/>
              </a:spcBef>
              <a:spcAft>
                <a:spcPts val="0"/>
              </a:spcAft>
              <a:buClrTx/>
              <a:buSzTx/>
              <a:buFontTx/>
              <a:buAutoNum type="arabicPeriod"/>
              <a:tabLst/>
              <a:defRPr/>
            </a:pPr>
            <a:r>
              <a:rPr lang="fr-CA" dirty="0" smtClean="0"/>
              <a:t>Compléter une phrase. (Par exemple : Le ciel est…). (10 ou 15 points)</a:t>
            </a:r>
          </a:p>
          <a:p>
            <a:pPr marL="457200" indent="-457200">
              <a:lnSpc>
                <a:spcPct val="100000"/>
              </a:lnSpc>
              <a:spcBef>
                <a:spcPts val="0"/>
              </a:spcBef>
              <a:buClrTx/>
              <a:buSzTx/>
              <a:buFontTx/>
              <a:buAutoNum type="arabicPeriod"/>
            </a:pPr>
            <a:r>
              <a:rPr lang="fr-CA" dirty="0" smtClean="0"/>
              <a:t>Remplir les espaces. (Par exemple : La religion ________ et la langue _______ sont importantes pour les gens de la Nouvelle-France). (10, 15 ou 20 </a:t>
            </a:r>
            <a:r>
              <a:rPr lang="fr-CA" dirty="0"/>
              <a:t>points</a:t>
            </a:r>
            <a:r>
              <a:rPr lang="fr-CA" dirty="0" smtClean="0"/>
              <a:t>)</a:t>
            </a:r>
          </a:p>
          <a:p>
            <a:pPr marL="457200" marR="0" lvl="0" indent="-457200" defTabSz="914400" eaLnBrk="1" fontAlgn="auto" latinLnBrk="0" hangingPunct="1">
              <a:lnSpc>
                <a:spcPct val="200000"/>
              </a:lnSpc>
              <a:spcBef>
                <a:spcPts val="0"/>
              </a:spcBef>
              <a:spcAft>
                <a:spcPts val="0"/>
              </a:spcAft>
              <a:buClrTx/>
              <a:buSzTx/>
              <a:buFontTx/>
              <a:buAutoNum type="arabicPeriod"/>
              <a:tabLst/>
              <a:defRPr/>
            </a:pPr>
            <a:r>
              <a:rPr lang="fr-CA" dirty="0" smtClean="0"/>
              <a:t>Trouver une réponse (Par exemple : 52 divisé par 2 =</a:t>
            </a:r>
            <a:r>
              <a:rPr lang="mr-IN" dirty="0" smtClean="0"/>
              <a:t>…</a:t>
            </a:r>
            <a:r>
              <a:rPr lang="fr-CA" dirty="0" smtClean="0"/>
              <a:t>) (15 ou 20 points)</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endParaRPr lang="fr-CA" dirty="0"/>
          </a:p>
        </p:txBody>
      </p:sp>
    </p:spTree>
    <p:extLst>
      <p:ext uri="{BB962C8B-B14F-4D97-AF65-F5344CB8AC3E}">
        <p14:creationId xmlns:p14="http://schemas.microsoft.com/office/powerpoint/2010/main" val="2091106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Type de bois</Template>
  <TotalTime>110</TotalTime>
  <Words>208</Words>
  <Application>Microsoft Macintosh PowerPoint</Application>
  <PresentationFormat>Grand écran</PresentationFormat>
  <Paragraphs>49</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Calibri</vt:lpstr>
      <vt:lpstr>Mangal</vt:lpstr>
      <vt:lpstr>Rockwell</vt:lpstr>
      <vt:lpstr>Rockwell Condensed</vt:lpstr>
      <vt:lpstr>Rockwell Extra Bold</vt:lpstr>
      <vt:lpstr>Wingdings</vt:lpstr>
      <vt:lpstr>Type de bois</vt:lpstr>
      <vt:lpstr>Création des questions</vt:lpstr>
      <vt:lpstr>Deviens un expert de tes domaines !</vt:lpstr>
      <vt:lpstr>Exemple de fiche en français (vert)</vt:lpstr>
      <vt:lpstr>Exemple de fiche en mathématique (bleu)</vt:lpstr>
      <vt:lpstr>Choisir le nombre de points</vt:lpstr>
      <vt:lpstr>COMMENT J’ÉVALUE VOS QUESTIONS ? </vt:lpstr>
      <vt:lpstr>Différents types de questions  Consignes : avoir AU MOINS 3 TYPES DE QUESTIONS DIFFÉRENTES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Création des questions</dc:title>
  <dc:creator>Utilisateur de Microsoft Office</dc:creator>
  <cp:lastModifiedBy>Utilisateur de Microsoft Office</cp:lastModifiedBy>
  <cp:revision>17</cp:revision>
  <dcterms:created xsi:type="dcterms:W3CDTF">2018-10-19T19:08:33Z</dcterms:created>
  <dcterms:modified xsi:type="dcterms:W3CDTF">2018-11-06T22:54:31Z</dcterms:modified>
</cp:coreProperties>
</file>