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63" r:id="rId4"/>
    <p:sldId id="260" r:id="rId5"/>
    <p:sldId id="261" r:id="rId6"/>
    <p:sldId id="262" r:id="rId7"/>
    <p:sldId id="264" r:id="rId8"/>
    <p:sldId id="297" r:id="rId9"/>
    <p:sldId id="265" r:id="rId10"/>
    <p:sldId id="266" r:id="rId11"/>
    <p:sldId id="267" r:id="rId12"/>
    <p:sldId id="296" r:id="rId13"/>
    <p:sldId id="269" r:id="rId14"/>
    <p:sldId id="270" r:id="rId15"/>
    <p:sldId id="271" r:id="rId16"/>
    <p:sldId id="272" r:id="rId17"/>
    <p:sldId id="300" r:id="rId18"/>
    <p:sldId id="273" r:id="rId19"/>
    <p:sldId id="274" r:id="rId20"/>
    <p:sldId id="275" r:id="rId21"/>
    <p:sldId id="276" r:id="rId22"/>
    <p:sldId id="277" r:id="rId23"/>
    <p:sldId id="278" r:id="rId24"/>
    <p:sldId id="299" r:id="rId25"/>
    <p:sldId id="298" r:id="rId26"/>
    <p:sldId id="282" r:id="rId27"/>
    <p:sldId id="283" r:id="rId28"/>
    <p:sldId id="284" r:id="rId29"/>
    <p:sldId id="285" r:id="rId30"/>
    <p:sldId id="288" r:id="rId31"/>
    <p:sldId id="286" r:id="rId32"/>
    <p:sldId id="287" r:id="rId33"/>
    <p:sldId id="290" r:id="rId34"/>
    <p:sldId id="289" r:id="rId35"/>
    <p:sldId id="291" r:id="rId36"/>
    <p:sldId id="279" r:id="rId37"/>
    <p:sldId id="292" r:id="rId38"/>
    <p:sldId id="29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971" autoAdjust="0"/>
  </p:normalViewPr>
  <p:slideViewPr>
    <p:cSldViewPr snapToGrid="0">
      <p:cViewPr varScale="1">
        <p:scale>
          <a:sx n="64" d="100"/>
          <a:sy n="64" d="100"/>
        </p:scale>
        <p:origin x="-9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CF335-80E8-47E0-B179-F8246B64CCE8}" type="datetimeFigureOut">
              <a:rPr lang="fr-CA" smtClean="0"/>
              <a:pPr/>
              <a:t>2018-01-29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73491-E778-4109-9053-F5B78CD03DD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76392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Voc</a:t>
            </a:r>
            <a:r>
              <a:rPr lang="fr-CA" dirty="0" smtClean="0"/>
              <a:t>. Réceptif: Tous les mots qu’une personne peut comprendre après les avoir lus ou entendus</a:t>
            </a:r>
          </a:p>
          <a:p>
            <a:r>
              <a:rPr lang="fr-CA" dirty="0" err="1" smtClean="0"/>
              <a:t>Voc</a:t>
            </a:r>
            <a:r>
              <a:rPr lang="fr-CA" dirty="0" smtClean="0"/>
              <a:t> expressif: Tous les mots qu’une personne peut utiliser pour parler et écrire</a:t>
            </a:r>
          </a:p>
          <a:p>
            <a:endParaRPr lang="fr-CA" dirty="0" smtClean="0"/>
          </a:p>
          <a:p>
            <a:r>
              <a:rPr lang="fr-CA" dirty="0" smtClean="0"/>
              <a:t>Ballon, balle :pas la même signification</a:t>
            </a:r>
          </a:p>
          <a:p>
            <a:r>
              <a:rPr lang="fr-CA" dirty="0" smtClean="0"/>
              <a:t>Gracieux, élégant: synonyme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3491-E778-4109-9053-F5B78CD03DD0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24902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Ex:</a:t>
            </a:r>
            <a:r>
              <a:rPr lang="fr-CA" baseline="0" dirty="0" smtClean="0"/>
              <a:t> </a:t>
            </a:r>
            <a:r>
              <a:rPr lang="fr-CA" dirty="0" smtClean="0"/>
              <a:t>Utiliser poulet pour toutes les viandes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3491-E778-4109-9053-F5B78CD03DD0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84101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Mot qu’on comprend, parfois on n’est pas</a:t>
            </a:r>
            <a:r>
              <a:rPr lang="fr-CA" baseline="0" dirty="0" smtClean="0"/>
              <a:t> capable de le définir mais on peut le replacer en contexte.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3491-E778-4109-9053-F5B78CD03DD0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91502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Vidéo Anita </a:t>
            </a:r>
            <a:r>
              <a:rPr lang="fr-CA" dirty="0" err="1" smtClean="0"/>
              <a:t>Arsher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3491-E778-4109-9053-F5B78CD03DD0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46139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Ex: dévorer: image d’un dinosaure qui dévore de la viande (pense seulement à</a:t>
            </a:r>
            <a:r>
              <a:rPr lang="fr-CA" baseline="0" dirty="0" smtClean="0"/>
              <a:t> </a:t>
            </a:r>
            <a:r>
              <a:rPr lang="fr-CA" baseline="0" smtClean="0"/>
              <a:t>ce mot</a:t>
            </a:r>
            <a:r>
              <a:rPr lang="fr-CA" smtClean="0"/>
              <a:t> </a:t>
            </a:r>
            <a:r>
              <a:rPr lang="fr-CA" dirty="0" smtClean="0"/>
              <a:t>dans </a:t>
            </a:r>
            <a:r>
              <a:rPr lang="fr-CA" smtClean="0"/>
              <a:t>ce contexte)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Si c’est un verbe, on doit le dire à l’infinitif et le placer dans différentes phrases</a:t>
            </a:r>
            <a:r>
              <a:rPr lang="fr-CA" baseline="0" dirty="0" smtClean="0"/>
              <a:t> en le conjuguant à différents temps.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3491-E778-4109-9053-F5B78CD03DD0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23919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3491-E778-4109-9053-F5B78CD03DD0}" type="slidenum">
              <a:rPr lang="fr-CA" smtClean="0"/>
              <a:pPr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6426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admsrv5.csbe.qc.ca\redirection_e$\pauline.paquet\Bureau\Vocabulaire%20(CAP)%201er%20cycle\Formation%20vocabulaire\Anita%20Archer%20vocabulaire%20francais.m4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Travailler le vocabulaire en classe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1</a:t>
            </a:r>
            <a:r>
              <a:rPr lang="fr-CA" baseline="30000" dirty="0" smtClean="0"/>
              <a:t>er</a:t>
            </a:r>
            <a:r>
              <a:rPr lang="fr-CA" dirty="0" smtClean="0"/>
              <a:t> cycle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6748530" y="6400801"/>
            <a:ext cx="6800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Inspirée d’une présentation dans le cadre du 42</a:t>
            </a:r>
            <a:r>
              <a:rPr lang="fr-CA" sz="1400" baseline="30000" dirty="0" smtClean="0"/>
              <a:t>e</a:t>
            </a:r>
            <a:r>
              <a:rPr lang="fr-CA" sz="1400" dirty="0" smtClean="0"/>
              <a:t> congrès de l’institut TA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xmlns="" val="12190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Développement du vocabulaire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L’enfant apprend à réfléchir sur le langage (métalinguistique) et donc à réfléchir sur les mots.</a:t>
            </a:r>
          </a:p>
          <a:p>
            <a:pPr marL="0" indent="0">
              <a:buNone/>
            </a:pPr>
            <a:r>
              <a:rPr lang="fr-CA" sz="2000" dirty="0"/>
              <a:t> </a:t>
            </a:r>
            <a:r>
              <a:rPr lang="fr-CA" sz="2000" dirty="0" smtClean="0"/>
              <a:t>         </a:t>
            </a:r>
            <a:r>
              <a:rPr lang="fr-CA" sz="2000" dirty="0"/>
              <a:t>C’est quoi un mot?</a:t>
            </a:r>
          </a:p>
          <a:p>
            <a:pPr marL="0" indent="0">
              <a:buNone/>
            </a:pPr>
            <a:r>
              <a:rPr lang="fr-CA" sz="2000" dirty="0" smtClean="0"/>
              <a:t>          Est-ce que je connais ce mot?</a:t>
            </a:r>
          </a:p>
          <a:p>
            <a:pPr marL="0" indent="0">
              <a:buNone/>
            </a:pPr>
            <a:r>
              <a:rPr lang="fr-CA" sz="2000" dirty="0"/>
              <a:t> </a:t>
            </a:r>
            <a:r>
              <a:rPr lang="fr-CA" sz="2000" dirty="0" smtClean="0"/>
              <a:t>         Est-ce que je sais ce qu’il veut dire?</a:t>
            </a:r>
          </a:p>
          <a:p>
            <a:r>
              <a:rPr lang="fr-CA" dirty="0" smtClean="0"/>
              <a:t>On n’est pas nécessairement capable de définir un mot qu’on comprend.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0116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800" dirty="0" smtClean="0"/>
              <a:t>Comment travailler le vocabulaire?</a:t>
            </a:r>
            <a:endParaRPr lang="fr-CA" sz="4800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4831" y="2344064"/>
            <a:ext cx="3063347" cy="216987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Quels mots doit-on enseigner?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7800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Quels mots doit-on enseigner?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 smtClean="0"/>
              <a:t>Niveau 1: les mots usuels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     </a:t>
            </a:r>
            <a:r>
              <a:rPr lang="fr-CA" dirty="0"/>
              <a:t> Ce sont les mots de base utilisés dans les conversations quotidiennes                                                                 		    (ex: content, chat, sauter).</a:t>
            </a:r>
            <a:endParaRPr lang="fr-CA" dirty="0" smtClean="0"/>
          </a:p>
          <a:p>
            <a:r>
              <a:rPr lang="fr-CA" b="1" dirty="0" smtClean="0"/>
              <a:t>Niveau 2: les mots qui caractérisent la langue écrite ou le langage scolaire</a:t>
            </a:r>
          </a:p>
          <a:p>
            <a:pPr marL="0" indent="0">
              <a:buNone/>
            </a:pPr>
            <a:r>
              <a:rPr lang="fr-CA" b="1" dirty="0" smtClean="0"/>
              <a:t>                 Ce sont les mots rarement utilisés à l’oral, mais souvent employés 		     		          dans les livres. Les mots à enseigner proviennent en majorité de ce niveau. 		    </a:t>
            </a:r>
            <a:r>
              <a:rPr lang="fr-CA" b="1" dirty="0"/>
              <a:t> </a:t>
            </a:r>
            <a:r>
              <a:rPr lang="fr-CA" b="1" dirty="0" smtClean="0"/>
              <a:t>     (Ex: satisfait, analyse, bondir)</a:t>
            </a:r>
          </a:p>
          <a:p>
            <a:r>
              <a:rPr lang="fr-CA" dirty="0" smtClean="0"/>
              <a:t>Niveau 3: Les mots peu fréquents liés à un domaine précis</a:t>
            </a:r>
          </a:p>
          <a:p>
            <a:pPr marL="0" indent="0">
              <a:buNone/>
            </a:pPr>
            <a:r>
              <a:rPr lang="fr-CA" dirty="0" smtClean="0"/>
              <a:t>                 (Ex: irrigation, photosynthèse, isotope)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16358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20" y="734643"/>
            <a:ext cx="7125418" cy="541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Répétitif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Répéter, répéter et répéter solidifie l’apprentissage et: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 Permet la construction progressive du sens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 Offre une variété de contextes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095" y="1067327"/>
            <a:ext cx="19145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Explicite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 smtClean="0"/>
              <a:t>S’arrêter et discuter du mot de façon explicite avec les élèves: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Définir simplement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Fournir un synonyme (si possible)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Contraster avec un mot proche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Faire répéter le mot trois fois aux élèves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Mimer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Lier avec le vécu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Montrer une image ou un objet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Évoquer un autre contexte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411" y="982132"/>
            <a:ext cx="1676400" cy="1257300"/>
          </a:xfrm>
          <a:prstGeom prst="rect">
            <a:avLst/>
          </a:prstGeom>
        </p:spPr>
      </p:pic>
      <p:sp>
        <p:nvSpPr>
          <p:cNvPr id="5" name="Bouton d'action : Document 4">
            <a:hlinkClick r:id="rId4" action="ppaction://hlinkfile" highlightClick="1"/>
          </p:cNvPr>
          <p:cNvSpPr/>
          <p:nvPr/>
        </p:nvSpPr>
        <p:spPr>
          <a:xfrm>
            <a:off x="9822611" y="4601497"/>
            <a:ext cx="634181" cy="935158"/>
          </a:xfrm>
          <a:prstGeom prst="actionButton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7075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Explicite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Utiliser toujours la même phrase pour annoncer qu’on va donner de l’information sur le mot. Ex: « ________, ça veut dire ________ » 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411" y="982132"/>
            <a:ext cx="1676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7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Explicite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Enseigner le vocabulaire difficile avant une activité (de lecture, de mathématique…)</a:t>
            </a:r>
          </a:p>
          <a:p>
            <a:pPr marL="0" indent="0">
              <a:buNone/>
            </a:pPr>
            <a:r>
              <a:rPr lang="fr-CA" sz="2000" dirty="0"/>
              <a:t> </a:t>
            </a:r>
            <a:r>
              <a:rPr lang="fr-CA" sz="2000" dirty="0" smtClean="0"/>
              <a:t>               Pour activer les connaissances antérieures, faire appel à leur         			    			  métacognition, en leur faisant passer un petit questionnaire à main levée:</a:t>
            </a:r>
            <a:endParaRPr lang="fr-CA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926" y="4112839"/>
            <a:ext cx="6247939" cy="20860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411" y="982132"/>
            <a:ext cx="1676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6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Significatif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Pendant une lecture de livre</a:t>
            </a:r>
          </a:p>
          <a:p>
            <a:r>
              <a:rPr lang="fr-CA" dirty="0" smtClean="0"/>
              <a:t>Dans le cadre d’une thématique de classe</a:t>
            </a:r>
          </a:p>
          <a:p>
            <a:r>
              <a:rPr lang="fr-CA" dirty="0" smtClean="0"/>
              <a:t>En faisant des liens avec le vécu de l’enfant (à la maison, en classe…)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978" y="914399"/>
            <a:ext cx="13239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4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Varier les contextes, pourquoi?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Parce que c’est ce qui permet de raffiner le sens d’un mot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</a:t>
            </a:r>
            <a:r>
              <a:rPr lang="fr-CA" sz="2000" dirty="0" smtClean="0"/>
              <a:t>Éviter que l’enfant fasse une simple association mot/perception visuelle</a:t>
            </a:r>
          </a:p>
          <a:p>
            <a:r>
              <a:rPr lang="fr-CA" dirty="0" smtClean="0"/>
              <a:t>Varier les contextes permet à l’enfant de bien organiser son vocabulaire dans sa tête:</a:t>
            </a:r>
          </a:p>
          <a:p>
            <a:pPr marL="0" indent="0">
              <a:buNone/>
            </a:pPr>
            <a:r>
              <a:rPr lang="fr-CA" sz="2000" dirty="0" smtClean="0"/>
              <a:t>             Organisation sémantique (le sens)</a:t>
            </a:r>
          </a:p>
          <a:p>
            <a:pPr marL="0" indent="0">
              <a:buNone/>
            </a:pPr>
            <a:r>
              <a:rPr lang="fr-CA" sz="2000" dirty="0"/>
              <a:t> </a:t>
            </a:r>
            <a:r>
              <a:rPr lang="fr-CA" sz="2000" dirty="0" smtClean="0"/>
              <a:t>            Organisation syntaxique (utilisation dans une phrase)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47" y="1190624"/>
            <a:ext cx="10858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3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Pourquoi travailler le vocabulaire?</a:t>
            </a:r>
          </a:p>
          <a:p>
            <a:r>
              <a:rPr lang="fr-CA" dirty="0" smtClean="0"/>
              <a:t>Développement du vocabulaire</a:t>
            </a:r>
          </a:p>
          <a:p>
            <a:r>
              <a:rPr lang="fr-CA" dirty="0" smtClean="0"/>
              <a:t>Comment travailler le vocabulaire en classe?</a:t>
            </a:r>
          </a:p>
          <a:p>
            <a:r>
              <a:rPr lang="fr-CA" dirty="0" smtClean="0"/>
              <a:t>Activités concrètes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6649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Varier les </a:t>
            </a:r>
            <a:r>
              <a:rPr lang="fr-CA" dirty="0" smtClean="0"/>
              <a:t>contextes, ça veut dire…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Varier le contexte linguistique:</a:t>
            </a:r>
          </a:p>
          <a:p>
            <a:pPr marL="0" indent="0">
              <a:buNone/>
            </a:pPr>
            <a:r>
              <a:rPr lang="fr-CA" sz="2000" dirty="0"/>
              <a:t> </a:t>
            </a:r>
            <a:r>
              <a:rPr lang="fr-CA" sz="2000" dirty="0" smtClean="0"/>
              <a:t>              Dans plusieurs phrases différentes</a:t>
            </a:r>
          </a:p>
          <a:p>
            <a:pPr marL="0" indent="0">
              <a:buNone/>
            </a:pPr>
            <a:r>
              <a:rPr lang="fr-CA" sz="2000" dirty="0"/>
              <a:t> </a:t>
            </a:r>
            <a:r>
              <a:rPr lang="fr-CA" sz="2000" dirty="0" smtClean="0"/>
              <a:t>              Dans plusieurs sens différents (polysémie)</a:t>
            </a:r>
          </a:p>
          <a:p>
            <a:pPr marL="0" indent="0">
              <a:buNone/>
            </a:pPr>
            <a:r>
              <a:rPr lang="fr-CA" sz="2000" dirty="0"/>
              <a:t> </a:t>
            </a:r>
            <a:r>
              <a:rPr lang="fr-CA" sz="2000" dirty="0" smtClean="0"/>
              <a:t>              Dans des expressions</a:t>
            </a:r>
          </a:p>
          <a:p>
            <a:r>
              <a:rPr lang="fr-CA" dirty="0" smtClean="0"/>
              <a:t>Pour cela, varier le contexte physique:</a:t>
            </a:r>
          </a:p>
          <a:p>
            <a:pPr marL="0" indent="0">
              <a:buNone/>
            </a:pPr>
            <a:r>
              <a:rPr lang="fr-CA" sz="2000" dirty="0"/>
              <a:t> </a:t>
            </a:r>
            <a:r>
              <a:rPr lang="fr-CA" sz="2000" dirty="0" smtClean="0"/>
              <a:t>              Dans des histoires, des chansons…</a:t>
            </a:r>
          </a:p>
          <a:p>
            <a:pPr marL="0" indent="0">
              <a:buNone/>
            </a:pPr>
            <a:r>
              <a:rPr lang="fr-CA" sz="2000" dirty="0"/>
              <a:t> </a:t>
            </a:r>
            <a:r>
              <a:rPr lang="fr-CA" sz="2000" dirty="0" smtClean="0"/>
              <a:t>              Images, objets, jeux…</a:t>
            </a:r>
          </a:p>
          <a:p>
            <a:pPr marL="0" indent="0">
              <a:buNone/>
            </a:pPr>
            <a:r>
              <a:rPr lang="fr-CA" sz="2000" dirty="0"/>
              <a:t> </a:t>
            </a:r>
            <a:r>
              <a:rPr lang="fr-CA" sz="2000" dirty="0" smtClean="0"/>
              <a:t>              Sortie scolaire, cour de récréation, service de garde…</a:t>
            </a:r>
            <a:endParaRPr lang="fr-CA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47" y="1086377"/>
            <a:ext cx="10858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45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800" dirty="0" smtClean="0"/>
              <a:t>Idées d’activités concrètes en classe</a:t>
            </a:r>
            <a:endParaRPr lang="fr-CA" sz="4800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84" r="20584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17061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Approche « Lecture interactive enrichie »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1963" y="2775019"/>
            <a:ext cx="5856127" cy="28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3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1266"/>
          <a:stretch/>
        </p:blipFill>
        <p:spPr>
          <a:xfrm>
            <a:off x="2343955" y="711188"/>
            <a:ext cx="7627968" cy="54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4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Réseau sémantique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Représentation visuelle (arborescence, diagramme, hiérarchie…) des liens entre les idées et les concepts… et le langage/vocabulaire s’y rattachant!</a:t>
            </a:r>
          </a:p>
          <a:p>
            <a:r>
              <a:rPr lang="fr-CA" dirty="0" smtClean="0"/>
              <a:t>À utiliser avant, pendant, mais surtout après vos activités thématiques.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8158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902" y="811162"/>
            <a:ext cx="5585300" cy="51324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773" y="2344995"/>
            <a:ext cx="2337653" cy="25290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65123" y="943897"/>
            <a:ext cx="4409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 smtClean="0"/>
              <a:t>Réseau sémantique</a:t>
            </a:r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xmlns="" val="30387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733" b="2018"/>
          <a:stretch/>
        </p:blipFill>
        <p:spPr>
          <a:xfrm>
            <a:off x="1607574" y="664844"/>
            <a:ext cx="9005329" cy="55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9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3" y="695149"/>
            <a:ext cx="8696660" cy="55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6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1" y="665489"/>
            <a:ext cx="8816006" cy="55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1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21" y="714671"/>
            <a:ext cx="8702148" cy="55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6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800" dirty="0"/>
              <a:t>P</a:t>
            </a:r>
            <a:r>
              <a:rPr lang="fr-CA" sz="4800" dirty="0" smtClean="0"/>
              <a:t>ourquoi travailler le vocabulaire?</a:t>
            </a:r>
            <a:endParaRPr lang="fr-CA" sz="4800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23" r="23023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42936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16" y="634203"/>
            <a:ext cx="8925059" cy="55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0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035" b="1449"/>
          <a:stretch/>
        </p:blipFill>
        <p:spPr>
          <a:xfrm>
            <a:off x="1674254" y="669702"/>
            <a:ext cx="8809149" cy="54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85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90" y="638735"/>
            <a:ext cx="8768155" cy="55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1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32" y="653875"/>
            <a:ext cx="8864206" cy="55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76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32" y="628469"/>
            <a:ext cx="8847786" cy="56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9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7" y="624696"/>
            <a:ext cx="8950817" cy="56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Ressource disponible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10" y="3554361"/>
            <a:ext cx="3171825" cy="3048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775" y="929148"/>
            <a:ext cx="3789457" cy="50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8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400" dirty="0" smtClean="0"/>
              <a:t>À retenir!</a:t>
            </a:r>
            <a:endParaRPr lang="fr-CA" sz="4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348660"/>
            <a:ext cx="5470525" cy="41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5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6409" y="1365590"/>
            <a:ext cx="9601196" cy="4504268"/>
          </a:xfrm>
        </p:spPr>
        <p:txBody>
          <a:bodyPr>
            <a:normAutofit/>
          </a:bodyPr>
          <a:lstStyle/>
          <a:p>
            <a:r>
              <a:rPr lang="fr-CA" dirty="0" smtClean="0"/>
              <a:t>Les limites du vocabulaire sont celles de l’esprit: on ne connaît bien que ce </a:t>
            </a:r>
            <a:br>
              <a:rPr lang="fr-CA" dirty="0" smtClean="0"/>
            </a:br>
            <a:r>
              <a:rPr lang="fr-CA" dirty="0" smtClean="0"/>
              <a:t>qu’on peut nommer.</a:t>
            </a:r>
            <a:endParaRPr lang="fr-CA" dirty="0"/>
          </a:p>
        </p:txBody>
      </p:sp>
      <p:pic>
        <p:nvPicPr>
          <p:cNvPr id="1028" name="Picture 4" descr="http://ekladata.com/CW_X7WVgl9WikcW2cYMHVNG9Dcw/vocabula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950" y="672743"/>
            <a:ext cx="2295063" cy="172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2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Pourquoi travailler le vocabulaire?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vocabulaire est un des plus grands prédicteurs de la réussite scolaire. </a:t>
            </a:r>
            <a:r>
              <a:rPr lang="fr-CA" sz="1400" dirty="0" smtClean="0"/>
              <a:t>(</a:t>
            </a:r>
            <a:r>
              <a:rPr lang="fr-CA" sz="1400" dirty="0" err="1" smtClean="0"/>
              <a:t>Pagani</a:t>
            </a:r>
            <a:r>
              <a:rPr lang="fr-CA" sz="1400" dirty="0" smtClean="0"/>
              <a:t> et al. 2011; </a:t>
            </a:r>
            <a:r>
              <a:rPr lang="fr-CA" sz="1400" dirty="0" err="1" smtClean="0"/>
              <a:t>Lieury</a:t>
            </a:r>
            <a:r>
              <a:rPr lang="fr-CA" sz="1400" dirty="0" smtClean="0"/>
              <a:t>, 2004)</a:t>
            </a:r>
          </a:p>
          <a:p>
            <a:r>
              <a:rPr lang="fr-CA" dirty="0" smtClean="0"/>
              <a:t>Le vocabulaire au début du primaire est un des meilleurs prédicteurs de la compréhension en lecture à la fin du primaire. </a:t>
            </a:r>
            <a:r>
              <a:rPr lang="fr-CA" sz="1400" dirty="0" smtClean="0"/>
              <a:t>(</a:t>
            </a:r>
            <a:r>
              <a:rPr lang="fr-CA" sz="1400" dirty="0" err="1" smtClean="0"/>
              <a:t>Geva</a:t>
            </a:r>
            <a:r>
              <a:rPr lang="fr-CA" sz="1400" dirty="0" smtClean="0"/>
              <a:t> et </a:t>
            </a:r>
            <a:r>
              <a:rPr lang="fr-CA" sz="1400" dirty="0" err="1" smtClean="0"/>
              <a:t>Farnia</a:t>
            </a:r>
            <a:r>
              <a:rPr lang="fr-CA" sz="1400" dirty="0" smtClean="0"/>
              <a:t>, 2012; Sénéchal, 2006)</a:t>
            </a:r>
          </a:p>
          <a:p>
            <a:r>
              <a:rPr lang="fr-CA" dirty="0" smtClean="0"/>
              <a:t>Pour bien comprendre un texte, il faudrait comprendre environ 98% des mots du texte! </a:t>
            </a:r>
            <a:r>
              <a:rPr lang="fr-CA" sz="1400" dirty="0" smtClean="0"/>
              <a:t>(</a:t>
            </a:r>
            <a:r>
              <a:rPr lang="fr-CA" sz="1400" dirty="0" err="1" smtClean="0"/>
              <a:t>Hsueh</a:t>
            </a:r>
            <a:r>
              <a:rPr lang="fr-CA" sz="1400" dirty="0" smtClean="0"/>
              <a:t>-Chao et Nation, 2000)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xmlns="" val="32542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Pourquoi travailler le vocabulaire?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maîtrise du vocabulaire devient cruciale au 2</a:t>
            </a:r>
            <a:r>
              <a:rPr lang="fr-CA" baseline="30000" dirty="0" smtClean="0"/>
              <a:t>e</a:t>
            </a:r>
            <a:r>
              <a:rPr lang="fr-CA" dirty="0" smtClean="0"/>
              <a:t> cycle, lorsque les élèves doivent comprendre les textes lus.</a:t>
            </a:r>
          </a:p>
          <a:p>
            <a:r>
              <a:rPr lang="fr-CA" dirty="0" smtClean="0"/>
              <a:t>Il est donc important d’enseigner non seulement les habiletés de décodage, mais aussi le vocabulaire dès le préscolaire et le 1</a:t>
            </a:r>
            <a:r>
              <a:rPr lang="fr-CA" baseline="30000" dirty="0" smtClean="0"/>
              <a:t>er</a:t>
            </a:r>
            <a:r>
              <a:rPr lang="fr-CA" dirty="0" smtClean="0"/>
              <a:t> cycle.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13226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800" dirty="0" smtClean="0"/>
              <a:t>Développement du vocabulaire</a:t>
            </a:r>
            <a:endParaRPr lang="fr-CA" sz="4800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4831" y="2065830"/>
            <a:ext cx="3063347" cy="272634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Qu’est-ce que le vocabulaire?</a:t>
            </a:r>
          </a:p>
          <a:p>
            <a:r>
              <a:rPr lang="fr-CA" sz="2800" dirty="0" smtClean="0"/>
              <a:t>Que veut dire « connaître un mot »?</a:t>
            </a:r>
          </a:p>
        </p:txBody>
      </p:sp>
    </p:spTree>
    <p:extLst>
      <p:ext uri="{BB962C8B-B14F-4D97-AF65-F5344CB8AC3E}">
        <p14:creationId xmlns:p14="http://schemas.microsoft.com/office/powerpoint/2010/main" xmlns="" val="42279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Qu’est-ce que le vocabulaire?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Ensemble des mots que l’élève comprend (vocabulaire réceptif) et exprime (vocabulaire expressif)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Connaître le sens d’un mot, ce n’est pas si évident!</a:t>
            </a:r>
          </a:p>
          <a:p>
            <a:pPr marL="0" indent="0">
              <a:buNone/>
            </a:pPr>
            <a:r>
              <a:rPr lang="fr-CA" sz="4400" b="1" dirty="0" smtClean="0"/>
              <a:t>            </a:t>
            </a:r>
            <a:endParaRPr lang="fr-CA" sz="4400" b="1" dirty="0"/>
          </a:p>
        </p:txBody>
      </p:sp>
    </p:spTree>
    <p:extLst>
      <p:ext uri="{BB962C8B-B14F-4D97-AF65-F5344CB8AC3E}">
        <p14:creationId xmlns:p14="http://schemas.microsoft.com/office/powerpoint/2010/main" xmlns="" val="40698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 veut dire « connaître un mot »?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2400" dirty="0" smtClean="0"/>
              <a:t>Niveau de compréhension d’un mot</a:t>
            </a:r>
            <a:endParaRPr lang="fr-CA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 smtClean="0"/>
              <a:t>Aucune compréhension</a:t>
            </a:r>
          </a:p>
          <a:p>
            <a:r>
              <a:rPr lang="fr-CA" dirty="0" smtClean="0"/>
              <a:t>Sens général (déjà entendu le mot)</a:t>
            </a:r>
          </a:p>
          <a:p>
            <a:r>
              <a:rPr lang="fr-CA" dirty="0" smtClean="0"/>
              <a:t>Connaissance limitée, contextuelle (comprend le mot seulement dans un contexte précis)</a:t>
            </a:r>
          </a:p>
          <a:p>
            <a:r>
              <a:rPr lang="fr-CA" dirty="0" smtClean="0"/>
              <a:t>Quelques connaissances</a:t>
            </a:r>
          </a:p>
          <a:p>
            <a:r>
              <a:rPr lang="fr-CA" dirty="0" smtClean="0"/>
              <a:t>Compréhension riche et décontextualisée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sz="2400" dirty="0" smtClean="0"/>
              <a:t>Utilisation du mot</a:t>
            </a:r>
            <a:endParaRPr lang="fr-CA" sz="24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fr-CA" sz="2000" dirty="0" smtClean="0"/>
              <a:t>Aucune utilisation</a:t>
            </a:r>
          </a:p>
          <a:p>
            <a:r>
              <a:rPr lang="fr-CA" sz="2000" dirty="0" smtClean="0"/>
              <a:t>Aucune utilisation fonctionnelle</a:t>
            </a:r>
          </a:p>
          <a:p>
            <a:r>
              <a:rPr lang="fr-CA" sz="2000" dirty="0" smtClean="0"/>
              <a:t>Utilisation propre à un contexte spécifique</a:t>
            </a:r>
          </a:p>
          <a:p>
            <a:pPr marL="0" indent="0">
              <a:buNone/>
            </a:pPr>
            <a:endParaRPr lang="fr-CA" sz="2000" dirty="0" smtClean="0"/>
          </a:p>
          <a:p>
            <a:r>
              <a:rPr lang="fr-CA" sz="2000" dirty="0" smtClean="0"/>
              <a:t>Rappel limité et utilisation peu fréquente</a:t>
            </a:r>
          </a:p>
          <a:p>
            <a:r>
              <a:rPr lang="fr-CA" sz="2000" dirty="0" smtClean="0"/>
              <a:t>Utilisation en situations appropriées au besoin </a:t>
            </a:r>
            <a:endParaRPr lang="fr-CA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1975" y="3057816"/>
            <a:ext cx="1236404" cy="10990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188" y="3170829"/>
            <a:ext cx="1026999" cy="100303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323394" y="6488668"/>
            <a:ext cx="2549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smtClean="0"/>
              <a:t>Le langage oral à portée de la main p.49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xmlns="" val="18137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Développement du vocabulaire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vocabulaire se développe tout au long de la vie.</a:t>
            </a:r>
          </a:p>
          <a:p>
            <a:r>
              <a:rPr lang="fr-CA" dirty="0" smtClean="0"/>
              <a:t>Au départ, l’enfant apprend le sens des mots de manière approximative.</a:t>
            </a:r>
          </a:p>
          <a:p>
            <a:pPr marL="0" indent="0">
              <a:buNone/>
            </a:pPr>
            <a:r>
              <a:rPr lang="fr-CA" dirty="0" smtClean="0"/>
              <a:t>             </a:t>
            </a:r>
            <a:r>
              <a:rPr lang="fr-CA" sz="2000" dirty="0" smtClean="0"/>
              <a:t>Au début, souvent basé sur des caractéristiques sensorielles/concrètes</a:t>
            </a:r>
          </a:p>
          <a:p>
            <a:pPr marL="0" indent="0">
              <a:buNone/>
            </a:pPr>
            <a:r>
              <a:rPr lang="fr-CA" sz="2000" dirty="0"/>
              <a:t> </a:t>
            </a:r>
            <a:r>
              <a:rPr lang="fr-CA" sz="2000" dirty="0" smtClean="0"/>
              <a:t>               Ex: utiliser « chien » pour tous les animaux à quatre pattes</a:t>
            </a:r>
          </a:p>
          <a:p>
            <a:r>
              <a:rPr lang="fr-CA" dirty="0" smtClean="0"/>
              <a:t>Peu à peu, à force d’être exposé au mot, le sens se raffine.     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8604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</TotalTime>
  <Words>905</Words>
  <Application>Microsoft Office PowerPoint</Application>
  <PresentationFormat>Personnalisé</PresentationFormat>
  <Paragraphs>125</Paragraphs>
  <Slides>38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Organique</vt:lpstr>
      <vt:lpstr>Travailler le vocabulaire en classe</vt:lpstr>
      <vt:lpstr>PLAN</vt:lpstr>
      <vt:lpstr>Pourquoi travailler le vocabulaire?</vt:lpstr>
      <vt:lpstr>Pourquoi travailler le vocabulaire?</vt:lpstr>
      <vt:lpstr>Pourquoi travailler le vocabulaire?</vt:lpstr>
      <vt:lpstr>Développement du vocabulaire</vt:lpstr>
      <vt:lpstr>Qu’est-ce que le vocabulaire?</vt:lpstr>
      <vt:lpstr>Que veut dire « connaître un mot »?</vt:lpstr>
      <vt:lpstr>Développement du vocabulaire</vt:lpstr>
      <vt:lpstr>Développement du vocabulaire</vt:lpstr>
      <vt:lpstr>Comment travailler le vocabulaire?</vt:lpstr>
      <vt:lpstr>Quels mots doit-on enseigner?</vt:lpstr>
      <vt:lpstr>Diapositive 13</vt:lpstr>
      <vt:lpstr>Répétitif</vt:lpstr>
      <vt:lpstr>Explicite</vt:lpstr>
      <vt:lpstr>Explicite</vt:lpstr>
      <vt:lpstr>Explicite</vt:lpstr>
      <vt:lpstr>Significatif</vt:lpstr>
      <vt:lpstr>Varier les contextes, pourquoi?</vt:lpstr>
      <vt:lpstr>Varier les contextes, ça veut dire…</vt:lpstr>
      <vt:lpstr>Idées d’activités concrètes en classe</vt:lpstr>
      <vt:lpstr>Approche « Lecture interactive enrichie »</vt:lpstr>
      <vt:lpstr>Diapositive 23</vt:lpstr>
      <vt:lpstr>Réseau sémantique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Ressource disponible</vt:lpstr>
      <vt:lpstr>À retenir!</vt:lpstr>
      <vt:lpstr>Les limites du vocabulaire sont celles de l’esprit: on ne connaît bien que ce  qu’on peut nommer.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Travailler le vocabulaire en classe</dc:title>
  <dc:creator>Paquet Pauline</dc:creator>
  <cp:lastModifiedBy>Jessyka</cp:lastModifiedBy>
  <cp:revision>39</cp:revision>
  <dcterms:created xsi:type="dcterms:W3CDTF">2017-10-04T13:13:56Z</dcterms:created>
  <dcterms:modified xsi:type="dcterms:W3CDTF">2018-01-29T14:26:33Z</dcterms:modified>
</cp:coreProperties>
</file>