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5" r:id="rId4"/>
    <p:sldId id="259" r:id="rId5"/>
    <p:sldId id="262" r:id="rId6"/>
    <p:sldId id="258" r:id="rId7"/>
    <p:sldId id="260" r:id="rId8"/>
    <p:sldId id="261" r:id="rId9"/>
    <p:sldId id="264" r:id="rId10"/>
    <p:sldId id="266" r:id="rId11"/>
    <p:sldId id="263"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98"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553A0E32-E90D-428D-AC4E-35E57FA2326E}" type="datetimeFigureOut">
              <a:rPr lang="fr-CA" smtClean="0"/>
              <a:pPr/>
              <a:t>2017-12-14</a:t>
            </a:fld>
            <a:endParaRPr lang="fr-CA"/>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CA"/>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732B7D5-FCF0-46E1-AF3A-04683A53B5F8}"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553A0E32-E90D-428D-AC4E-35E57FA2326E}" type="datetimeFigureOut">
              <a:rPr lang="fr-CA" smtClean="0"/>
              <a:pPr/>
              <a:t>2017-12-14</a:t>
            </a:fld>
            <a:endParaRPr lang="fr-CA"/>
          </a:p>
        </p:txBody>
      </p:sp>
      <p:sp>
        <p:nvSpPr>
          <p:cNvPr id="27" name="Espace réservé du numéro de diapositive 26"/>
          <p:cNvSpPr>
            <a:spLocks noGrp="1"/>
          </p:cNvSpPr>
          <p:nvPr>
            <p:ph type="sldNum" sz="quarter" idx="11"/>
          </p:nvPr>
        </p:nvSpPr>
        <p:spPr/>
        <p:txBody>
          <a:bodyPr rtlCol="0"/>
          <a:lstStyle/>
          <a:p>
            <a:fld id="{D732B7D5-FCF0-46E1-AF3A-04683A53B5F8}" type="slidenum">
              <a:rPr lang="fr-CA" smtClean="0"/>
              <a:pPr/>
              <a:t>‹N°›</a:t>
            </a:fld>
            <a:endParaRPr lang="fr-CA"/>
          </a:p>
        </p:txBody>
      </p:sp>
      <p:sp>
        <p:nvSpPr>
          <p:cNvPr id="28" name="Espace réservé du pied de page 27"/>
          <p:cNvSpPr>
            <a:spLocks noGrp="1"/>
          </p:cNvSpPr>
          <p:nvPr>
            <p:ph type="ftr" sz="quarter" idx="12"/>
          </p:nvPr>
        </p:nvSpPr>
        <p:spPr/>
        <p:txBody>
          <a:bodyPr rtlCol="0"/>
          <a:lstStyle/>
          <a:p>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553A0E32-E90D-428D-AC4E-35E57FA2326E}" type="datetimeFigureOut">
              <a:rPr lang="fr-CA" smtClean="0"/>
              <a:pPr/>
              <a:t>2017-12-14</a:t>
            </a:fld>
            <a:endParaRPr lang="fr-CA"/>
          </a:p>
        </p:txBody>
      </p:sp>
      <p:sp>
        <p:nvSpPr>
          <p:cNvPr id="4" name="Espace réservé du pied de page 3"/>
          <p:cNvSpPr>
            <a:spLocks noGrp="1"/>
          </p:cNvSpPr>
          <p:nvPr>
            <p:ph type="ftr" sz="quarter" idx="11"/>
          </p:nvPr>
        </p:nvSpPr>
        <p:spPr>
          <a:xfrm>
            <a:off x="5257800" y="612648"/>
            <a:ext cx="1325880" cy="457200"/>
          </a:xfrm>
        </p:spPr>
        <p:txBody>
          <a:bodyPr/>
          <a:lstStyle/>
          <a:p>
            <a:endParaRPr lang="fr-CA"/>
          </a:p>
        </p:txBody>
      </p:sp>
      <p:sp>
        <p:nvSpPr>
          <p:cNvPr id="5" name="Espace réservé du numéro de diapositive 4"/>
          <p:cNvSpPr>
            <a:spLocks noGrp="1"/>
          </p:cNvSpPr>
          <p:nvPr>
            <p:ph type="sldNum" sz="quarter" idx="12"/>
          </p:nvPr>
        </p:nvSpPr>
        <p:spPr>
          <a:xfrm>
            <a:off x="8174736" y="2272"/>
            <a:ext cx="762000" cy="365760"/>
          </a:xfrm>
        </p:spPr>
        <p:txBody>
          <a:bodyPr/>
          <a:lstStyle/>
          <a:p>
            <a:fld id="{D732B7D5-FCF0-46E1-AF3A-04683A53B5F8}"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53A0E32-E90D-428D-AC4E-35E57FA2326E}" type="datetimeFigureOut">
              <a:rPr lang="fr-CA" smtClean="0"/>
              <a:pPr/>
              <a:t>2017-12-14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D732B7D5-FCF0-46E1-AF3A-04683A53B5F8}"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53A0E32-E90D-428D-AC4E-35E57FA2326E}" type="datetimeFigureOut">
              <a:rPr lang="fr-CA" smtClean="0"/>
              <a:pPr/>
              <a:t>2017-12-14</a:t>
            </a:fld>
            <a:endParaRPr lang="fr-CA"/>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CA"/>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732B7D5-FCF0-46E1-AF3A-04683A53B5F8}"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332656"/>
            <a:ext cx="8352928" cy="3068960"/>
          </a:xfrm>
        </p:spPr>
        <p:txBody>
          <a:bodyPr>
            <a:noAutofit/>
          </a:bodyPr>
          <a:lstStyle/>
          <a:p>
            <a:r>
              <a:rPr lang="fr-CA" sz="6000" dirty="0" smtClean="0">
                <a:solidFill>
                  <a:schemeClr val="bg1"/>
                </a:solidFill>
                <a:latin typeface="Teacher" pitchFamily="2" charset="0"/>
                <a:ea typeface="Teacher" pitchFamily="2" charset="0"/>
              </a:rPr>
              <a:t>Mon projet d’intervention en</a:t>
            </a:r>
            <a:br>
              <a:rPr lang="fr-CA" sz="6000" dirty="0" smtClean="0">
                <a:solidFill>
                  <a:schemeClr val="bg1"/>
                </a:solidFill>
                <a:latin typeface="Teacher" pitchFamily="2" charset="0"/>
                <a:ea typeface="Teacher" pitchFamily="2" charset="0"/>
              </a:rPr>
            </a:br>
            <a:r>
              <a:rPr lang="fr-CA" sz="6000" dirty="0" smtClean="0">
                <a:solidFill>
                  <a:schemeClr val="bg1"/>
                </a:solidFill>
                <a:latin typeface="Teacher" pitchFamily="2" charset="0"/>
                <a:ea typeface="Teacher" pitchFamily="2" charset="0"/>
              </a:rPr>
              <a:t>contexte </a:t>
            </a:r>
            <a:r>
              <a:rPr lang="fr-CA" sz="1400" dirty="0" smtClean="0">
                <a:solidFill>
                  <a:schemeClr val="bg1"/>
                </a:solidFill>
                <a:latin typeface="Teacher" pitchFamily="2" charset="0"/>
                <a:ea typeface="Teacher" pitchFamily="2" charset="0"/>
              </a:rPr>
              <a:t/>
            </a:r>
            <a:br>
              <a:rPr lang="fr-CA" sz="1400" dirty="0" smtClean="0">
                <a:solidFill>
                  <a:schemeClr val="bg1"/>
                </a:solidFill>
                <a:latin typeface="Teacher" pitchFamily="2" charset="0"/>
                <a:ea typeface="Teacher" pitchFamily="2" charset="0"/>
              </a:rPr>
            </a:br>
            <a:r>
              <a:rPr lang="fr-CA" sz="2000" i="1" dirty="0" smtClean="0">
                <a:latin typeface="Teacher" pitchFamily="2" charset="0"/>
                <a:ea typeface="Teacher" pitchFamily="2" charset="0"/>
              </a:rPr>
              <a:t>(confection d’un conte de Noël en équipe de 4 personnes)</a:t>
            </a:r>
            <a:endParaRPr lang="fr-CA" sz="6000" i="1" dirty="0">
              <a:solidFill>
                <a:schemeClr val="bg1"/>
              </a:solidFill>
              <a:latin typeface="Teacher" pitchFamily="2" charset="0"/>
              <a:ea typeface="Teacher" pitchFamily="2" charset="0"/>
            </a:endParaRPr>
          </a:p>
        </p:txBody>
      </p:sp>
      <p:sp>
        <p:nvSpPr>
          <p:cNvPr id="3" name="Sous-titre 2"/>
          <p:cNvSpPr>
            <a:spLocks noGrp="1"/>
          </p:cNvSpPr>
          <p:nvPr>
            <p:ph type="subTitle" idx="1"/>
          </p:nvPr>
        </p:nvSpPr>
        <p:spPr>
          <a:xfrm>
            <a:off x="3419872" y="4581128"/>
            <a:ext cx="5250006" cy="1761344"/>
          </a:xfrm>
        </p:spPr>
        <p:txBody>
          <a:bodyPr>
            <a:noAutofit/>
          </a:bodyPr>
          <a:lstStyle/>
          <a:p>
            <a:pPr algn="l"/>
            <a:r>
              <a:rPr lang="fr-CA" sz="3200" dirty="0" smtClean="0">
                <a:solidFill>
                  <a:srgbClr val="00B0F0"/>
                </a:solidFill>
              </a:rPr>
              <a:t>Mon objectif : </a:t>
            </a:r>
          </a:p>
          <a:p>
            <a:pPr algn="l"/>
            <a:r>
              <a:rPr lang="fr-CA" sz="3200" dirty="0" smtClean="0">
                <a:solidFill>
                  <a:srgbClr val="00B0F0"/>
                </a:solidFill>
              </a:rPr>
              <a:t>Améliorer la coopération lors du travail d’équipe</a:t>
            </a:r>
            <a:endParaRPr lang="fr-CA" sz="3200"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836712"/>
            <a:ext cx="8784976" cy="1008112"/>
          </a:xfrm>
        </p:spPr>
        <p:txBody>
          <a:bodyPr>
            <a:noAutofit/>
          </a:bodyPr>
          <a:lstStyle/>
          <a:p>
            <a:pPr algn="ctr"/>
            <a:r>
              <a:rPr lang="fr-CA" sz="4400" dirty="0" smtClean="0">
                <a:latin typeface="Teacher" pitchFamily="2" charset="0"/>
                <a:ea typeface="Teacher" pitchFamily="2" charset="0"/>
              </a:rPr>
              <a:t>Réponses de mes élèves au questionnaire final</a:t>
            </a:r>
            <a:endParaRPr lang="fr-CA" sz="4400" dirty="0">
              <a:latin typeface="Teacher" pitchFamily="2" charset="0"/>
              <a:ea typeface="Teacher" pitchFamily="2" charset="0"/>
            </a:endParaRPr>
          </a:p>
        </p:txBody>
      </p:sp>
      <p:pic>
        <p:nvPicPr>
          <p:cNvPr id="3074" name="Picture 2" descr="https://scontent-yyz1-1.xx.fbcdn.net/v/t34.0-12/25395559_10156209377685934_852084230_n.jpg?oh=255d5f98fc66a21598fc9992f571b7d1&amp;oe=5A347676"/>
          <p:cNvPicPr>
            <a:picLocks noChangeAspect="1" noChangeArrowheads="1"/>
          </p:cNvPicPr>
          <p:nvPr/>
        </p:nvPicPr>
        <p:blipFill>
          <a:blip r:embed="rId2" cstate="print"/>
          <a:srcRect l="36868" t="3926" r="35833"/>
          <a:stretch>
            <a:fillRect/>
          </a:stretch>
        </p:blipFill>
        <p:spPr bwMode="auto">
          <a:xfrm rot="16200000">
            <a:off x="1763688" y="260649"/>
            <a:ext cx="936104" cy="4392488"/>
          </a:xfrm>
          <a:prstGeom prst="rect">
            <a:avLst/>
          </a:prstGeom>
          <a:noFill/>
        </p:spPr>
      </p:pic>
      <p:pic>
        <p:nvPicPr>
          <p:cNvPr id="3076" name="Picture 4" descr="https://scontent-yyz1-1.xx.fbcdn.net/v/t34.0-12/25360066_10156209378275934_590636877_n.jpg?oh=650839cd0cd8d6f745b1f945c54d2087&amp;oe=5A359015"/>
          <p:cNvPicPr>
            <a:picLocks noChangeAspect="1" noChangeArrowheads="1"/>
          </p:cNvPicPr>
          <p:nvPr/>
        </p:nvPicPr>
        <p:blipFill>
          <a:blip r:embed="rId3" cstate="print"/>
          <a:srcRect l="32668" r="35833"/>
          <a:stretch>
            <a:fillRect/>
          </a:stretch>
        </p:blipFill>
        <p:spPr bwMode="auto">
          <a:xfrm rot="16200000">
            <a:off x="1646312" y="1223392"/>
            <a:ext cx="1008112" cy="4267200"/>
          </a:xfrm>
          <a:prstGeom prst="rect">
            <a:avLst/>
          </a:prstGeom>
          <a:noFill/>
        </p:spPr>
      </p:pic>
      <p:pic>
        <p:nvPicPr>
          <p:cNvPr id="3078" name="Picture 6" descr="https://scontent-yyz1-1.xx.fbcdn.net/v/t34.0-12/25360678_10156209378505934_2109228195_n.jpg?oh=04d852dce7eda9fbb1ec0c5230502c79&amp;oe=5A356732"/>
          <p:cNvPicPr>
            <a:picLocks noChangeAspect="1" noChangeArrowheads="1"/>
          </p:cNvPicPr>
          <p:nvPr/>
        </p:nvPicPr>
        <p:blipFill>
          <a:blip r:embed="rId4" cstate="print"/>
          <a:srcRect l="41068" r="29533" b="10226"/>
          <a:stretch>
            <a:fillRect/>
          </a:stretch>
        </p:blipFill>
        <p:spPr bwMode="auto">
          <a:xfrm rot="16200000">
            <a:off x="1548172" y="2168861"/>
            <a:ext cx="1008112" cy="4104456"/>
          </a:xfrm>
          <a:prstGeom prst="rect">
            <a:avLst/>
          </a:prstGeom>
          <a:noFill/>
        </p:spPr>
      </p:pic>
      <p:pic>
        <p:nvPicPr>
          <p:cNvPr id="3080" name="Picture 8" descr="https://scontent-yyz1-1.xx.fbcdn.net/v/t34.0-12/25436129_10156209379555934_673878986_n.jpg?oh=ed89f90f392b5592c51ba66b71cc0d89&amp;oe=5A347A5C"/>
          <p:cNvPicPr>
            <a:picLocks noChangeAspect="1" noChangeArrowheads="1"/>
          </p:cNvPicPr>
          <p:nvPr/>
        </p:nvPicPr>
        <p:blipFill>
          <a:blip r:embed="rId5" cstate="print"/>
          <a:srcRect l="39234" r="20867"/>
          <a:stretch>
            <a:fillRect/>
          </a:stretch>
        </p:blipFill>
        <p:spPr bwMode="auto">
          <a:xfrm rot="16200000">
            <a:off x="1709429" y="3843301"/>
            <a:ext cx="1368152" cy="4572000"/>
          </a:xfrm>
          <a:prstGeom prst="rect">
            <a:avLst/>
          </a:prstGeom>
          <a:noFill/>
        </p:spPr>
      </p:pic>
      <p:pic>
        <p:nvPicPr>
          <p:cNvPr id="3082" name="Picture 10" descr="https://scontent-yyz1-1.xx.fbcdn.net/v/t34.0-12/25436537_10156209379980934_2019287786_n.jpg?oh=2ea7a890d32ab7e878e2295ccb6e76fb&amp;oe=5A34A4CF"/>
          <p:cNvPicPr>
            <a:picLocks noChangeAspect="1" noChangeArrowheads="1"/>
          </p:cNvPicPr>
          <p:nvPr/>
        </p:nvPicPr>
        <p:blipFill>
          <a:blip r:embed="rId6" cstate="print"/>
          <a:srcRect l="36868" r="37933"/>
          <a:stretch>
            <a:fillRect/>
          </a:stretch>
        </p:blipFill>
        <p:spPr bwMode="auto">
          <a:xfrm rot="16200000">
            <a:off x="1853952" y="2655168"/>
            <a:ext cx="864096" cy="4572000"/>
          </a:xfrm>
          <a:prstGeom prst="rect">
            <a:avLst/>
          </a:prstGeom>
          <a:noFill/>
        </p:spPr>
      </p:pic>
      <p:pic>
        <p:nvPicPr>
          <p:cNvPr id="3084" name="Picture 12" descr="https://scontent-yyz1-1.xx.fbcdn.net/v/t34.0-12/25395356_10156209380085934_1448405859_n.jpg?oh=5951ec61bffa02bfb28fa5e765ebbdf5&amp;oe=5A35B2A2"/>
          <p:cNvPicPr>
            <a:picLocks noChangeAspect="1" noChangeArrowheads="1"/>
          </p:cNvPicPr>
          <p:nvPr/>
        </p:nvPicPr>
        <p:blipFill>
          <a:blip r:embed="rId7" cstate="print"/>
          <a:srcRect l="47368" r="29532"/>
          <a:stretch>
            <a:fillRect/>
          </a:stretch>
        </p:blipFill>
        <p:spPr bwMode="auto">
          <a:xfrm rot="16200000">
            <a:off x="6605972" y="1034988"/>
            <a:ext cx="792088" cy="4572000"/>
          </a:xfrm>
          <a:prstGeom prst="rect">
            <a:avLst/>
          </a:prstGeom>
          <a:noFill/>
        </p:spPr>
      </p:pic>
      <p:pic>
        <p:nvPicPr>
          <p:cNvPr id="3086" name="Picture 14" descr="https://scontent-yyz1-1.xx.fbcdn.net/v/t34.0-12/25463866_10156209380140934_1892598960_n.jpg?oh=097cc83d51d005c209b719f09759ce03&amp;oe=5A34BC09"/>
          <p:cNvPicPr>
            <a:picLocks noChangeAspect="1" noChangeArrowheads="1"/>
          </p:cNvPicPr>
          <p:nvPr/>
        </p:nvPicPr>
        <p:blipFill>
          <a:blip r:embed="rId8" cstate="print"/>
          <a:srcRect l="47501" r="25200"/>
          <a:stretch>
            <a:fillRect/>
          </a:stretch>
        </p:blipFill>
        <p:spPr bwMode="auto">
          <a:xfrm rot="16200000">
            <a:off x="6389948" y="170892"/>
            <a:ext cx="936104" cy="4572000"/>
          </a:xfrm>
          <a:prstGeom prst="rect">
            <a:avLst/>
          </a:prstGeom>
          <a:noFill/>
        </p:spPr>
      </p:pic>
      <p:pic>
        <p:nvPicPr>
          <p:cNvPr id="3088" name="Picture 16" descr="https://scontent-yyz1-1.xx.fbcdn.net/v/t34.0-12/25395534_10156209380260934_141016853_n.jpg?oh=4f2496fea8653e3affe985c3cae38822&amp;oe=5A34A0C6"/>
          <p:cNvPicPr>
            <a:picLocks noChangeAspect="1" noChangeArrowheads="1"/>
          </p:cNvPicPr>
          <p:nvPr/>
        </p:nvPicPr>
        <p:blipFill>
          <a:blip r:embed="rId9" cstate="print"/>
          <a:srcRect l="45267" r="27433"/>
          <a:stretch>
            <a:fillRect/>
          </a:stretch>
        </p:blipFill>
        <p:spPr bwMode="auto">
          <a:xfrm rot="16200000">
            <a:off x="6461956" y="1899084"/>
            <a:ext cx="936104" cy="4572000"/>
          </a:xfrm>
          <a:prstGeom prst="rect">
            <a:avLst/>
          </a:prstGeom>
          <a:noFill/>
        </p:spPr>
      </p:pic>
      <p:pic>
        <p:nvPicPr>
          <p:cNvPr id="3090" name="Picture 18" descr="https://scontent-yyz1-1.xx.fbcdn.net/v/t34.0-12/25394278_10156209380405934_1046926810_n.jpg?oh=e9a6a891c40cd08a70749f85cf5674d5&amp;oe=5A34A0C1"/>
          <p:cNvPicPr>
            <a:picLocks noChangeAspect="1" noChangeArrowheads="1"/>
          </p:cNvPicPr>
          <p:nvPr/>
        </p:nvPicPr>
        <p:blipFill>
          <a:blip r:embed="rId10" cstate="print"/>
          <a:srcRect l="47368" r="31632"/>
          <a:stretch>
            <a:fillRect/>
          </a:stretch>
        </p:blipFill>
        <p:spPr bwMode="auto">
          <a:xfrm rot="16200000">
            <a:off x="6497960" y="2655168"/>
            <a:ext cx="720080" cy="4572000"/>
          </a:xfrm>
          <a:prstGeom prst="rect">
            <a:avLst/>
          </a:prstGeom>
          <a:noFill/>
        </p:spPr>
      </p:pic>
      <p:pic>
        <p:nvPicPr>
          <p:cNvPr id="3092" name="Picture 20" descr="https://scontent-yyz1-1.xx.fbcdn.net/v/t34.0-12/25436484_10156209380680934_1367387474_n.jpg?oh=f5d3a49853ae80d59fb70b6ca6faa807&amp;oe=5A359BD7"/>
          <p:cNvPicPr>
            <a:picLocks noChangeAspect="1" noChangeArrowheads="1"/>
          </p:cNvPicPr>
          <p:nvPr/>
        </p:nvPicPr>
        <p:blipFill>
          <a:blip r:embed="rId11" cstate="print"/>
          <a:srcRect l="57867" r="21133"/>
          <a:stretch>
            <a:fillRect/>
          </a:stretch>
        </p:blipFill>
        <p:spPr bwMode="auto">
          <a:xfrm rot="16200000">
            <a:off x="6713984" y="3303240"/>
            <a:ext cx="72008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par>
                                <p:cTn id="8" presetID="5"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heckerboard(across)">
                                      <p:cBhvr>
                                        <p:cTn id="10" dur="500"/>
                                        <p:tgtEl>
                                          <p:spTgt spid="3076"/>
                                        </p:tgtEl>
                                      </p:cBhvr>
                                    </p:animEffect>
                                  </p:childTnLst>
                                </p:cTn>
                              </p:par>
                              <p:par>
                                <p:cTn id="11" presetID="5"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checkerboard(across)">
                                      <p:cBhvr>
                                        <p:cTn id="13" dur="500"/>
                                        <p:tgtEl>
                                          <p:spTgt spid="3078"/>
                                        </p:tgtEl>
                                      </p:cBhvr>
                                    </p:animEffect>
                                  </p:childTnLst>
                                </p:cTn>
                              </p:par>
                              <p:par>
                                <p:cTn id="14" presetID="5" presetClass="entr" presetSubtype="10" fill="hold" nodeType="with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checkerboard(across)">
                                      <p:cBhvr>
                                        <p:cTn id="16" dur="500"/>
                                        <p:tgtEl>
                                          <p:spTgt spid="308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checkerboard(across)">
                                      <p:cBhvr>
                                        <p:cTn id="21" dur="500"/>
                                        <p:tgtEl>
                                          <p:spTgt spid="3084"/>
                                        </p:tgtEl>
                                      </p:cBhvr>
                                    </p:animEffect>
                                  </p:childTnLst>
                                </p:cTn>
                              </p:par>
                              <p:par>
                                <p:cTn id="22" presetID="5" presetClass="entr" presetSubtype="10" fill="hold" nodeType="withEffect">
                                  <p:stCondLst>
                                    <p:cond delay="0"/>
                                  </p:stCondLst>
                                  <p:childTnLst>
                                    <p:set>
                                      <p:cBhvr>
                                        <p:cTn id="23" dur="1" fill="hold">
                                          <p:stCondLst>
                                            <p:cond delay="0"/>
                                          </p:stCondLst>
                                        </p:cTn>
                                        <p:tgtEl>
                                          <p:spTgt spid="3086"/>
                                        </p:tgtEl>
                                        <p:attrNameLst>
                                          <p:attrName>style.visibility</p:attrName>
                                        </p:attrNameLst>
                                      </p:cBhvr>
                                      <p:to>
                                        <p:strVal val="visible"/>
                                      </p:to>
                                    </p:set>
                                    <p:animEffect transition="in" filter="checkerboard(across)">
                                      <p:cBhvr>
                                        <p:cTn id="24" dur="500"/>
                                        <p:tgtEl>
                                          <p:spTgt spid="3086"/>
                                        </p:tgtEl>
                                      </p:cBhvr>
                                    </p:animEffect>
                                  </p:childTnLst>
                                </p:cTn>
                              </p:par>
                              <p:par>
                                <p:cTn id="25" presetID="5" presetClass="entr" presetSubtype="10" fill="hold" nodeType="withEffect">
                                  <p:stCondLst>
                                    <p:cond delay="0"/>
                                  </p:stCondLst>
                                  <p:childTnLst>
                                    <p:set>
                                      <p:cBhvr>
                                        <p:cTn id="26" dur="1" fill="hold">
                                          <p:stCondLst>
                                            <p:cond delay="0"/>
                                          </p:stCondLst>
                                        </p:cTn>
                                        <p:tgtEl>
                                          <p:spTgt spid="3088"/>
                                        </p:tgtEl>
                                        <p:attrNameLst>
                                          <p:attrName>style.visibility</p:attrName>
                                        </p:attrNameLst>
                                      </p:cBhvr>
                                      <p:to>
                                        <p:strVal val="visible"/>
                                      </p:to>
                                    </p:set>
                                    <p:animEffect transition="in" filter="checkerboard(across)">
                                      <p:cBhvr>
                                        <p:cTn id="27" dur="500"/>
                                        <p:tgtEl>
                                          <p:spTgt spid="3088"/>
                                        </p:tgtEl>
                                      </p:cBhvr>
                                    </p:animEffect>
                                  </p:childTnLst>
                                </p:cTn>
                              </p:par>
                              <p:par>
                                <p:cTn id="28" presetID="5" presetClass="entr" presetSubtype="10" fill="hold" nodeType="with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checkerboard(across)">
                                      <p:cBhvr>
                                        <p:cTn id="30" dur="500"/>
                                        <p:tgtEl>
                                          <p:spTgt spid="3090"/>
                                        </p:tgtEl>
                                      </p:cBhvr>
                                    </p:animEffect>
                                  </p:childTnLst>
                                </p:cTn>
                              </p:par>
                              <p:par>
                                <p:cTn id="31" presetID="5" presetClass="entr" presetSubtype="10" fill="hold" nodeType="withEffect">
                                  <p:stCondLst>
                                    <p:cond delay="0"/>
                                  </p:stCondLst>
                                  <p:childTnLst>
                                    <p:set>
                                      <p:cBhvr>
                                        <p:cTn id="32" dur="1" fill="hold">
                                          <p:stCondLst>
                                            <p:cond delay="0"/>
                                          </p:stCondLst>
                                        </p:cTn>
                                        <p:tgtEl>
                                          <p:spTgt spid="3092"/>
                                        </p:tgtEl>
                                        <p:attrNameLst>
                                          <p:attrName>style.visibility</p:attrName>
                                        </p:attrNameLst>
                                      </p:cBhvr>
                                      <p:to>
                                        <p:strVal val="visible"/>
                                      </p:to>
                                    </p:set>
                                    <p:animEffect transition="in" filter="checkerboard(across)">
                                      <p:cBhvr>
                                        <p:cTn id="33" dur="500"/>
                                        <p:tgtEl>
                                          <p:spTgt spid="309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checkerboard(across)">
                                      <p:cBhvr>
                                        <p:cTn id="3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80920" cy="1512168"/>
          </a:xfrm>
        </p:spPr>
        <p:txBody>
          <a:bodyPr>
            <a:noAutofit/>
          </a:bodyPr>
          <a:lstStyle/>
          <a:p>
            <a:pPr algn="ctr"/>
            <a:r>
              <a:rPr lang="fr-CA" sz="4400" dirty="0" smtClean="0">
                <a:latin typeface="Teacher" pitchFamily="2" charset="0"/>
                <a:ea typeface="Teacher" pitchFamily="2" charset="0"/>
              </a:rPr>
              <a:t>Produit final de mes élèves</a:t>
            </a:r>
            <a:br>
              <a:rPr lang="fr-CA" sz="4400" dirty="0" smtClean="0">
                <a:latin typeface="Teacher" pitchFamily="2" charset="0"/>
                <a:ea typeface="Teacher" pitchFamily="2" charset="0"/>
              </a:rPr>
            </a:br>
            <a:r>
              <a:rPr lang="fr-CA" sz="4400" dirty="0" smtClean="0">
                <a:latin typeface="Teacher" pitchFamily="2" charset="0"/>
                <a:ea typeface="Teacher" pitchFamily="2" charset="0"/>
              </a:rPr>
              <a:t>(l’album)</a:t>
            </a:r>
            <a:endParaRPr lang="fr-CA" sz="4400" dirty="0">
              <a:latin typeface="Teacher" pitchFamily="2" charset="0"/>
              <a:ea typeface="Teacher" pitchFamily="2" charset="0"/>
            </a:endParaRPr>
          </a:p>
        </p:txBody>
      </p:sp>
      <p:pic>
        <p:nvPicPr>
          <p:cNvPr id="2050" name="Picture 2" descr="https://scontent-yyz1-1.xx.fbcdn.net/v/t34.0-12/25115086_10156197885370934_395527200_n.jpg?oh=c51ef862b101930470073b6bb876761c&amp;oe=5A30426B"/>
          <p:cNvPicPr>
            <a:picLocks noChangeAspect="1" noChangeArrowheads="1"/>
          </p:cNvPicPr>
          <p:nvPr/>
        </p:nvPicPr>
        <p:blipFill>
          <a:blip r:embed="rId2" cstate="print"/>
          <a:srcRect/>
          <a:stretch>
            <a:fillRect/>
          </a:stretch>
        </p:blipFill>
        <p:spPr bwMode="auto">
          <a:xfrm>
            <a:off x="1619672" y="2132856"/>
            <a:ext cx="5976664" cy="448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yyz1-1.xx.fbcdn.net/v/t34.0-12/25394375_10156209377555934_500162129_n.jpg?oh=be33ced33a090875e55012b0abedaddb&amp;oe=5A35A807"/>
          <p:cNvPicPr>
            <a:picLocks noChangeAspect="1" noChangeArrowheads="1"/>
          </p:cNvPicPr>
          <p:nvPr/>
        </p:nvPicPr>
        <p:blipFill>
          <a:blip r:embed="rId2" cstate="print"/>
          <a:srcRect/>
          <a:stretch>
            <a:fillRect/>
          </a:stretch>
        </p:blipFill>
        <p:spPr bwMode="auto">
          <a:xfrm>
            <a:off x="539552" y="548680"/>
            <a:ext cx="7992888" cy="5994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E:\DCIM\118PHOTO\SAM_0036.JPG"/>
          <p:cNvPicPr>
            <a:picLocks noChangeAspect="1" noChangeArrowheads="1"/>
          </p:cNvPicPr>
          <p:nvPr/>
        </p:nvPicPr>
        <p:blipFill>
          <a:blip r:embed="rId2" cstate="print"/>
          <a:srcRect/>
          <a:stretch>
            <a:fillRect/>
          </a:stretch>
        </p:blipFill>
        <p:spPr bwMode="auto">
          <a:xfrm>
            <a:off x="179512" y="188640"/>
            <a:ext cx="4248472" cy="3186354"/>
          </a:xfrm>
          <a:prstGeom prst="rect">
            <a:avLst/>
          </a:prstGeom>
          <a:noFill/>
        </p:spPr>
      </p:pic>
      <p:pic>
        <p:nvPicPr>
          <p:cNvPr id="25604" name="Picture 4" descr="E:\DCIM\118PHOTO\SAM_0037.JPG"/>
          <p:cNvPicPr>
            <a:picLocks noChangeAspect="1" noChangeArrowheads="1"/>
          </p:cNvPicPr>
          <p:nvPr/>
        </p:nvPicPr>
        <p:blipFill>
          <a:blip r:embed="rId3" cstate="print"/>
          <a:srcRect/>
          <a:stretch>
            <a:fillRect/>
          </a:stretch>
        </p:blipFill>
        <p:spPr bwMode="auto">
          <a:xfrm>
            <a:off x="4572000" y="188640"/>
            <a:ext cx="4379979" cy="3284984"/>
          </a:xfrm>
          <a:prstGeom prst="rect">
            <a:avLst/>
          </a:prstGeom>
          <a:noFill/>
        </p:spPr>
      </p:pic>
      <p:pic>
        <p:nvPicPr>
          <p:cNvPr id="25605" name="Picture 5" descr="E:\DCIM\118PHOTO\SAM_0038.JPG"/>
          <p:cNvPicPr>
            <a:picLocks noChangeAspect="1" noChangeArrowheads="1"/>
          </p:cNvPicPr>
          <p:nvPr/>
        </p:nvPicPr>
        <p:blipFill>
          <a:blip r:embed="rId4" cstate="print"/>
          <a:srcRect/>
          <a:stretch>
            <a:fillRect/>
          </a:stretch>
        </p:blipFill>
        <p:spPr bwMode="auto">
          <a:xfrm>
            <a:off x="0" y="3480320"/>
            <a:ext cx="4503573" cy="3377680"/>
          </a:xfrm>
          <a:prstGeom prst="rect">
            <a:avLst/>
          </a:prstGeom>
          <a:noFill/>
        </p:spPr>
      </p:pic>
      <p:pic>
        <p:nvPicPr>
          <p:cNvPr id="25606" name="Picture 6" descr="E:\DCIM\118PHOTO\SAM_0041.JPG"/>
          <p:cNvPicPr>
            <a:picLocks noChangeAspect="1" noChangeArrowheads="1"/>
          </p:cNvPicPr>
          <p:nvPr/>
        </p:nvPicPr>
        <p:blipFill>
          <a:blip r:embed="rId5" cstate="print"/>
          <a:srcRect r="13376" b="20201"/>
          <a:stretch>
            <a:fillRect/>
          </a:stretch>
        </p:blipFill>
        <p:spPr bwMode="auto">
          <a:xfrm>
            <a:off x="4634374" y="3600400"/>
            <a:ext cx="4546138"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ox(in)">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box(in)">
                                      <p:cBhvr>
                                        <p:cTn id="17" dur="500"/>
                                        <p:tgtEl>
                                          <p:spTgt spid="2560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box(in)">
                                      <p:cBhvr>
                                        <p:cTn id="2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424936" cy="2160240"/>
          </a:xfrm>
        </p:spPr>
        <p:txBody>
          <a:bodyPr>
            <a:normAutofit fontScale="90000"/>
          </a:bodyPr>
          <a:lstStyle/>
          <a:p>
            <a:r>
              <a:rPr lang="fr-CA" dirty="0" smtClean="0">
                <a:latin typeface="Teacher" pitchFamily="2" charset="0"/>
                <a:ea typeface="Teacher" pitchFamily="2" charset="0"/>
              </a:rPr>
              <a:t>Pour commencer, j’ai distribué un questionnaire pour vérifier la perception des élèves par rapport au travail d’équipe.</a:t>
            </a:r>
            <a:endParaRPr lang="fr-CA" dirty="0">
              <a:latin typeface="Teacher" pitchFamily="2" charset="0"/>
              <a:ea typeface="Teacher" pitchFamily="2" charset="0"/>
            </a:endParaRPr>
          </a:p>
        </p:txBody>
      </p:sp>
      <p:pic>
        <p:nvPicPr>
          <p:cNvPr id="1026" name="Picture 2"/>
          <p:cNvPicPr>
            <a:picLocks noChangeAspect="1" noChangeArrowheads="1"/>
          </p:cNvPicPr>
          <p:nvPr/>
        </p:nvPicPr>
        <p:blipFill>
          <a:blip r:embed="rId2" cstate="print"/>
          <a:srcRect/>
          <a:stretch>
            <a:fillRect/>
          </a:stretch>
        </p:blipFill>
        <p:spPr bwMode="auto">
          <a:xfrm>
            <a:off x="4644008" y="2492896"/>
            <a:ext cx="3814936" cy="414453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507288" cy="1133872"/>
          </a:xfrm>
        </p:spPr>
        <p:txBody>
          <a:bodyPr>
            <a:noAutofit/>
          </a:bodyPr>
          <a:lstStyle/>
          <a:p>
            <a:pPr algn="ctr"/>
            <a:r>
              <a:rPr lang="fr-CA" sz="4800" dirty="0" smtClean="0">
                <a:latin typeface="Teacher" pitchFamily="2" charset="0"/>
                <a:ea typeface="Teacher" pitchFamily="2" charset="0"/>
              </a:rPr>
              <a:t>Réponses reçues de mes élèves</a:t>
            </a:r>
            <a:endParaRPr lang="fr-CA" sz="4800" dirty="0">
              <a:latin typeface="Teacher" pitchFamily="2" charset="0"/>
              <a:ea typeface="Teacher" pitchFamily="2" charset="0"/>
            </a:endParaRPr>
          </a:p>
        </p:txBody>
      </p:sp>
      <p:pic>
        <p:nvPicPr>
          <p:cNvPr id="1026" name="Picture 2" descr="https://scontent-yyz1-1.xx.fbcdn.net/v/t34.0-12/25188383_10156197897380934_1701307084_n.jpg?oh=e3812bb86967605d7d41b34edae1b8f1&amp;oe=5A30503D"/>
          <p:cNvPicPr>
            <a:picLocks noChangeAspect="1" noChangeArrowheads="1"/>
          </p:cNvPicPr>
          <p:nvPr/>
        </p:nvPicPr>
        <p:blipFill>
          <a:blip r:embed="rId2" cstate="print"/>
          <a:srcRect l="49715" t="5974" r="29533" b="7125"/>
          <a:stretch>
            <a:fillRect/>
          </a:stretch>
        </p:blipFill>
        <p:spPr bwMode="auto">
          <a:xfrm rot="16200000">
            <a:off x="5853143" y="1427778"/>
            <a:ext cx="936104" cy="5226581"/>
          </a:xfrm>
          <a:prstGeom prst="rect">
            <a:avLst/>
          </a:prstGeom>
          <a:noFill/>
        </p:spPr>
      </p:pic>
      <p:pic>
        <p:nvPicPr>
          <p:cNvPr id="1028" name="Picture 4" descr="https://scontent-yyz1-1.xx.fbcdn.net/v/t34.0-12/25114984_10156197897420934_905457263_n.jpg?oh=67d1df399735317f4eaf1dc806c8e5cf&amp;oe=5A305832"/>
          <p:cNvPicPr>
            <a:picLocks noChangeAspect="1" noChangeArrowheads="1"/>
          </p:cNvPicPr>
          <p:nvPr/>
        </p:nvPicPr>
        <p:blipFill>
          <a:blip r:embed="rId3" cstate="print"/>
          <a:srcRect l="43167" r="31633" b="8751"/>
          <a:stretch>
            <a:fillRect/>
          </a:stretch>
        </p:blipFill>
        <p:spPr bwMode="auto">
          <a:xfrm rot="16200000">
            <a:off x="1929553" y="347320"/>
            <a:ext cx="1008112" cy="4867217"/>
          </a:xfrm>
          <a:prstGeom prst="rect">
            <a:avLst/>
          </a:prstGeom>
          <a:noFill/>
        </p:spPr>
      </p:pic>
      <p:pic>
        <p:nvPicPr>
          <p:cNvPr id="1030" name="Picture 6" descr="https://scontent-yyz1-1.xx.fbcdn.net/v/t34.0-12/25287341_10156197897505934_818251272_n.jpg?oh=c93f92f5bc6c0168e49e4c84bdaa1fdc&amp;oe=5A2F2CE2"/>
          <p:cNvPicPr>
            <a:picLocks noChangeAspect="1" noChangeArrowheads="1"/>
          </p:cNvPicPr>
          <p:nvPr/>
        </p:nvPicPr>
        <p:blipFill>
          <a:blip r:embed="rId4" cstate="print"/>
          <a:srcRect l="30568" t="3050" r="40033" b="2451"/>
          <a:stretch>
            <a:fillRect/>
          </a:stretch>
        </p:blipFill>
        <p:spPr bwMode="auto">
          <a:xfrm rot="16200000">
            <a:off x="6099091" y="3552443"/>
            <a:ext cx="1152128" cy="4937691"/>
          </a:xfrm>
          <a:prstGeom prst="rect">
            <a:avLst/>
          </a:prstGeom>
          <a:noFill/>
        </p:spPr>
      </p:pic>
      <p:pic>
        <p:nvPicPr>
          <p:cNvPr id="1032" name="Picture 8" descr="https://scontent-yyz1-1.xx.fbcdn.net/v/t34.0-12/25181606_10156197897685934_1661724989_n.jpg?oh=55c712fcc27700ef75f2a3132b08bb67&amp;oe=5A2F2A10"/>
          <p:cNvPicPr>
            <a:picLocks noChangeAspect="1" noChangeArrowheads="1"/>
          </p:cNvPicPr>
          <p:nvPr/>
        </p:nvPicPr>
        <p:blipFill>
          <a:blip r:embed="rId5" cstate="print"/>
          <a:srcRect l="26368" r="52632"/>
          <a:stretch>
            <a:fillRect/>
          </a:stretch>
        </p:blipFill>
        <p:spPr bwMode="auto">
          <a:xfrm rot="16200000">
            <a:off x="6281936" y="854969"/>
            <a:ext cx="720080" cy="4572000"/>
          </a:xfrm>
          <a:prstGeom prst="rect">
            <a:avLst/>
          </a:prstGeom>
          <a:noFill/>
        </p:spPr>
      </p:pic>
      <p:pic>
        <p:nvPicPr>
          <p:cNvPr id="1034" name="Picture 10" descr="https://scontent-yyz1-1.xx.fbcdn.net/v/t34.0-12/25276314_10156197897725934_1845853270_n.jpg?oh=bcde17d1f4f1965cbfa937c954d31cf9&amp;oe=5A2F3E2A"/>
          <p:cNvPicPr>
            <a:picLocks noChangeAspect="1" noChangeArrowheads="1"/>
          </p:cNvPicPr>
          <p:nvPr/>
        </p:nvPicPr>
        <p:blipFill>
          <a:blip r:embed="rId6" cstate="print"/>
          <a:srcRect l="26368" r="40033"/>
          <a:stretch>
            <a:fillRect/>
          </a:stretch>
        </p:blipFill>
        <p:spPr bwMode="auto">
          <a:xfrm rot="16200000">
            <a:off x="1629142" y="2879978"/>
            <a:ext cx="1097691" cy="4355976"/>
          </a:xfrm>
          <a:prstGeom prst="rect">
            <a:avLst/>
          </a:prstGeom>
          <a:noFill/>
        </p:spPr>
      </p:pic>
      <p:pic>
        <p:nvPicPr>
          <p:cNvPr id="1036" name="Picture 12" descr="https://scontent-yyz1-1.xx.fbcdn.net/v/t34.0-12/25181586_10156197897755934_362077599_n.jpg?oh=976f2dc7af039d95462d0a666c868b47&amp;oe=5A2F6683"/>
          <p:cNvPicPr>
            <a:picLocks noChangeAspect="1" noChangeArrowheads="1"/>
          </p:cNvPicPr>
          <p:nvPr/>
        </p:nvPicPr>
        <p:blipFill>
          <a:blip r:embed="rId7" cstate="print"/>
          <a:srcRect l="51567" r="19033"/>
          <a:stretch>
            <a:fillRect/>
          </a:stretch>
        </p:blipFill>
        <p:spPr bwMode="auto">
          <a:xfrm rot="16200000">
            <a:off x="6083833" y="-243744"/>
            <a:ext cx="936775"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wipe(down)">
                                      <p:cBhvr>
                                        <p:cTn id="7" dur="500"/>
                                        <p:tgtEl>
                                          <p:spTgt spid="10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wipe(down)">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wipe(down)">
                                      <p:cBhvr>
                                        <p:cTn id="27" dur="5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down)">
                                      <p:cBhvr>
                                        <p:cTn id="3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92696"/>
            <a:ext cx="8229600" cy="1066800"/>
          </a:xfrm>
        </p:spPr>
        <p:txBody>
          <a:bodyPr/>
          <a:lstStyle/>
          <a:p>
            <a:r>
              <a:rPr lang="fr-CA" dirty="0" smtClean="0">
                <a:latin typeface="Teacher" pitchFamily="2" charset="0"/>
                <a:ea typeface="Teacher" pitchFamily="2" charset="0"/>
              </a:rPr>
              <a:t>Présentation du projet</a:t>
            </a:r>
            <a:endParaRPr lang="fr-CA" dirty="0">
              <a:latin typeface="Teacher" pitchFamily="2" charset="0"/>
              <a:ea typeface="Teacher" pitchFamily="2" charset="0"/>
            </a:endParaRPr>
          </a:p>
        </p:txBody>
      </p:sp>
      <p:sp>
        <p:nvSpPr>
          <p:cNvPr id="3" name="Espace réservé du contenu 2"/>
          <p:cNvSpPr>
            <a:spLocks noGrp="1"/>
          </p:cNvSpPr>
          <p:nvPr>
            <p:ph idx="1"/>
          </p:nvPr>
        </p:nvSpPr>
        <p:spPr>
          <a:xfrm>
            <a:off x="467544" y="1916832"/>
            <a:ext cx="8229600" cy="4325112"/>
          </a:xfrm>
        </p:spPr>
        <p:txBody>
          <a:bodyPr>
            <a:normAutofit/>
          </a:bodyPr>
          <a:lstStyle/>
          <a:p>
            <a:r>
              <a:rPr lang="fr-CA" sz="3200" dirty="0" smtClean="0">
                <a:latin typeface="Letters for Learners" pitchFamily="2" charset="0"/>
              </a:rPr>
              <a:t>Nous ressortons ensemble les éléments importants dans un travail d’équipe.</a:t>
            </a:r>
          </a:p>
          <a:p>
            <a:r>
              <a:rPr lang="fr-CA" sz="3200" dirty="0" smtClean="0">
                <a:latin typeface="Letters for Learners" pitchFamily="2" charset="0"/>
              </a:rPr>
              <a:t>Je leur présente le projet et la finalité (album présenté à leur ami de </a:t>
            </a:r>
            <a:r>
              <a:rPr lang="fr-CA" sz="3200" dirty="0" smtClean="0">
                <a:latin typeface="Letters for Learners" pitchFamily="2" charset="0"/>
              </a:rPr>
              <a:t>Méli (élèves de 1</a:t>
            </a:r>
            <a:r>
              <a:rPr lang="fr-CA" sz="3200" baseline="30000" dirty="0" smtClean="0">
                <a:latin typeface="Letters for Learners" pitchFamily="2" charset="0"/>
              </a:rPr>
              <a:t>ère</a:t>
            </a:r>
            <a:r>
              <a:rPr lang="fr-CA" sz="3200" dirty="0" smtClean="0">
                <a:latin typeface="Letters for Learners" pitchFamily="2" charset="0"/>
              </a:rPr>
              <a:t> année)</a:t>
            </a:r>
            <a:endParaRPr lang="fr-CA" sz="3200" dirty="0" smtClean="0">
              <a:latin typeface="Letters for Learners" pitchFamily="2" charset="0"/>
            </a:endParaRPr>
          </a:p>
          <a:p>
            <a:r>
              <a:rPr lang="fr-CA" sz="3200" dirty="0" smtClean="0">
                <a:latin typeface="Letters for Learners" pitchFamily="2" charset="0"/>
              </a:rPr>
              <a:t>Présentation du </a:t>
            </a:r>
            <a:r>
              <a:rPr lang="fr-CA" sz="3200" dirty="0" err="1" smtClean="0">
                <a:latin typeface="Letters for Learners" pitchFamily="2" charset="0"/>
              </a:rPr>
              <a:t>duotang</a:t>
            </a:r>
            <a:r>
              <a:rPr lang="fr-CA" sz="3200" dirty="0" smtClean="0">
                <a:latin typeface="Letters for Learners" pitchFamily="2" charset="0"/>
              </a:rPr>
              <a:t> (incluant tous les éléments nécessaires)</a:t>
            </a:r>
          </a:p>
          <a:p>
            <a:r>
              <a:rPr lang="fr-CA" sz="3200" dirty="0" smtClean="0">
                <a:latin typeface="Letters for Learners" pitchFamily="2" charset="0"/>
              </a:rPr>
              <a:t>Présentation des rôles et fonction de chacun</a:t>
            </a:r>
          </a:p>
          <a:p>
            <a:r>
              <a:rPr lang="fr-CA" sz="3200" dirty="0" smtClean="0">
                <a:latin typeface="Letters for Learners" pitchFamily="2" charset="0"/>
              </a:rPr>
              <a:t>Présentation de l’autoévaluation après chaque période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33936" y="620688"/>
            <a:ext cx="6110064" cy="377202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3528" y="620688"/>
            <a:ext cx="1038225" cy="36671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475656" y="2132856"/>
            <a:ext cx="1009650" cy="23907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rot="335718">
            <a:off x="5292080" y="4509120"/>
            <a:ext cx="3392316" cy="2132856"/>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rot="21259327">
            <a:off x="357303" y="4552462"/>
            <a:ext cx="1741810" cy="2224833"/>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3714630" y="4509120"/>
            <a:ext cx="949593" cy="936104"/>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2731764" y="4653136"/>
            <a:ext cx="908552" cy="864096"/>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3635896" y="5464869"/>
            <a:ext cx="1144499" cy="1393131"/>
          </a:xfrm>
          <a:prstGeom prst="rect">
            <a:avLst/>
          </a:prstGeom>
          <a:noFill/>
          <a:ln w="9525">
            <a:noFill/>
            <a:miter lim="800000"/>
            <a:headEnd/>
            <a:tailEnd/>
          </a:ln>
        </p:spPr>
      </p:pic>
      <p:pic>
        <p:nvPicPr>
          <p:cNvPr id="2058" name="Picture 10"/>
          <p:cNvPicPr>
            <a:picLocks noChangeAspect="1" noChangeArrowheads="1"/>
          </p:cNvPicPr>
          <p:nvPr/>
        </p:nvPicPr>
        <p:blipFill>
          <a:blip r:embed="rId10" cstate="print"/>
          <a:srcRect/>
          <a:stretch>
            <a:fillRect/>
          </a:stretch>
        </p:blipFill>
        <p:spPr bwMode="auto">
          <a:xfrm>
            <a:off x="2843808" y="5589240"/>
            <a:ext cx="706189" cy="1096218"/>
          </a:xfrm>
          <a:prstGeom prst="rect">
            <a:avLst/>
          </a:prstGeom>
          <a:noFill/>
          <a:ln w="9525">
            <a:noFill/>
            <a:miter lim="800000"/>
            <a:headEnd/>
            <a:tailEnd/>
          </a:ln>
        </p:spPr>
      </p:pic>
      <p:pic>
        <p:nvPicPr>
          <p:cNvPr id="7170" name="Picture 2" descr="https://scontent-yyz1-1.xx.fbcdn.net/v/t34.0-12/25287317_10156197864030934_687717368_n.jpg?oh=e7c4b88b69777c52e1f4de5e2b08f8eb&amp;oe=5A304BDD"/>
          <p:cNvPicPr>
            <a:picLocks noChangeAspect="1" noChangeArrowheads="1"/>
          </p:cNvPicPr>
          <p:nvPr/>
        </p:nvPicPr>
        <p:blipFill>
          <a:blip r:embed="rId11" cstate="print"/>
          <a:srcRect/>
          <a:stretch>
            <a:fillRect/>
          </a:stretch>
        </p:blipFill>
        <p:spPr bwMode="auto">
          <a:xfrm>
            <a:off x="1475656" y="404664"/>
            <a:ext cx="1268760" cy="1691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linds(horizont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linds(horizontal)">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linds(horizont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linds(horizontal)">
                                      <p:cBhvr>
                                        <p:cTn id="27" dur="500"/>
                                        <p:tgtEl>
                                          <p:spTgt spid="2055"/>
                                        </p:tgtEl>
                                      </p:cBhvr>
                                    </p:animEffect>
                                  </p:childTnLst>
                                </p:cTn>
                              </p:par>
                              <p:par>
                                <p:cTn id="28" presetID="3" presetClass="entr" presetSubtype="10" fill="hold" nodeType="withEffect">
                                  <p:stCondLst>
                                    <p:cond delay="0"/>
                                  </p:stCondLst>
                                  <p:childTnLst>
                                    <p:set>
                                      <p:cBhvr>
                                        <p:cTn id="29" dur="1" fill="hold">
                                          <p:stCondLst>
                                            <p:cond delay="0"/>
                                          </p:stCondLst>
                                        </p:cTn>
                                        <p:tgtEl>
                                          <p:spTgt spid="2056"/>
                                        </p:tgtEl>
                                        <p:attrNameLst>
                                          <p:attrName>style.visibility</p:attrName>
                                        </p:attrNameLst>
                                      </p:cBhvr>
                                      <p:to>
                                        <p:strVal val="visible"/>
                                      </p:to>
                                    </p:set>
                                    <p:animEffect transition="in" filter="blinds(horizontal)">
                                      <p:cBhvr>
                                        <p:cTn id="30" dur="500"/>
                                        <p:tgtEl>
                                          <p:spTgt spid="2056"/>
                                        </p:tgtEl>
                                      </p:cBhvr>
                                    </p:animEffect>
                                  </p:childTnLst>
                                </p:cTn>
                              </p:par>
                              <p:par>
                                <p:cTn id="31" presetID="3" presetClass="entr" presetSubtype="10" fill="hold" nodeType="withEffect">
                                  <p:stCondLst>
                                    <p:cond delay="0"/>
                                  </p:stCondLst>
                                  <p:childTnLst>
                                    <p:set>
                                      <p:cBhvr>
                                        <p:cTn id="32" dur="1" fill="hold">
                                          <p:stCondLst>
                                            <p:cond delay="0"/>
                                          </p:stCondLst>
                                        </p:cTn>
                                        <p:tgtEl>
                                          <p:spTgt spid="2057"/>
                                        </p:tgtEl>
                                        <p:attrNameLst>
                                          <p:attrName>style.visibility</p:attrName>
                                        </p:attrNameLst>
                                      </p:cBhvr>
                                      <p:to>
                                        <p:strVal val="visible"/>
                                      </p:to>
                                    </p:set>
                                    <p:animEffect transition="in" filter="blinds(horizontal)">
                                      <p:cBhvr>
                                        <p:cTn id="33" dur="500"/>
                                        <p:tgtEl>
                                          <p:spTgt spid="2057"/>
                                        </p:tgtEl>
                                      </p:cBhvr>
                                    </p:animEffect>
                                  </p:childTnLst>
                                </p:cTn>
                              </p:par>
                              <p:par>
                                <p:cTn id="34" presetID="3" presetClass="entr" presetSubtype="10" fill="hold" nodeType="withEffect">
                                  <p:stCondLst>
                                    <p:cond delay="0"/>
                                  </p:stCondLst>
                                  <p:childTnLst>
                                    <p:set>
                                      <p:cBhvr>
                                        <p:cTn id="35" dur="1" fill="hold">
                                          <p:stCondLst>
                                            <p:cond delay="0"/>
                                          </p:stCondLst>
                                        </p:cTn>
                                        <p:tgtEl>
                                          <p:spTgt spid="2058"/>
                                        </p:tgtEl>
                                        <p:attrNameLst>
                                          <p:attrName>style.visibility</p:attrName>
                                        </p:attrNameLst>
                                      </p:cBhvr>
                                      <p:to>
                                        <p:strVal val="visible"/>
                                      </p:to>
                                    </p:set>
                                    <p:animEffect transition="in" filter="blinds(horizontal)">
                                      <p:cBhvr>
                                        <p:cTn id="36" dur="500"/>
                                        <p:tgtEl>
                                          <p:spTgt spid="205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blinds(horizontal)">
                                      <p:cBhvr>
                                        <p:cTn id="41" dur="5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53"/>
                                        </p:tgtEl>
                                        <p:attrNameLst>
                                          <p:attrName>style.visibility</p:attrName>
                                        </p:attrNameLst>
                                      </p:cBhvr>
                                      <p:to>
                                        <p:strVal val="visible"/>
                                      </p:to>
                                    </p:set>
                                    <p:animEffect transition="in" filter="blinds(horizontal)">
                                      <p:cBhvr>
                                        <p:cTn id="4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352928" cy="5400600"/>
          </a:xfrm>
        </p:spPr>
        <p:txBody>
          <a:bodyPr>
            <a:normAutofit fontScale="90000"/>
          </a:bodyPr>
          <a:lstStyle/>
          <a:p>
            <a:r>
              <a:rPr lang="fr-CA" dirty="0" smtClean="0">
                <a:latin typeface="Teacher" pitchFamily="2" charset="0"/>
                <a:ea typeface="Teacher" pitchFamily="2" charset="0"/>
              </a:rPr>
              <a:t>Début du projet </a:t>
            </a:r>
            <a:br>
              <a:rPr lang="fr-CA" dirty="0" smtClean="0">
                <a:latin typeface="Teacher" pitchFamily="2" charset="0"/>
                <a:ea typeface="Teacher" pitchFamily="2" charset="0"/>
              </a:rPr>
            </a:br>
            <a:r>
              <a:rPr lang="fr-CA" dirty="0" smtClean="0">
                <a:latin typeface="Teacher" pitchFamily="2" charset="0"/>
                <a:ea typeface="Teacher" pitchFamily="2" charset="0"/>
              </a:rPr>
              <a:t/>
            </a:r>
            <a:br>
              <a:rPr lang="fr-CA" dirty="0" smtClean="0">
                <a:latin typeface="Teacher" pitchFamily="2" charset="0"/>
                <a:ea typeface="Teacher" pitchFamily="2" charset="0"/>
              </a:rPr>
            </a:br>
            <a:r>
              <a:rPr lang="fr-CA" dirty="0" smtClean="0">
                <a:solidFill>
                  <a:schemeClr val="tx1"/>
                </a:solidFill>
                <a:latin typeface="Teacher" pitchFamily="2" charset="0"/>
                <a:ea typeface="Teacher" pitchFamily="2" charset="0"/>
              </a:rPr>
              <a:t>Division en équipe (choisit par l’enseignante)</a:t>
            </a:r>
            <a:br>
              <a:rPr lang="fr-CA" dirty="0" smtClean="0">
                <a:solidFill>
                  <a:schemeClr val="tx1"/>
                </a:solidFill>
                <a:latin typeface="Teacher" pitchFamily="2" charset="0"/>
                <a:ea typeface="Teacher" pitchFamily="2" charset="0"/>
              </a:rPr>
            </a:br>
            <a:r>
              <a:rPr lang="fr-CA" dirty="0" smtClean="0">
                <a:solidFill>
                  <a:schemeClr val="tx1"/>
                </a:solidFill>
                <a:latin typeface="Teacher" pitchFamily="2" charset="0"/>
                <a:ea typeface="Teacher" pitchFamily="2" charset="0"/>
              </a:rPr>
              <a:t/>
            </a:r>
            <a:br>
              <a:rPr lang="fr-CA" dirty="0" smtClean="0">
                <a:solidFill>
                  <a:schemeClr val="tx1"/>
                </a:solidFill>
                <a:latin typeface="Teacher" pitchFamily="2" charset="0"/>
                <a:ea typeface="Teacher" pitchFamily="2" charset="0"/>
              </a:rPr>
            </a:br>
            <a:r>
              <a:rPr lang="fr-CA" dirty="0" smtClean="0">
                <a:solidFill>
                  <a:schemeClr val="tx1"/>
                </a:solidFill>
                <a:latin typeface="Teacher" pitchFamily="2" charset="0"/>
                <a:ea typeface="Teacher" pitchFamily="2" charset="0"/>
              </a:rPr>
              <a:t>Les équipes étaient fait en fonction des forces des élèves en écriture et en arts. Le caractère de chaque personne était également pris en compte.</a:t>
            </a:r>
            <a:r>
              <a:rPr lang="fr-CA" dirty="0" smtClean="0">
                <a:latin typeface="Teacher" pitchFamily="2" charset="0"/>
                <a:ea typeface="Teacher" pitchFamily="2" charset="0"/>
              </a:rPr>
              <a:t/>
            </a:r>
            <a:br>
              <a:rPr lang="fr-CA" dirty="0" smtClean="0">
                <a:latin typeface="Teacher" pitchFamily="2" charset="0"/>
                <a:ea typeface="Teacher" pitchFamily="2" charset="0"/>
              </a:rPr>
            </a:br>
            <a:endParaRPr lang="fr-CA" dirty="0">
              <a:latin typeface="Teacher" pitchFamily="2" charset="0"/>
              <a:ea typeface="Teacher"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229600" cy="1066800"/>
          </a:xfrm>
        </p:spPr>
        <p:txBody>
          <a:bodyPr/>
          <a:lstStyle/>
          <a:p>
            <a:r>
              <a:rPr lang="fr-CA" dirty="0" smtClean="0">
                <a:latin typeface="Teacher" pitchFamily="2" charset="0"/>
                <a:ea typeface="Teacher" pitchFamily="2" charset="0"/>
              </a:rPr>
              <a:t>Difficultés vécues au départ</a:t>
            </a:r>
            <a:endParaRPr lang="fr-CA" dirty="0">
              <a:latin typeface="Teacher" pitchFamily="2" charset="0"/>
              <a:ea typeface="Teacher" pitchFamily="2" charset="0"/>
            </a:endParaRPr>
          </a:p>
        </p:txBody>
      </p:sp>
      <p:sp>
        <p:nvSpPr>
          <p:cNvPr id="3" name="Espace réservé du contenu 2"/>
          <p:cNvSpPr>
            <a:spLocks noGrp="1"/>
          </p:cNvSpPr>
          <p:nvPr>
            <p:ph idx="1"/>
          </p:nvPr>
        </p:nvSpPr>
        <p:spPr>
          <a:xfrm>
            <a:off x="467544" y="1628800"/>
            <a:ext cx="8229600" cy="4325112"/>
          </a:xfrm>
        </p:spPr>
        <p:txBody>
          <a:bodyPr>
            <a:normAutofit/>
          </a:bodyPr>
          <a:lstStyle/>
          <a:p>
            <a:r>
              <a:rPr lang="fr-CA" sz="3200" dirty="0" smtClean="0">
                <a:latin typeface="Letters for Learners" pitchFamily="2" charset="0"/>
              </a:rPr>
              <a:t>Au départ, beaucoup d’accrochage sur des éléments minimes. (Peu de collaboration, choix du nom du personnage, choix du rôle, etc.)</a:t>
            </a:r>
          </a:p>
          <a:p>
            <a:endParaRPr lang="fr-CA" sz="3200" dirty="0" smtClean="0">
              <a:latin typeface="Letters for Learners" pitchFamily="2" charset="0"/>
            </a:endParaRPr>
          </a:p>
          <a:p>
            <a:r>
              <a:rPr lang="fr-CA" sz="3200" dirty="0" smtClean="0">
                <a:latin typeface="Letters for Learners" pitchFamily="2" charset="0"/>
              </a:rPr>
              <a:t>Retour en groupe après les périodes plus difficiles pour discuter des éléments vécus et des façons de les résoudre.</a:t>
            </a:r>
          </a:p>
          <a:p>
            <a:endParaRPr lang="fr-CA" sz="3200" dirty="0" smtClean="0">
              <a:latin typeface="Letters for Learners" pitchFamily="2" charset="0"/>
            </a:endParaRPr>
          </a:p>
          <a:p>
            <a:endParaRPr lang="fr-CA" sz="3200" dirty="0" smtClean="0">
              <a:latin typeface="Letters for Learners"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8229600" cy="1066800"/>
          </a:xfrm>
        </p:spPr>
        <p:txBody>
          <a:bodyPr/>
          <a:lstStyle/>
          <a:p>
            <a:r>
              <a:rPr lang="fr-CA" dirty="0" smtClean="0">
                <a:latin typeface="Teacher" pitchFamily="2" charset="0"/>
                <a:ea typeface="Teacher" pitchFamily="2" charset="0"/>
              </a:rPr>
              <a:t>En poursuivant le projet:</a:t>
            </a:r>
            <a:endParaRPr lang="fr-CA" dirty="0">
              <a:latin typeface="Teacher" pitchFamily="2" charset="0"/>
              <a:ea typeface="Teacher" pitchFamily="2" charset="0"/>
            </a:endParaRPr>
          </a:p>
        </p:txBody>
      </p:sp>
      <p:sp>
        <p:nvSpPr>
          <p:cNvPr id="3" name="Espace réservé du contenu 2"/>
          <p:cNvSpPr>
            <a:spLocks noGrp="1"/>
          </p:cNvSpPr>
          <p:nvPr>
            <p:ph idx="1"/>
          </p:nvPr>
        </p:nvSpPr>
        <p:spPr>
          <a:xfrm>
            <a:off x="323528" y="1484784"/>
            <a:ext cx="8280920" cy="5112568"/>
          </a:xfrm>
        </p:spPr>
        <p:txBody>
          <a:bodyPr>
            <a:noAutofit/>
          </a:bodyPr>
          <a:lstStyle/>
          <a:p>
            <a:r>
              <a:rPr lang="fr-CA" sz="3200" dirty="0" smtClean="0">
                <a:latin typeface="Letters for Learners" pitchFamily="2" charset="0"/>
              </a:rPr>
              <a:t>Une amélioration dans le comportement des élèves avec leurs camarades.</a:t>
            </a:r>
          </a:p>
          <a:p>
            <a:r>
              <a:rPr lang="fr-CA" sz="3200" dirty="0" smtClean="0">
                <a:latin typeface="Letters for Learners" pitchFamily="2" charset="0"/>
              </a:rPr>
              <a:t>Une coopération naturelle lorsqu’un collègue vivait une difficulté (correction, illustration).</a:t>
            </a:r>
          </a:p>
          <a:p>
            <a:r>
              <a:rPr lang="fr-CA" sz="3200" dirty="0" smtClean="0">
                <a:latin typeface="Letters for Learners" pitchFamily="2" charset="0"/>
              </a:rPr>
              <a:t>Un positivisme chez les élèves vivants des difficultés scolaires (motivation au projet mentionnée).</a:t>
            </a:r>
          </a:p>
          <a:p>
            <a:r>
              <a:rPr lang="fr-CA" sz="3200" dirty="0" smtClean="0">
                <a:latin typeface="Letters for Learners" pitchFamily="2" charset="0"/>
              </a:rPr>
              <a:t>Une discussion et une autonomie lors de difficulté d’équipe.</a:t>
            </a:r>
          </a:p>
          <a:p>
            <a:r>
              <a:rPr lang="fr-CA" sz="3200" dirty="0" smtClean="0">
                <a:latin typeface="Letters for Learners" pitchFamily="2" charset="0"/>
              </a:rPr>
              <a:t>Observation </a:t>
            </a:r>
            <a:r>
              <a:rPr lang="fr-CA" sz="3200" dirty="0" smtClean="0">
                <a:latin typeface="Letters for Learners" pitchFamily="2" charset="0"/>
              </a:rPr>
              <a:t>de l’enseignante afin </a:t>
            </a:r>
            <a:r>
              <a:rPr lang="fr-CA" sz="3200" dirty="0" smtClean="0">
                <a:latin typeface="Letters for Learners" pitchFamily="2" charset="0"/>
              </a:rPr>
              <a:t>de suivre la progression du comportement des élèves dans leurs équipes.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066800"/>
          </a:xfrm>
        </p:spPr>
        <p:txBody>
          <a:bodyPr/>
          <a:lstStyle/>
          <a:p>
            <a:r>
              <a:rPr lang="fr-CA" dirty="0" smtClean="0">
                <a:latin typeface="Teacher" pitchFamily="2" charset="0"/>
                <a:ea typeface="Teacher" pitchFamily="2" charset="0"/>
              </a:rPr>
              <a:t>Pour terminer</a:t>
            </a:r>
            <a:endParaRPr lang="fr-CA" dirty="0">
              <a:latin typeface="Teacher" pitchFamily="2" charset="0"/>
              <a:ea typeface="Teacher" pitchFamily="2" charset="0"/>
            </a:endParaRPr>
          </a:p>
        </p:txBody>
      </p:sp>
      <p:sp>
        <p:nvSpPr>
          <p:cNvPr id="3" name="Espace réservé du contenu 2"/>
          <p:cNvSpPr>
            <a:spLocks noGrp="1"/>
          </p:cNvSpPr>
          <p:nvPr>
            <p:ph idx="1"/>
          </p:nvPr>
        </p:nvSpPr>
        <p:spPr>
          <a:xfrm>
            <a:off x="539552" y="1772816"/>
            <a:ext cx="8424936" cy="4752528"/>
          </a:xfrm>
        </p:spPr>
        <p:txBody>
          <a:bodyPr>
            <a:normAutofit fontScale="92500" lnSpcReduction="20000"/>
          </a:bodyPr>
          <a:lstStyle/>
          <a:p>
            <a:r>
              <a:rPr lang="fr-CA" sz="3200" dirty="0" smtClean="0">
                <a:latin typeface="Letters for Learners" pitchFamily="2" charset="0"/>
                <a:ea typeface="Teacher" pitchFamily="2" charset="0"/>
              </a:rPr>
              <a:t>Montage du livre sur l’ordinateur (les élèves et moi), validation auprès des élèves et impression</a:t>
            </a:r>
          </a:p>
          <a:p>
            <a:r>
              <a:rPr lang="fr-CA" sz="3200" dirty="0" smtClean="0">
                <a:latin typeface="Letters for Learners" pitchFamily="2" charset="0"/>
                <a:ea typeface="Teacher" pitchFamily="2" charset="0"/>
              </a:rPr>
              <a:t>Préparation et lecture de l’album à nos amis de première année (rôle pour chacun</a:t>
            </a:r>
            <a:r>
              <a:rPr lang="fr-CA" sz="3200" dirty="0" smtClean="0">
                <a:latin typeface="Letters for Learners" pitchFamily="2" charset="0"/>
                <a:ea typeface="Teacher" pitchFamily="2" charset="0"/>
              </a:rPr>
              <a:t>), ton de voix, coin dans la classe</a:t>
            </a:r>
            <a:endParaRPr lang="fr-CA" sz="3200" dirty="0" smtClean="0">
              <a:latin typeface="Letters for Learners" pitchFamily="2" charset="0"/>
              <a:ea typeface="Teacher" pitchFamily="2" charset="0"/>
            </a:endParaRPr>
          </a:p>
          <a:p>
            <a:r>
              <a:rPr lang="fr-CA" sz="3200" dirty="0" smtClean="0">
                <a:latin typeface="Letters for Learners" pitchFamily="2" charset="0"/>
                <a:ea typeface="Teacher" pitchFamily="2" charset="0"/>
              </a:rPr>
              <a:t>Remise d’une copie de chaque album à nos amis de 1</a:t>
            </a:r>
            <a:r>
              <a:rPr lang="fr-CA" sz="3200" baseline="30000" dirty="0" smtClean="0">
                <a:latin typeface="Letters for Learners" pitchFamily="2" charset="0"/>
                <a:ea typeface="Teacher" pitchFamily="2" charset="0"/>
              </a:rPr>
              <a:t>ère</a:t>
            </a:r>
            <a:r>
              <a:rPr lang="fr-CA" sz="3200" dirty="0" smtClean="0">
                <a:latin typeface="Letters for Learners" pitchFamily="2" charset="0"/>
                <a:ea typeface="Teacher" pitchFamily="2" charset="0"/>
              </a:rPr>
              <a:t> année</a:t>
            </a:r>
          </a:p>
          <a:p>
            <a:r>
              <a:rPr lang="fr-CA" sz="3200" dirty="0" smtClean="0">
                <a:latin typeface="Letters for Learners" pitchFamily="2" charset="0"/>
                <a:ea typeface="Teacher" pitchFamily="2" charset="0"/>
              </a:rPr>
              <a:t>Une copie de chaque album pour la classe</a:t>
            </a:r>
          </a:p>
          <a:p>
            <a:r>
              <a:rPr lang="fr-CA" sz="3200" dirty="0" smtClean="0">
                <a:latin typeface="Letters for Learners" pitchFamily="2" charset="0"/>
                <a:ea typeface="Teacher" pitchFamily="2" charset="0"/>
              </a:rPr>
              <a:t>Remise d’un questionnaire sur la travail d’équipe pour vérifier leur perception après le projet</a:t>
            </a:r>
          </a:p>
          <a:p>
            <a:r>
              <a:rPr lang="fr-CA" sz="3200" dirty="0" smtClean="0">
                <a:latin typeface="Letters for Learners" pitchFamily="2" charset="0"/>
                <a:ea typeface="Teacher" pitchFamily="2" charset="0"/>
              </a:rPr>
              <a:t>Discussion en groupe-classe pour discuter de nos apprentissages et des éléments à réutiliser lors des prochains travaux d’équipe.</a:t>
            </a:r>
            <a:endParaRPr lang="fr-CA" sz="3200" dirty="0">
              <a:latin typeface="Letters for Learners" pitchFamily="2" charset="0"/>
              <a:ea typeface="Teacher" pitchFamily="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TotalTime>
  <Words>329</Words>
  <Application>Microsoft Office PowerPoint</Application>
  <PresentationFormat>Affichage à l'écran (4:3)</PresentationFormat>
  <Paragraphs>31</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Urbain</vt:lpstr>
      <vt:lpstr>Mon projet d’intervention en contexte  (confection d’un conte de Noël en équipe de 4 personnes)</vt:lpstr>
      <vt:lpstr>Pour commencer, j’ai distribué un questionnaire pour vérifier la perception des élèves par rapport au travail d’équipe.</vt:lpstr>
      <vt:lpstr>Réponses reçues de mes élèves</vt:lpstr>
      <vt:lpstr>Présentation du projet</vt:lpstr>
      <vt:lpstr>Diapositive 5</vt:lpstr>
      <vt:lpstr>Début du projet   Division en équipe (choisit par l’enseignante)  Les équipes étaient fait en fonction des forces des élèves en écriture et en arts. Le caractère de chaque personne était également pris en compte. </vt:lpstr>
      <vt:lpstr>Difficultés vécues au départ</vt:lpstr>
      <vt:lpstr>En poursuivant le projet:</vt:lpstr>
      <vt:lpstr>Pour terminer</vt:lpstr>
      <vt:lpstr>Réponses de mes élèves au questionnaire final</vt:lpstr>
      <vt:lpstr>Produit final de mes élèves (l’album)</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projet d’intervention en contexte</dc:title>
  <dc:creator>sergesimard</dc:creator>
  <cp:lastModifiedBy>sergesimard</cp:lastModifiedBy>
  <cp:revision>15</cp:revision>
  <dcterms:created xsi:type="dcterms:W3CDTF">2017-12-07T22:43:08Z</dcterms:created>
  <dcterms:modified xsi:type="dcterms:W3CDTF">2017-12-14T17:55:51Z</dcterms:modified>
</cp:coreProperties>
</file>