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9" r:id="rId4"/>
    <p:sldId id="261" r:id="rId5"/>
    <p:sldId id="262" r:id="rId6"/>
    <p:sldId id="263" r:id="rId7"/>
    <p:sldId id="266" r:id="rId8"/>
    <p:sldId id="264" r:id="rId9"/>
    <p:sldId id="265" r:id="rId10"/>
    <p:sldId id="267" r:id="rId11"/>
    <p:sldId id="268" r:id="rId12"/>
    <p:sldId id="269" r:id="rId13"/>
    <p:sldId id="270" r:id="rId14"/>
    <p:sldId id="271" r:id="rId15"/>
    <p:sldId id="272" r:id="rId16"/>
    <p:sldId id="273" r:id="rId17"/>
    <p:sldId id="274" r:id="rId18"/>
    <p:sldId id="275"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3" d="100"/>
          <a:sy n="73" d="100"/>
        </p:scale>
        <p:origin x="-42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9/9/2016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pPr/>
              <a:t>9/9/2016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9/9/2016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9/9/2016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CA" sz="6600" b="1" dirty="0" smtClean="0"/>
              <a:t>Le travail d’équipe</a:t>
            </a:r>
            <a:endParaRPr lang="fr-CA" sz="6600" b="1" dirty="0"/>
          </a:p>
        </p:txBody>
      </p:sp>
      <p:sp>
        <p:nvSpPr>
          <p:cNvPr id="2" name="ZoneTexte 1"/>
          <p:cNvSpPr txBox="1"/>
          <p:nvPr/>
        </p:nvSpPr>
        <p:spPr>
          <a:xfrm>
            <a:off x="3147372" y="3948545"/>
            <a:ext cx="5680363" cy="369332"/>
          </a:xfrm>
          <a:prstGeom prst="rect">
            <a:avLst/>
          </a:prstGeom>
          <a:noFill/>
        </p:spPr>
        <p:txBody>
          <a:bodyPr wrap="square" rtlCol="0">
            <a:spAutoFit/>
          </a:bodyPr>
          <a:lstStyle/>
          <a:p>
            <a:pPr algn="ctr"/>
            <a:r>
              <a:rPr lang="fr-CA" dirty="0"/>
              <a:t>https://www.youtube.com/watch?v=qhU5JEd-XRo</a:t>
            </a:r>
          </a:p>
        </p:txBody>
      </p:sp>
    </p:spTree>
    <p:extLst>
      <p:ext uri="{BB962C8B-B14F-4D97-AF65-F5344CB8AC3E}">
        <p14:creationId xmlns:p14="http://schemas.microsoft.com/office/powerpoint/2010/main" xmlns="" val="3655717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La plante </a:t>
            </a:r>
            <a:r>
              <a:rPr lang="fr-CA" dirty="0" smtClean="0"/>
              <a:t>verte </a:t>
            </a:r>
            <a:endParaRPr lang="fr-CA" dirty="0"/>
          </a:p>
        </p:txBody>
      </p:sp>
      <p:sp>
        <p:nvSpPr>
          <p:cNvPr id="3" name="Espace réservé du contenu 2"/>
          <p:cNvSpPr>
            <a:spLocks noGrp="1"/>
          </p:cNvSpPr>
          <p:nvPr>
            <p:ph idx="1"/>
          </p:nvPr>
        </p:nvSpPr>
        <p:spPr/>
        <p:txBody>
          <a:bodyPr>
            <a:normAutofit lnSpcReduction="10000"/>
          </a:bodyPr>
          <a:lstStyle/>
          <a:p>
            <a:pPr marL="0" indent="0" algn="ctr">
              <a:buNone/>
            </a:pPr>
            <a:r>
              <a:rPr lang="fr-CA" dirty="0"/>
              <a:t>Les impacts négatifs sur le travail en équipe ? </a:t>
            </a:r>
            <a:endParaRPr lang="fr-CA" dirty="0" smtClean="0"/>
          </a:p>
          <a:p>
            <a:pPr lvl="0" algn="ctr"/>
            <a:r>
              <a:rPr lang="fr-CA" dirty="0" smtClean="0"/>
              <a:t>Augmentation </a:t>
            </a:r>
            <a:r>
              <a:rPr lang="fr-CA" dirty="0"/>
              <a:t>de la charge de travail pour les autres coéquipiers. </a:t>
            </a:r>
          </a:p>
          <a:p>
            <a:pPr lvl="0" algn="ctr"/>
            <a:r>
              <a:rPr lang="fr-CA" dirty="0"/>
              <a:t>Diminution de la motivation du groupe et augmentation de la frustration. </a:t>
            </a:r>
          </a:p>
          <a:p>
            <a:pPr lvl="0" algn="ctr"/>
            <a:r>
              <a:rPr lang="fr-CA" dirty="0"/>
              <a:t>Les comportements passifs engendrent le rejet social.</a:t>
            </a:r>
          </a:p>
          <a:p>
            <a:pPr lvl="0" algn="ctr"/>
            <a:r>
              <a:rPr lang="fr-CA" dirty="0"/>
              <a:t>Notre plante verte risque de se retrouver rapidement seule et sans coéquipiers.</a:t>
            </a:r>
          </a:p>
          <a:p>
            <a:pPr algn="ctr"/>
            <a:r>
              <a:rPr lang="fr-CA" dirty="0" smtClean="0"/>
              <a:t>La note ? </a:t>
            </a:r>
            <a:endParaRPr lang="fr-CA" dirty="0"/>
          </a:p>
        </p:txBody>
      </p:sp>
      <p:pic>
        <p:nvPicPr>
          <p:cNvPr id="4" name="Image 3"/>
          <p:cNvPicPr>
            <a:picLocks noChangeAspect="1"/>
          </p:cNvPicPr>
          <p:nvPr/>
        </p:nvPicPr>
        <p:blipFill>
          <a:blip r:embed="rId2"/>
          <a:stretch>
            <a:fillRect/>
          </a:stretch>
        </p:blipFill>
        <p:spPr>
          <a:xfrm>
            <a:off x="3188277" y="1201369"/>
            <a:ext cx="1120486" cy="1084630"/>
          </a:xfrm>
          <a:prstGeom prst="rect">
            <a:avLst/>
          </a:prstGeom>
        </p:spPr>
      </p:pic>
      <p:pic>
        <p:nvPicPr>
          <p:cNvPr id="5" name="Image 4"/>
          <p:cNvPicPr>
            <a:picLocks noChangeAspect="1"/>
          </p:cNvPicPr>
          <p:nvPr/>
        </p:nvPicPr>
        <p:blipFill>
          <a:blip r:embed="rId2"/>
          <a:stretch>
            <a:fillRect/>
          </a:stretch>
        </p:blipFill>
        <p:spPr>
          <a:xfrm flipH="1">
            <a:off x="7910944" y="1201369"/>
            <a:ext cx="1080656" cy="1084630"/>
          </a:xfrm>
          <a:prstGeom prst="rect">
            <a:avLst/>
          </a:prstGeom>
        </p:spPr>
      </p:pic>
    </p:spTree>
    <p:extLst>
      <p:ext uri="{BB962C8B-B14F-4D97-AF65-F5344CB8AC3E}">
        <p14:creationId xmlns:p14="http://schemas.microsoft.com/office/powerpoint/2010/main" xmlns="" val="136305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1295402" y="982132"/>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dirty="0" smtClean="0"/>
              <a:t>Les pièges à éviter:</a:t>
            </a:r>
          </a:p>
          <a:p>
            <a:r>
              <a:rPr lang="fr-CA" sz="5500" b="1" dirty="0" smtClean="0"/>
              <a:t>MONSIEUR OU MADAME</a:t>
            </a:r>
          </a:p>
          <a:p>
            <a:r>
              <a:rPr lang="fr-CA" sz="5500" b="1" dirty="0" smtClean="0"/>
              <a:t>le BOSS</a:t>
            </a:r>
            <a:endParaRPr lang="fr-CA" sz="5500" b="1" dirty="0"/>
          </a:p>
        </p:txBody>
      </p:sp>
      <p:pic>
        <p:nvPicPr>
          <p:cNvPr id="4" name="Image 3"/>
          <p:cNvPicPr>
            <a:picLocks noChangeAspect="1"/>
          </p:cNvPicPr>
          <p:nvPr/>
        </p:nvPicPr>
        <p:blipFill>
          <a:blip r:embed="rId2"/>
          <a:stretch>
            <a:fillRect/>
          </a:stretch>
        </p:blipFill>
        <p:spPr>
          <a:xfrm>
            <a:off x="1295402" y="2463632"/>
            <a:ext cx="3366198" cy="3621858"/>
          </a:xfrm>
          <a:prstGeom prst="rect">
            <a:avLst/>
          </a:prstGeom>
        </p:spPr>
      </p:pic>
      <p:pic>
        <p:nvPicPr>
          <p:cNvPr id="5" name="Image 4"/>
          <p:cNvPicPr>
            <a:picLocks noChangeAspect="1"/>
          </p:cNvPicPr>
          <p:nvPr/>
        </p:nvPicPr>
        <p:blipFill>
          <a:blip r:embed="rId2"/>
          <a:stretch>
            <a:fillRect/>
          </a:stretch>
        </p:blipFill>
        <p:spPr>
          <a:xfrm>
            <a:off x="7530400" y="2534055"/>
            <a:ext cx="3366198" cy="3621858"/>
          </a:xfrm>
          <a:prstGeom prst="rect">
            <a:avLst/>
          </a:prstGeom>
        </p:spPr>
      </p:pic>
    </p:spTree>
    <p:extLst>
      <p:ext uri="{BB962C8B-B14F-4D97-AF65-F5344CB8AC3E}">
        <p14:creationId xmlns:p14="http://schemas.microsoft.com/office/powerpoint/2010/main" xmlns="" val="99528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2"/>
            <a:ext cx="9601196" cy="1729537"/>
          </a:xfrm>
        </p:spPr>
        <p:txBody>
          <a:bodyPr/>
          <a:lstStyle/>
          <a:p>
            <a:r>
              <a:rPr lang="fr-CA" b="1" dirty="0" smtClean="0"/>
              <a:t>MONSIEUR OU MADAME</a:t>
            </a:r>
            <a:br>
              <a:rPr lang="fr-CA" b="1" dirty="0" smtClean="0"/>
            </a:br>
            <a:r>
              <a:rPr lang="fr-CA" b="1" dirty="0" smtClean="0"/>
              <a:t> le BOSS</a:t>
            </a:r>
            <a:endParaRPr lang="fr-CA" b="1" dirty="0"/>
          </a:p>
        </p:txBody>
      </p:sp>
      <p:sp>
        <p:nvSpPr>
          <p:cNvPr id="3" name="Espace réservé du contenu 2"/>
          <p:cNvSpPr>
            <a:spLocks noGrp="1"/>
          </p:cNvSpPr>
          <p:nvPr>
            <p:ph idx="1"/>
          </p:nvPr>
        </p:nvSpPr>
        <p:spPr/>
        <p:txBody>
          <a:bodyPr>
            <a:normAutofit fontScale="92500" lnSpcReduction="10000"/>
          </a:bodyPr>
          <a:lstStyle/>
          <a:p>
            <a:pPr marL="0" indent="0" algn="ctr">
              <a:buNone/>
            </a:pPr>
            <a:r>
              <a:rPr lang="fr-CA" sz="3300" b="1" dirty="0"/>
              <a:t>Déjà beaucoup trop engagé dans le travail à </a:t>
            </a:r>
            <a:r>
              <a:rPr lang="fr-CA" sz="3300" b="1" dirty="0" smtClean="0"/>
              <a:t>faire, </a:t>
            </a:r>
          </a:p>
          <a:p>
            <a:pPr marL="0" indent="0" algn="ctr">
              <a:buNone/>
            </a:pPr>
            <a:r>
              <a:rPr lang="fr-CA" sz="3300" b="1" dirty="0" smtClean="0"/>
              <a:t>«  le boss » est </a:t>
            </a:r>
            <a:r>
              <a:rPr lang="fr-CA" sz="3300" b="1" dirty="0"/>
              <a:t>convaincu que son idée est la meilleure. </a:t>
            </a:r>
            <a:endParaRPr lang="fr-CA" sz="3300" b="1" dirty="0" smtClean="0"/>
          </a:p>
          <a:p>
            <a:pPr marL="0" indent="0" algn="ctr">
              <a:buNone/>
            </a:pPr>
            <a:r>
              <a:rPr lang="fr-CA" sz="3300" b="1" dirty="0" smtClean="0"/>
              <a:t>Son </a:t>
            </a:r>
            <a:r>
              <a:rPr lang="fr-CA" sz="3300" b="1" dirty="0"/>
              <a:t>ton de voix est fort, et il est un excellent </a:t>
            </a:r>
            <a:r>
              <a:rPr lang="fr-CA" sz="3300" b="1" dirty="0" smtClean="0"/>
              <a:t>argumenteur</a:t>
            </a:r>
            <a:r>
              <a:rPr lang="fr-CA" sz="3300" b="1" dirty="0"/>
              <a:t>. </a:t>
            </a:r>
            <a:endParaRPr lang="fr-CA" sz="3300" b="1" dirty="0" smtClean="0"/>
          </a:p>
          <a:p>
            <a:pPr marL="0" indent="0" algn="ctr">
              <a:buNone/>
            </a:pPr>
            <a:r>
              <a:rPr lang="fr-CA" sz="3300" b="1" dirty="0" smtClean="0"/>
              <a:t>Son objectif ?</a:t>
            </a:r>
          </a:p>
          <a:p>
            <a:pPr marL="0" indent="0" algn="ctr">
              <a:buNone/>
            </a:pPr>
            <a:r>
              <a:rPr lang="fr-CA" dirty="0" smtClean="0"/>
              <a:t> </a:t>
            </a:r>
            <a:endParaRPr lang="fr-CA" dirty="0"/>
          </a:p>
        </p:txBody>
      </p:sp>
      <p:pic>
        <p:nvPicPr>
          <p:cNvPr id="4" name="Image 3"/>
          <p:cNvPicPr>
            <a:picLocks noChangeAspect="1"/>
          </p:cNvPicPr>
          <p:nvPr/>
        </p:nvPicPr>
        <p:blipFill>
          <a:blip r:embed="rId2"/>
          <a:stretch>
            <a:fillRect/>
          </a:stretch>
        </p:blipFill>
        <p:spPr>
          <a:xfrm>
            <a:off x="930167" y="583146"/>
            <a:ext cx="1715136" cy="1840913"/>
          </a:xfrm>
          <a:prstGeom prst="rect">
            <a:avLst/>
          </a:prstGeom>
        </p:spPr>
      </p:pic>
      <p:pic>
        <p:nvPicPr>
          <p:cNvPr id="5" name="Image 4"/>
          <p:cNvPicPr>
            <a:picLocks noChangeAspect="1"/>
          </p:cNvPicPr>
          <p:nvPr/>
        </p:nvPicPr>
        <p:blipFill>
          <a:blip r:embed="rId2"/>
          <a:stretch>
            <a:fillRect/>
          </a:stretch>
        </p:blipFill>
        <p:spPr>
          <a:xfrm>
            <a:off x="9636036" y="583145"/>
            <a:ext cx="1715136" cy="1840913"/>
          </a:xfrm>
          <a:prstGeom prst="rect">
            <a:avLst/>
          </a:prstGeom>
        </p:spPr>
      </p:pic>
      <p:sp>
        <p:nvSpPr>
          <p:cNvPr id="6" name="Rectangle 5"/>
          <p:cNvSpPr/>
          <p:nvPr/>
        </p:nvSpPr>
        <p:spPr>
          <a:xfrm>
            <a:off x="1496485" y="5112321"/>
            <a:ext cx="9328195" cy="1569660"/>
          </a:xfrm>
          <a:prstGeom prst="rect">
            <a:avLst/>
          </a:prstGeom>
          <a:noFill/>
        </p:spPr>
        <p:txBody>
          <a:bodyPr wrap="none" lIns="91440" tIns="45720" rIns="91440" bIns="45720">
            <a:spAutoFit/>
          </a:bodyPr>
          <a:lstStyle/>
          <a:p>
            <a:pPr algn="ctr"/>
            <a:r>
              <a:rPr lang="fr-FR" sz="9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LE CONTRÔLE</a:t>
            </a:r>
            <a:endParaRPr lang="fr-FR" sz="9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xmlns="" val="425209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MONSIEUR OU MADAME</a:t>
            </a:r>
            <a:br>
              <a:rPr lang="fr-CA" dirty="0" smtClean="0"/>
            </a:br>
            <a:r>
              <a:rPr lang="fr-CA" dirty="0" smtClean="0"/>
              <a:t>le BOSS</a:t>
            </a:r>
            <a:endParaRPr lang="fr-CA" dirty="0"/>
          </a:p>
        </p:txBody>
      </p:sp>
      <p:sp>
        <p:nvSpPr>
          <p:cNvPr id="3" name="Espace réservé du contenu 2"/>
          <p:cNvSpPr>
            <a:spLocks noGrp="1"/>
          </p:cNvSpPr>
          <p:nvPr>
            <p:ph idx="1"/>
          </p:nvPr>
        </p:nvSpPr>
        <p:spPr>
          <a:xfrm>
            <a:off x="1311166" y="2273030"/>
            <a:ext cx="9601196" cy="3318936"/>
          </a:xfrm>
        </p:spPr>
        <p:txBody>
          <a:bodyPr>
            <a:noAutofit/>
          </a:bodyPr>
          <a:lstStyle/>
          <a:p>
            <a:pPr marL="0" indent="0" algn="ctr">
              <a:buNone/>
            </a:pPr>
            <a:r>
              <a:rPr lang="fr-CA" sz="2600" b="1" dirty="0"/>
              <a:t>Les impacts négatifs sur le travail en équipe ? </a:t>
            </a:r>
            <a:endParaRPr lang="fr-CA" sz="2600" b="1" dirty="0" smtClean="0"/>
          </a:p>
          <a:p>
            <a:pPr lvl="0" algn="ctr"/>
            <a:r>
              <a:rPr lang="fr-CA" sz="2600" b="1" dirty="0" smtClean="0"/>
              <a:t>Diminution </a:t>
            </a:r>
            <a:r>
              <a:rPr lang="fr-CA" sz="2600" b="1" dirty="0"/>
              <a:t>du travail de qualité.</a:t>
            </a:r>
          </a:p>
          <a:p>
            <a:pPr lvl="0" algn="ctr"/>
            <a:r>
              <a:rPr lang="fr-CA" sz="2600" b="1" dirty="0"/>
              <a:t>Engagement difficile de la part des autres coéquipiers.</a:t>
            </a:r>
          </a:p>
          <a:p>
            <a:pPr lvl="0" algn="ctr"/>
            <a:r>
              <a:rPr lang="fr-CA" sz="2600" b="1" dirty="0"/>
              <a:t>Augmentation des risques de conflits.</a:t>
            </a:r>
          </a:p>
          <a:p>
            <a:pPr lvl="0" algn="ctr"/>
            <a:r>
              <a:rPr lang="fr-CA" sz="2600" b="1" dirty="0"/>
              <a:t>S</a:t>
            </a:r>
            <a:r>
              <a:rPr lang="fr-CA" sz="2600" b="1" dirty="0" smtClean="0"/>
              <a:t>es </a:t>
            </a:r>
            <a:r>
              <a:rPr lang="fr-CA" sz="2600" b="1" dirty="0"/>
              <a:t>comportements </a:t>
            </a:r>
            <a:r>
              <a:rPr lang="fr-CA" sz="2600" b="1" dirty="0" smtClean="0"/>
              <a:t>engendrent </a:t>
            </a:r>
            <a:r>
              <a:rPr lang="fr-CA" sz="2600" b="1" dirty="0"/>
              <a:t>le rejet social. </a:t>
            </a:r>
          </a:p>
          <a:p>
            <a:pPr algn="ctr"/>
            <a:r>
              <a:rPr lang="fr-CA" sz="2600" b="1" dirty="0"/>
              <a:t>Notre </a:t>
            </a:r>
            <a:r>
              <a:rPr lang="fr-CA" sz="2600" b="1" dirty="0" smtClean="0"/>
              <a:t>« boss » </a:t>
            </a:r>
            <a:r>
              <a:rPr lang="fr-CA" sz="2600" b="1" dirty="0"/>
              <a:t>risque de se retrouver rapidement seul et sans </a:t>
            </a:r>
            <a:r>
              <a:rPr lang="fr-CA" sz="2600" b="1" dirty="0" smtClean="0"/>
              <a:t>coéquipiers.</a:t>
            </a:r>
          </a:p>
          <a:p>
            <a:pPr algn="ctr"/>
            <a:r>
              <a:rPr lang="fr-CA" sz="2600" b="1" dirty="0" smtClean="0"/>
              <a:t>La note ?</a:t>
            </a:r>
            <a:endParaRPr lang="fr-CA" sz="2600" b="1" dirty="0"/>
          </a:p>
        </p:txBody>
      </p:sp>
      <p:pic>
        <p:nvPicPr>
          <p:cNvPr id="4" name="Image 3"/>
          <p:cNvPicPr>
            <a:picLocks noChangeAspect="1"/>
          </p:cNvPicPr>
          <p:nvPr/>
        </p:nvPicPr>
        <p:blipFill>
          <a:blip r:embed="rId2"/>
          <a:stretch>
            <a:fillRect/>
          </a:stretch>
        </p:blipFill>
        <p:spPr>
          <a:xfrm>
            <a:off x="867103" y="545290"/>
            <a:ext cx="1605783" cy="1727740"/>
          </a:xfrm>
          <a:prstGeom prst="rect">
            <a:avLst/>
          </a:prstGeom>
        </p:spPr>
      </p:pic>
      <p:pic>
        <p:nvPicPr>
          <p:cNvPr id="5" name="Image 4"/>
          <p:cNvPicPr>
            <a:picLocks noChangeAspect="1"/>
          </p:cNvPicPr>
          <p:nvPr/>
        </p:nvPicPr>
        <p:blipFill>
          <a:blip r:embed="rId3"/>
          <a:stretch>
            <a:fillRect/>
          </a:stretch>
        </p:blipFill>
        <p:spPr>
          <a:xfrm>
            <a:off x="9637966" y="558259"/>
            <a:ext cx="1597612" cy="1714771"/>
          </a:xfrm>
          <a:prstGeom prst="rect">
            <a:avLst/>
          </a:prstGeom>
        </p:spPr>
      </p:pic>
    </p:spTree>
    <p:extLst>
      <p:ext uri="{BB962C8B-B14F-4D97-AF65-F5344CB8AC3E}">
        <p14:creationId xmlns:p14="http://schemas.microsoft.com/office/powerpoint/2010/main" xmlns="" val="421739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867104" y="599091"/>
            <a:ext cx="5866218" cy="5691350"/>
          </a:xfrm>
          <a:prstGeom prst="rect">
            <a:avLst/>
          </a:prstGeom>
        </p:spPr>
      </p:pic>
      <p:sp>
        <p:nvSpPr>
          <p:cNvPr id="4" name="ZoneTexte 3"/>
          <p:cNvSpPr txBox="1"/>
          <p:nvPr/>
        </p:nvSpPr>
        <p:spPr>
          <a:xfrm>
            <a:off x="6885707" y="1529366"/>
            <a:ext cx="4378036" cy="1107996"/>
          </a:xfrm>
          <a:prstGeom prst="rect">
            <a:avLst/>
          </a:prstGeom>
          <a:noFill/>
        </p:spPr>
        <p:txBody>
          <a:bodyPr wrap="square" rtlCol="0">
            <a:spAutoFit/>
          </a:bodyPr>
          <a:lstStyle/>
          <a:p>
            <a:pPr algn="just"/>
            <a:r>
              <a:rPr lang="fr-CA" sz="2200" dirty="0" smtClean="0"/>
              <a:t>« Le </a:t>
            </a:r>
            <a:r>
              <a:rPr lang="fr-CA" sz="2200" b="1" dirty="0" smtClean="0"/>
              <a:t>LEADER</a:t>
            </a:r>
            <a:r>
              <a:rPr lang="fr-CA" sz="2200" dirty="0" smtClean="0"/>
              <a:t> » peut pointer la meilleure direction à prendre, suite à la décision D’ÉQUIPE ! </a:t>
            </a:r>
            <a:endParaRPr lang="fr-CA" sz="2200" dirty="0"/>
          </a:p>
        </p:txBody>
      </p:sp>
      <p:sp>
        <p:nvSpPr>
          <p:cNvPr id="5" name="ZoneTexte 4"/>
          <p:cNvSpPr txBox="1"/>
          <p:nvPr/>
        </p:nvSpPr>
        <p:spPr>
          <a:xfrm>
            <a:off x="6864168" y="2651694"/>
            <a:ext cx="4059382" cy="1107996"/>
          </a:xfrm>
          <a:prstGeom prst="rect">
            <a:avLst/>
          </a:prstGeom>
          <a:noFill/>
        </p:spPr>
        <p:txBody>
          <a:bodyPr wrap="square" rtlCol="0">
            <a:spAutoFit/>
          </a:bodyPr>
          <a:lstStyle/>
          <a:p>
            <a:pPr algn="just"/>
            <a:r>
              <a:rPr lang="fr-CA" sz="2200" dirty="0" smtClean="0"/>
              <a:t>« Le </a:t>
            </a:r>
            <a:r>
              <a:rPr lang="fr-CA" sz="2200" b="1" dirty="0" smtClean="0"/>
              <a:t>LEADER</a:t>
            </a:r>
            <a:r>
              <a:rPr lang="fr-CA" sz="2200" dirty="0" smtClean="0"/>
              <a:t> » encourage positivement les membres de son équipe.</a:t>
            </a:r>
            <a:endParaRPr lang="fr-CA" sz="2200" dirty="0"/>
          </a:p>
        </p:txBody>
      </p:sp>
      <p:sp>
        <p:nvSpPr>
          <p:cNvPr id="6" name="ZoneTexte 5"/>
          <p:cNvSpPr txBox="1"/>
          <p:nvPr/>
        </p:nvSpPr>
        <p:spPr>
          <a:xfrm>
            <a:off x="6885707" y="3685304"/>
            <a:ext cx="4419600" cy="1446550"/>
          </a:xfrm>
          <a:prstGeom prst="rect">
            <a:avLst/>
          </a:prstGeom>
          <a:noFill/>
        </p:spPr>
        <p:txBody>
          <a:bodyPr wrap="square" rtlCol="0">
            <a:spAutoFit/>
          </a:bodyPr>
          <a:lstStyle/>
          <a:p>
            <a:pPr algn="just"/>
            <a:r>
              <a:rPr lang="fr-CA" sz="2200" dirty="0" smtClean="0"/>
              <a:t>« Le </a:t>
            </a:r>
            <a:r>
              <a:rPr lang="fr-CA" sz="2200" b="1" dirty="0" smtClean="0"/>
              <a:t>LEADER</a:t>
            </a:r>
            <a:r>
              <a:rPr lang="fr-CA" sz="2200" dirty="0" smtClean="0"/>
              <a:t> » est conscient des étapes du travail à faire et s’assure d’une répartition équitable des tâches à accomplir. </a:t>
            </a:r>
            <a:endParaRPr lang="fr-CA" sz="2200" dirty="0"/>
          </a:p>
        </p:txBody>
      </p:sp>
      <p:sp>
        <p:nvSpPr>
          <p:cNvPr id="7" name="ZoneTexte 6"/>
          <p:cNvSpPr txBox="1"/>
          <p:nvPr/>
        </p:nvSpPr>
        <p:spPr>
          <a:xfrm>
            <a:off x="6928427" y="5134718"/>
            <a:ext cx="4211784" cy="1200329"/>
          </a:xfrm>
          <a:prstGeom prst="rect">
            <a:avLst/>
          </a:prstGeom>
          <a:noFill/>
        </p:spPr>
        <p:txBody>
          <a:bodyPr wrap="square" rtlCol="0">
            <a:spAutoFit/>
          </a:bodyPr>
          <a:lstStyle/>
          <a:p>
            <a:pPr algn="just"/>
            <a:r>
              <a:rPr lang="fr-CA" sz="2400" b="1" u="sng" dirty="0" smtClean="0"/>
              <a:t>« Le LEADER » ne décide pas. Il s’assure qu’une décision soit prise</a:t>
            </a:r>
            <a:r>
              <a:rPr lang="fr-CA" sz="2400" b="1" u="sng" dirty="0"/>
              <a:t> </a:t>
            </a:r>
            <a:r>
              <a:rPr lang="fr-CA" sz="2400" b="1" u="sng" dirty="0" smtClean="0"/>
              <a:t>!</a:t>
            </a:r>
            <a:endParaRPr lang="fr-CA" sz="2400" b="1" u="sng" dirty="0"/>
          </a:p>
        </p:txBody>
      </p:sp>
      <p:sp>
        <p:nvSpPr>
          <p:cNvPr id="8" name="Rectangle 7"/>
          <p:cNvSpPr/>
          <p:nvPr/>
        </p:nvSpPr>
        <p:spPr>
          <a:xfrm>
            <a:off x="6733322" y="606036"/>
            <a:ext cx="4724370" cy="923330"/>
          </a:xfrm>
          <a:prstGeom prst="rect">
            <a:avLst/>
          </a:prstGeom>
          <a:noFill/>
        </p:spPr>
        <p:txBody>
          <a:bodyPr wrap="none" lIns="91440" tIns="45720" rIns="91440" bIns="45720">
            <a:spAutoFit/>
          </a:bodyPr>
          <a:lstStyle/>
          <a:p>
            <a:pPr algn="ctr"/>
            <a:r>
              <a:rPr lang="fr-FR"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ATTENTION!</a:t>
            </a:r>
            <a:endParaRPr lang="fr-FR"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xmlns="" val="362836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8">
                                            <p:txEl>
                                              <p:pRg st="0" end="0"/>
                                            </p:txEl>
                                          </p:spTgt>
                                        </p:tgtEl>
                                        <p:attrNameLst>
                                          <p:attrName>style.color</p:attrName>
                                        </p:attrNameLst>
                                      </p:cBhvr>
                                      <p:to>
                                        <a:schemeClr val="bg1"/>
                                      </p:to>
                                    </p:animClr>
                                    <p:animClr clrSpc="rgb" dir="cw">
                                      <p:cBhvr>
                                        <p:cTn id="7" dur="250" autoRev="1" fill="remove"/>
                                        <p:tgtEl>
                                          <p:spTgt spid="8">
                                            <p:txEl>
                                              <p:pRg st="0" end="0"/>
                                            </p:txEl>
                                          </p:spTgt>
                                        </p:tgtEl>
                                        <p:attrNameLst>
                                          <p:attrName>fillcolor</p:attrName>
                                        </p:attrNameLst>
                                      </p:cBhvr>
                                      <p:to>
                                        <a:schemeClr val="bg1"/>
                                      </p:to>
                                    </p:animClr>
                                    <p:set>
                                      <p:cBhvr>
                                        <p:cTn id="8" dur="250" autoRev="1" fill="remove"/>
                                        <p:tgtEl>
                                          <p:spTgt spid="8">
                                            <p:txEl>
                                              <p:pRg st="0" end="0"/>
                                            </p:txEl>
                                          </p:spTgt>
                                        </p:tgtEl>
                                        <p:attrNameLst>
                                          <p:attrName>fill.type</p:attrName>
                                        </p:attrNameLst>
                                      </p:cBhvr>
                                      <p:to>
                                        <p:strVal val="solid"/>
                                      </p:to>
                                    </p:set>
                                    <p:set>
                                      <p:cBhvr>
                                        <p:cTn id="9" dur="250" autoRev="1" fill="remove"/>
                                        <p:tgtEl>
                                          <p:spTgt spid="8">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 calcmode="lin" valueType="num">
                                      <p:cBhvr>
                                        <p:cTn id="35"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b="1" dirty="0" smtClean="0"/>
              <a:t>Les attitudes à adopter !</a:t>
            </a:r>
            <a:br>
              <a:rPr lang="fr-CA" b="1" dirty="0" smtClean="0"/>
            </a:br>
            <a:r>
              <a:rPr lang="fr-CA" b="1" dirty="0" smtClean="0"/>
              <a:t>(pour toujours et toujours et toujours)</a:t>
            </a:r>
            <a:endParaRPr lang="fr-CA" b="1" dirty="0"/>
          </a:p>
        </p:txBody>
      </p:sp>
      <p:sp>
        <p:nvSpPr>
          <p:cNvPr id="3" name="Espace réservé du contenu 2"/>
          <p:cNvSpPr>
            <a:spLocks noGrp="1"/>
          </p:cNvSpPr>
          <p:nvPr>
            <p:ph idx="1"/>
          </p:nvPr>
        </p:nvSpPr>
        <p:spPr/>
        <p:txBody>
          <a:bodyPr/>
          <a:lstStyle/>
          <a:p>
            <a:pPr algn="ctr"/>
            <a:r>
              <a:rPr lang="fr-CA" sz="4000" b="1" dirty="0" smtClean="0"/>
              <a:t>Secrétaire</a:t>
            </a:r>
            <a:r>
              <a:rPr lang="fr-CA" sz="4000" dirty="0" smtClean="0"/>
              <a:t>/membre actif</a:t>
            </a:r>
            <a:endParaRPr lang="fr-CA" sz="4000" dirty="0"/>
          </a:p>
          <a:p>
            <a:pPr algn="ctr"/>
            <a:r>
              <a:rPr lang="fr-CA" sz="4000" b="1" dirty="0" smtClean="0"/>
              <a:t>Responsable </a:t>
            </a:r>
            <a:r>
              <a:rPr lang="fr-CA" sz="4000" b="1" dirty="0"/>
              <a:t>du </a:t>
            </a:r>
            <a:r>
              <a:rPr lang="fr-CA" sz="4000" b="1" dirty="0" smtClean="0"/>
              <a:t>temps</a:t>
            </a:r>
            <a:r>
              <a:rPr lang="fr-CA" sz="4000" dirty="0" smtClean="0"/>
              <a:t>/membre actif</a:t>
            </a:r>
            <a:endParaRPr lang="fr-CA" sz="4000" dirty="0"/>
          </a:p>
          <a:p>
            <a:pPr algn="ctr"/>
            <a:r>
              <a:rPr lang="fr-CA" sz="4000" b="1" dirty="0" smtClean="0"/>
              <a:t>Responsable </a:t>
            </a:r>
            <a:r>
              <a:rPr lang="fr-CA" sz="4000" b="1" dirty="0"/>
              <a:t>du </a:t>
            </a:r>
            <a:r>
              <a:rPr lang="fr-CA" sz="4000" b="1" dirty="0" smtClean="0"/>
              <a:t>matériel</a:t>
            </a:r>
            <a:r>
              <a:rPr lang="fr-CA" sz="4000" dirty="0" smtClean="0"/>
              <a:t>/membre actif</a:t>
            </a:r>
            <a:endParaRPr lang="fr-CA" sz="4000" dirty="0"/>
          </a:p>
          <a:p>
            <a:pPr algn="ctr"/>
            <a:r>
              <a:rPr lang="fr-CA" sz="4000" b="1" dirty="0" smtClean="0"/>
              <a:t>Leader positif</a:t>
            </a:r>
            <a:r>
              <a:rPr lang="fr-CA" sz="4000" dirty="0" smtClean="0"/>
              <a:t>/membre actif</a:t>
            </a:r>
            <a:endParaRPr lang="fr-CA" sz="4000" dirty="0"/>
          </a:p>
          <a:p>
            <a:pPr marL="0" indent="0">
              <a:buNone/>
            </a:pPr>
            <a:endParaRPr lang="fr-CA" dirty="0"/>
          </a:p>
        </p:txBody>
      </p:sp>
    </p:spTree>
    <p:extLst>
      <p:ext uri="{BB962C8B-B14F-4D97-AF65-F5344CB8AC3E}">
        <p14:creationId xmlns:p14="http://schemas.microsoft.com/office/powerpoint/2010/main" xmlns="" val="455992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6694" y="2967335"/>
            <a:ext cx="7838621" cy="923330"/>
          </a:xfrm>
          <a:prstGeom prst="rect">
            <a:avLst/>
          </a:prstGeom>
          <a:noFill/>
        </p:spPr>
        <p:txBody>
          <a:bodyPr wrap="none" lIns="91440" tIns="45720" rIns="91440" bIns="45720">
            <a:spAutoFit/>
          </a:bodyPr>
          <a:lstStyle/>
          <a:p>
            <a:pPr algn="ctr"/>
            <a:r>
              <a:rPr lang="fr-FR"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LE DÉFI DE LA TOUR !</a:t>
            </a:r>
            <a:endParaRPr lang="fr-FR"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3" name="Image 2"/>
          <p:cNvPicPr>
            <a:picLocks noChangeAspect="1"/>
          </p:cNvPicPr>
          <p:nvPr/>
        </p:nvPicPr>
        <p:blipFill>
          <a:blip r:embed="rId2"/>
          <a:stretch>
            <a:fillRect/>
          </a:stretch>
        </p:blipFill>
        <p:spPr>
          <a:xfrm>
            <a:off x="1475509" y="914399"/>
            <a:ext cx="1877291" cy="1619163"/>
          </a:xfrm>
          <a:prstGeom prst="rect">
            <a:avLst/>
          </a:prstGeom>
        </p:spPr>
      </p:pic>
      <p:pic>
        <p:nvPicPr>
          <p:cNvPr id="4" name="Image 3"/>
          <p:cNvPicPr>
            <a:picLocks noChangeAspect="1"/>
          </p:cNvPicPr>
          <p:nvPr/>
        </p:nvPicPr>
        <p:blipFill>
          <a:blip r:embed="rId3"/>
          <a:stretch>
            <a:fillRect/>
          </a:stretch>
        </p:blipFill>
        <p:spPr>
          <a:xfrm>
            <a:off x="8354292" y="3802446"/>
            <a:ext cx="2540576" cy="2141155"/>
          </a:xfrm>
          <a:prstGeom prst="rect">
            <a:avLst/>
          </a:prstGeom>
        </p:spPr>
      </p:pic>
    </p:spTree>
    <p:extLst>
      <p:ext uri="{BB962C8B-B14F-4D97-AF65-F5344CB8AC3E}">
        <p14:creationId xmlns:p14="http://schemas.microsoft.com/office/powerpoint/2010/main" xmlns="" val="1936978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46386" y="1066800"/>
            <a:ext cx="10925504" cy="2846933"/>
          </a:xfrm>
          <a:prstGeom prst="rect">
            <a:avLst/>
          </a:prstGeom>
          <a:noFill/>
          <a:ln>
            <a:solidFill>
              <a:schemeClr val="tx1"/>
            </a:solidFill>
          </a:ln>
        </p:spPr>
        <p:txBody>
          <a:bodyPr wrap="square" rtlCol="0">
            <a:spAutoFit/>
          </a:bodyPr>
          <a:lstStyle/>
          <a:p>
            <a:pPr algn="ctr"/>
            <a:r>
              <a:rPr lang="fr-CA" b="1" dirty="0" smtClean="0"/>
              <a:t>VOUS AVEZ </a:t>
            </a:r>
            <a:r>
              <a:rPr lang="fr-CA" b="1" i="1" u="sng" dirty="0" smtClean="0"/>
              <a:t>25 MINUTES </a:t>
            </a:r>
            <a:r>
              <a:rPr lang="fr-CA" b="1" dirty="0" smtClean="0"/>
              <a:t>POUR COMPLÉTER LE DÉFI DE LA TOUR.</a:t>
            </a:r>
          </a:p>
          <a:p>
            <a:pPr algn="ctr"/>
            <a:endParaRPr lang="fr-CA" sz="2300" dirty="0"/>
          </a:p>
          <a:p>
            <a:pPr algn="ctr"/>
            <a:r>
              <a:rPr lang="fr-CA" sz="2300" dirty="0" smtClean="0"/>
              <a:t>10 minutes sont alloués pour la production du plan en équipe.</a:t>
            </a:r>
          </a:p>
          <a:p>
            <a:pPr algn="ctr"/>
            <a:r>
              <a:rPr lang="fr-CA" sz="2300" dirty="0" smtClean="0"/>
              <a:t>15 minutes sont alloués pour la création de la tour en équipe.</a:t>
            </a:r>
          </a:p>
          <a:p>
            <a:endParaRPr lang="fr-CA" sz="2300" dirty="0" smtClean="0"/>
          </a:p>
          <a:p>
            <a:pPr algn="ctr"/>
            <a:r>
              <a:rPr lang="fr-CA" sz="2300" dirty="0" smtClean="0"/>
              <a:t>La tour doit rester stable suite aux 15 minutes de travail en équipe. Il est interdit de toucher à la tour une fois le temps terminé. Si la tour s’écroule avant que la mesure ne soit prise, la mesure se prendra tout de même en fonction du point le plus haut de la tour écroulé. </a:t>
            </a:r>
            <a:endParaRPr lang="fr-CA" sz="2300" dirty="0"/>
          </a:p>
        </p:txBody>
      </p:sp>
      <p:sp>
        <p:nvSpPr>
          <p:cNvPr id="3" name="ZoneTexte 2"/>
          <p:cNvSpPr txBox="1"/>
          <p:nvPr/>
        </p:nvSpPr>
        <p:spPr>
          <a:xfrm>
            <a:off x="4199083" y="4301755"/>
            <a:ext cx="3352799" cy="2000548"/>
          </a:xfrm>
          <a:prstGeom prst="rect">
            <a:avLst/>
          </a:prstGeom>
          <a:noFill/>
          <a:ln>
            <a:solidFill>
              <a:schemeClr val="tx1"/>
            </a:solidFill>
          </a:ln>
        </p:spPr>
        <p:txBody>
          <a:bodyPr wrap="square" rtlCol="0">
            <a:spAutoFit/>
          </a:bodyPr>
          <a:lstStyle/>
          <a:p>
            <a:pPr algn="ctr"/>
            <a:r>
              <a:rPr lang="fr-CA" sz="2800" dirty="0" smtClean="0"/>
              <a:t>Matériaux : </a:t>
            </a:r>
          </a:p>
          <a:p>
            <a:pPr algn="ctr"/>
            <a:r>
              <a:rPr lang="fr-CA" sz="2400" dirty="0" smtClean="0"/>
              <a:t>Un pot de pâte à modeler.</a:t>
            </a:r>
          </a:p>
          <a:p>
            <a:pPr algn="ctr"/>
            <a:r>
              <a:rPr lang="fr-CA" sz="2400" dirty="0" smtClean="0"/>
              <a:t>Un pot de cure-dents</a:t>
            </a:r>
          </a:p>
          <a:p>
            <a:pPr algn="ctr"/>
            <a:r>
              <a:rPr lang="fr-CA" sz="2400" dirty="0" smtClean="0"/>
              <a:t>Une feuille blanche</a:t>
            </a:r>
          </a:p>
          <a:p>
            <a:pPr algn="ctr"/>
            <a:r>
              <a:rPr lang="fr-CA" sz="2400" dirty="0" smtClean="0"/>
              <a:t>Un crayon à mine. </a:t>
            </a:r>
            <a:endParaRPr lang="fr-CA" sz="2400" dirty="0"/>
          </a:p>
        </p:txBody>
      </p:sp>
      <p:pic>
        <p:nvPicPr>
          <p:cNvPr id="6" name="Image 5"/>
          <p:cNvPicPr>
            <a:picLocks noChangeAspect="1"/>
          </p:cNvPicPr>
          <p:nvPr/>
        </p:nvPicPr>
        <p:blipFill>
          <a:blip r:embed="rId2"/>
          <a:stretch>
            <a:fillRect/>
          </a:stretch>
        </p:blipFill>
        <p:spPr>
          <a:xfrm>
            <a:off x="1461556" y="1406506"/>
            <a:ext cx="942657" cy="814456"/>
          </a:xfrm>
          <a:prstGeom prst="rect">
            <a:avLst/>
          </a:prstGeom>
        </p:spPr>
      </p:pic>
      <p:pic>
        <p:nvPicPr>
          <p:cNvPr id="7" name="Image 6"/>
          <p:cNvPicPr>
            <a:picLocks noChangeAspect="1"/>
          </p:cNvPicPr>
          <p:nvPr/>
        </p:nvPicPr>
        <p:blipFill>
          <a:blip r:embed="rId3"/>
          <a:stretch>
            <a:fillRect/>
          </a:stretch>
        </p:blipFill>
        <p:spPr>
          <a:xfrm>
            <a:off x="9742993" y="1406506"/>
            <a:ext cx="938865" cy="810838"/>
          </a:xfrm>
          <a:prstGeom prst="rect">
            <a:avLst/>
          </a:prstGeom>
        </p:spPr>
      </p:pic>
    </p:spTree>
    <p:extLst>
      <p:ext uri="{BB962C8B-B14F-4D97-AF65-F5344CB8AC3E}">
        <p14:creationId xmlns:p14="http://schemas.microsoft.com/office/powerpoint/2010/main" xmlns="" val="12804117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p:cNvGraphicFramePr>
            <a:graphicFrameLocks noGrp="1"/>
          </p:cNvGraphicFramePr>
          <p:nvPr>
            <p:extLst>
              <p:ext uri="{D42A27DB-BD31-4B8C-83A1-F6EECF244321}">
                <p14:modId xmlns:p14="http://schemas.microsoft.com/office/powerpoint/2010/main" xmlns="" val="425224671"/>
              </p:ext>
            </p:extLst>
          </p:nvPr>
        </p:nvGraphicFramePr>
        <p:xfrm>
          <a:off x="997529" y="761991"/>
          <a:ext cx="9998364" cy="5334000"/>
        </p:xfrm>
        <a:graphic>
          <a:graphicData uri="http://schemas.openxmlformats.org/drawingml/2006/table">
            <a:tbl>
              <a:tblPr firstRow="1" bandRow="1">
                <a:tableStyleId>{5C22544A-7EE6-4342-B048-85BDC9FD1C3A}</a:tableStyleId>
              </a:tblPr>
              <a:tblGrid>
                <a:gridCol w="2499591"/>
                <a:gridCol w="2499591"/>
                <a:gridCol w="2499591"/>
                <a:gridCol w="2499591"/>
              </a:tblGrid>
              <a:tr h="5181603">
                <a:tc>
                  <a:txBody>
                    <a:bodyPr/>
                    <a:lstStyle/>
                    <a:p>
                      <a:pPr algn="ctr"/>
                      <a:r>
                        <a:rPr lang="fr-CA" sz="3200" dirty="0" smtClean="0"/>
                        <a:t>Secrétaire</a:t>
                      </a:r>
                    </a:p>
                    <a:p>
                      <a:pPr algn="ctr"/>
                      <a:endParaRPr lang="fr-CA" dirty="0" smtClean="0"/>
                    </a:p>
                    <a:p>
                      <a:pPr algn="ctr"/>
                      <a:endParaRPr lang="fr-CA" dirty="0" smtClean="0"/>
                    </a:p>
                    <a:p>
                      <a:pPr marL="285750" indent="-285750">
                        <a:buFontTx/>
                        <a:buChar char="-"/>
                      </a:pPr>
                      <a:r>
                        <a:rPr lang="fr-CA" dirty="0" smtClean="0"/>
                        <a:t>Dessine un</a:t>
                      </a:r>
                      <a:r>
                        <a:rPr lang="fr-CA" baseline="0" dirty="0" smtClean="0"/>
                        <a:t> esquisse de la/les structures selon les idées de l’équipe</a:t>
                      </a:r>
                    </a:p>
                    <a:p>
                      <a:pPr marL="285750" indent="-285750">
                        <a:buFontTx/>
                        <a:buChar char="-"/>
                      </a:pPr>
                      <a:r>
                        <a:rPr lang="fr-CA" baseline="0" dirty="0" smtClean="0"/>
                        <a:t>Doit être rapide et efficace, le dessin doit être compréhensible, pas besoin d’être beau!</a:t>
                      </a:r>
                    </a:p>
                    <a:p>
                      <a:pPr marL="0" indent="0">
                        <a:buFontTx/>
                        <a:buNone/>
                      </a:pPr>
                      <a:r>
                        <a:rPr lang="fr-CA" baseline="0" dirty="0" smtClean="0"/>
                        <a:t>  </a:t>
                      </a:r>
                      <a:endParaRPr lang="fr-CA" dirty="0"/>
                    </a:p>
                  </a:txBody>
                  <a:tcPr/>
                </a:tc>
                <a:tc>
                  <a:txBody>
                    <a:bodyPr/>
                    <a:lstStyle/>
                    <a:p>
                      <a:pPr algn="ctr"/>
                      <a:r>
                        <a:rPr lang="fr-CA" sz="2800" dirty="0" smtClean="0"/>
                        <a:t>Responsable du matériel</a:t>
                      </a:r>
                    </a:p>
                    <a:p>
                      <a:pPr algn="ctr"/>
                      <a:endParaRPr lang="fr-CA" dirty="0" smtClean="0"/>
                    </a:p>
                    <a:p>
                      <a:pPr marL="285750" indent="-285750">
                        <a:buFontTx/>
                        <a:buChar char="-"/>
                      </a:pPr>
                      <a:r>
                        <a:rPr lang="fr-CA" dirty="0" smtClean="0"/>
                        <a:t>Doit</a:t>
                      </a:r>
                      <a:r>
                        <a:rPr lang="fr-CA" baseline="0" dirty="0" smtClean="0"/>
                        <a:t> aller chercher le matériel au signal de l’animateur</a:t>
                      </a:r>
                    </a:p>
                    <a:p>
                      <a:pPr marL="285750" indent="-285750">
                        <a:buFontTx/>
                        <a:buChar char="-"/>
                      </a:pPr>
                      <a:r>
                        <a:rPr lang="fr-CA" baseline="0" dirty="0" smtClean="0"/>
                        <a:t>Répartir le matériel selon les tâches à faire. </a:t>
                      </a:r>
                    </a:p>
                    <a:p>
                      <a:pPr marL="285750" indent="-285750">
                        <a:buFontTx/>
                        <a:buChar char="-"/>
                      </a:pPr>
                      <a:r>
                        <a:rPr lang="fr-CA" baseline="0" dirty="0" smtClean="0"/>
                        <a:t>S’assure que les coéquipiers utilisent le matériel adéquatement.</a:t>
                      </a:r>
                    </a:p>
                    <a:p>
                      <a:pPr marL="285750" indent="-285750">
                        <a:buFontTx/>
                        <a:buChar char="-"/>
                      </a:pPr>
                      <a:r>
                        <a:rPr lang="fr-CA" baseline="0" dirty="0" smtClean="0"/>
                        <a:t>S’assure que tous les coéquipiers rangent à la fin du défi et vient remettre le matériel.</a:t>
                      </a:r>
                      <a:endParaRPr lang="fr-CA" dirty="0"/>
                    </a:p>
                  </a:txBody>
                  <a:tcPr/>
                </a:tc>
                <a:tc>
                  <a:txBody>
                    <a:bodyPr/>
                    <a:lstStyle/>
                    <a:p>
                      <a:pPr algn="ctr"/>
                      <a:r>
                        <a:rPr lang="fr-CA" sz="2800" dirty="0" smtClean="0"/>
                        <a:t>Responsable du temps</a:t>
                      </a:r>
                    </a:p>
                    <a:p>
                      <a:pPr algn="ctr"/>
                      <a:endParaRPr lang="fr-CA" dirty="0" smtClean="0"/>
                    </a:p>
                    <a:p>
                      <a:pPr marL="285750" indent="-285750">
                        <a:buFontTx/>
                        <a:buChar char="-"/>
                      </a:pPr>
                      <a:r>
                        <a:rPr lang="fr-CA" dirty="0" smtClean="0"/>
                        <a:t>Doit rappeler aux coéquipiers le temps restant.</a:t>
                      </a:r>
                      <a:r>
                        <a:rPr lang="fr-CA" baseline="0" dirty="0" smtClean="0"/>
                        <a:t> </a:t>
                      </a:r>
                    </a:p>
                    <a:p>
                      <a:pPr marL="285750" indent="-285750">
                        <a:buFontTx/>
                        <a:buChar char="-"/>
                      </a:pPr>
                      <a:r>
                        <a:rPr lang="fr-CA" baseline="0" dirty="0" smtClean="0"/>
                        <a:t>Répartir les tâches selon le temps restant avec le leader positif.</a:t>
                      </a:r>
                    </a:p>
                    <a:p>
                      <a:pPr marL="285750" indent="-285750">
                        <a:buFontTx/>
                        <a:buChar char="-"/>
                      </a:pPr>
                      <a:r>
                        <a:rPr lang="fr-CA" baseline="0" dirty="0" smtClean="0"/>
                        <a:t>Notre responsable du temps s’assure de l’efficacité de l’équipe pour le temps donné et en informe ses coéquipiers. </a:t>
                      </a:r>
                      <a:endParaRPr lang="fr-CA" dirty="0"/>
                    </a:p>
                  </a:txBody>
                  <a:tcPr/>
                </a:tc>
                <a:tc>
                  <a:txBody>
                    <a:bodyPr/>
                    <a:lstStyle/>
                    <a:p>
                      <a:pPr algn="ctr"/>
                      <a:r>
                        <a:rPr lang="fr-CA" sz="2800" dirty="0" smtClean="0"/>
                        <a:t>Leader Positif</a:t>
                      </a:r>
                    </a:p>
                    <a:p>
                      <a:pPr algn="ctr"/>
                      <a:endParaRPr lang="fr-CA" dirty="0" smtClean="0"/>
                    </a:p>
                    <a:p>
                      <a:pPr algn="ctr"/>
                      <a:endParaRPr lang="fr-CA" dirty="0" smtClean="0"/>
                    </a:p>
                    <a:p>
                      <a:pPr marL="285750" indent="-285750">
                        <a:buFontTx/>
                        <a:buChar char="-"/>
                      </a:pPr>
                      <a:r>
                        <a:rPr lang="fr-CA" dirty="0" smtClean="0"/>
                        <a:t>S’assure que chaque</a:t>
                      </a:r>
                      <a:r>
                        <a:rPr lang="fr-CA" baseline="0" dirty="0" smtClean="0"/>
                        <a:t> personne participe activement au défi.</a:t>
                      </a:r>
                    </a:p>
                    <a:p>
                      <a:pPr marL="285750" indent="-285750">
                        <a:buFontTx/>
                        <a:buChar char="-"/>
                      </a:pPr>
                      <a:r>
                        <a:rPr lang="fr-CA" baseline="0" dirty="0" smtClean="0"/>
                        <a:t>Doit encourager et rester positif en tout temps.</a:t>
                      </a:r>
                    </a:p>
                    <a:p>
                      <a:pPr marL="285750" indent="-285750">
                        <a:buFontTx/>
                        <a:buChar char="-"/>
                      </a:pPr>
                      <a:r>
                        <a:rPr lang="fr-CA" baseline="0" dirty="0" smtClean="0"/>
                        <a:t>Dédramatise les erreurs.</a:t>
                      </a:r>
                    </a:p>
                    <a:p>
                      <a:pPr marL="285750" indent="-285750">
                        <a:buFontTx/>
                        <a:buChar char="-"/>
                      </a:pPr>
                      <a:r>
                        <a:rPr lang="fr-CA" baseline="0" dirty="0" smtClean="0"/>
                        <a:t>S’assure qu’une décision soit prise dans le temps alloué. </a:t>
                      </a:r>
                    </a:p>
                    <a:p>
                      <a:pPr marL="285750" indent="-285750">
                        <a:buFontTx/>
                        <a:buChar char="-"/>
                      </a:pPr>
                      <a:endParaRPr lang="fr-CA" baseline="0" dirty="0" smtClean="0"/>
                    </a:p>
                  </a:txBody>
                  <a:tcPr/>
                </a:tc>
              </a:tr>
            </a:tbl>
          </a:graphicData>
        </a:graphic>
      </p:graphicFrame>
    </p:spTree>
    <p:extLst>
      <p:ext uri="{BB962C8B-B14F-4D97-AF65-F5344CB8AC3E}">
        <p14:creationId xmlns:p14="http://schemas.microsoft.com/office/powerpoint/2010/main" xmlns="" val="4166802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6000" b="1" dirty="0" smtClean="0"/>
              <a:t>Conclusion?</a:t>
            </a:r>
            <a:endParaRPr lang="fr-CA" sz="6000" b="1" dirty="0"/>
          </a:p>
        </p:txBody>
      </p:sp>
      <p:sp>
        <p:nvSpPr>
          <p:cNvPr id="3" name="Espace réservé du contenu 2"/>
          <p:cNvSpPr>
            <a:spLocks noGrp="1"/>
          </p:cNvSpPr>
          <p:nvPr>
            <p:ph sz="half" idx="1"/>
          </p:nvPr>
        </p:nvSpPr>
        <p:spPr/>
        <p:txBody>
          <a:bodyPr>
            <a:normAutofit lnSpcReduction="10000"/>
          </a:bodyPr>
          <a:lstStyle/>
          <a:p>
            <a:r>
              <a:rPr lang="fr-CA" sz="4400" b="1" dirty="0" smtClean="0"/>
              <a:t>Que retiens-tu de ton expérience?</a:t>
            </a:r>
            <a:endParaRPr lang="fr-CA" sz="4400" b="1" dirty="0"/>
          </a:p>
        </p:txBody>
      </p:sp>
      <p:sp>
        <p:nvSpPr>
          <p:cNvPr id="4" name="Espace réservé du contenu 3"/>
          <p:cNvSpPr>
            <a:spLocks noGrp="1"/>
          </p:cNvSpPr>
          <p:nvPr>
            <p:ph sz="half" idx="2"/>
          </p:nvPr>
        </p:nvSpPr>
        <p:spPr/>
        <p:txBody>
          <a:bodyPr>
            <a:normAutofit lnSpcReduction="10000"/>
          </a:bodyPr>
          <a:lstStyle/>
          <a:p>
            <a:r>
              <a:rPr lang="fr-CA" sz="5400" b="1" dirty="0" smtClean="0">
                <a:latin typeface="Albertus Medium" pitchFamily="34" charset="0"/>
                <a:cs typeface="Aharoni" pitchFamily="2" charset="-79"/>
              </a:rPr>
              <a:t>Et toi, quel rôle prends-tu en équipe?</a:t>
            </a:r>
            <a:endParaRPr lang="fr-CA" sz="5400" b="1" dirty="0">
              <a:latin typeface="Albertus Medium" pitchFamily="34" charset="0"/>
              <a:cs typeface="Aharoni" pitchFamily="2" charset="-79"/>
            </a:endParaRPr>
          </a:p>
        </p:txBody>
      </p:sp>
    </p:spTree>
    <p:extLst>
      <p:ext uri="{BB962C8B-B14F-4D97-AF65-F5344CB8AC3E}">
        <p14:creationId xmlns:p14="http://schemas.microsoft.com/office/powerpoint/2010/main" xmlns="" val="4137435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295402" y="982132"/>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dirty="0" smtClean="0"/>
              <a:t>Les pièges à éviter:</a:t>
            </a:r>
          </a:p>
          <a:p>
            <a:r>
              <a:rPr lang="fr-CA" b="1" dirty="0" smtClean="0"/>
              <a:t>LE SOCIABLE</a:t>
            </a:r>
            <a:endParaRPr lang="fr-CA" b="1" dirty="0"/>
          </a:p>
        </p:txBody>
      </p:sp>
      <p:pic>
        <p:nvPicPr>
          <p:cNvPr id="3" name="Image 2"/>
          <p:cNvPicPr>
            <a:picLocks noChangeAspect="1"/>
          </p:cNvPicPr>
          <p:nvPr/>
        </p:nvPicPr>
        <p:blipFill>
          <a:blip r:embed="rId2"/>
          <a:stretch>
            <a:fillRect/>
          </a:stretch>
        </p:blipFill>
        <p:spPr>
          <a:xfrm>
            <a:off x="4083269" y="2285999"/>
            <a:ext cx="3552506" cy="3552506"/>
          </a:xfrm>
          <a:prstGeom prst="rect">
            <a:avLst/>
          </a:prstGeom>
        </p:spPr>
      </p:pic>
    </p:spTree>
    <p:extLst>
      <p:ext uri="{BB962C8B-B14F-4D97-AF65-F5344CB8AC3E}">
        <p14:creationId xmlns:p14="http://schemas.microsoft.com/office/powerpoint/2010/main" xmlns="" val="373923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6600" b="1" dirty="0" smtClean="0"/>
              <a:t>Le Sociable</a:t>
            </a:r>
            <a:endParaRPr lang="fr-CA" sz="6600" b="1" dirty="0"/>
          </a:p>
        </p:txBody>
      </p:sp>
      <p:sp>
        <p:nvSpPr>
          <p:cNvPr id="3" name="Espace réservé du contenu 2"/>
          <p:cNvSpPr>
            <a:spLocks noGrp="1"/>
          </p:cNvSpPr>
          <p:nvPr>
            <p:ph sz="half" idx="1"/>
          </p:nvPr>
        </p:nvSpPr>
        <p:spPr>
          <a:xfrm>
            <a:off x="1298448" y="2560320"/>
            <a:ext cx="9788652" cy="3310128"/>
          </a:xfrm>
        </p:spPr>
        <p:txBody>
          <a:bodyPr/>
          <a:lstStyle/>
          <a:p>
            <a:pPr marL="0" indent="0" algn="ctr">
              <a:buNone/>
            </a:pPr>
            <a:r>
              <a:rPr lang="fr-CA" sz="3000" dirty="0" smtClean="0"/>
              <a:t>« Le Sociable » discute de sujets variés plutôt que du travail à accomplir. </a:t>
            </a:r>
          </a:p>
          <a:p>
            <a:pPr marL="0" indent="0" algn="ctr">
              <a:buNone/>
            </a:pPr>
            <a:r>
              <a:rPr lang="fr-CA" sz="3000" dirty="0" smtClean="0"/>
              <a:t>Son objectif ? </a:t>
            </a:r>
          </a:p>
          <a:p>
            <a:pPr>
              <a:buFontTx/>
              <a:buChar char="-"/>
            </a:pPr>
            <a:endParaRPr lang="fr-CA" dirty="0"/>
          </a:p>
        </p:txBody>
      </p:sp>
      <p:pic>
        <p:nvPicPr>
          <p:cNvPr id="1026" name="Picture 2" descr="http://seldulac.ch/sites/seldulac.ch/files/party_clipart.jpg"/>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bwMode="auto">
          <a:xfrm>
            <a:off x="1925638" y="982132"/>
            <a:ext cx="1231106" cy="1231106"/>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seldulac.ch/sites/seldulac.ch/files/party_clipar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86838" y="1018512"/>
            <a:ext cx="1231106" cy="123110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rot="21014706">
            <a:off x="2389126" y="4363663"/>
            <a:ext cx="7099300" cy="1200329"/>
          </a:xfrm>
          <a:prstGeom prst="rect">
            <a:avLst/>
          </a:prstGeom>
          <a:noFill/>
        </p:spPr>
        <p:txBody>
          <a:bodyPr wrap="square" lIns="91440" tIns="45720" rIns="91440" bIns="45720">
            <a:spAutoFit/>
          </a:bodyPr>
          <a:lstStyle/>
          <a:p>
            <a:pPr algn="ctr"/>
            <a:r>
              <a:rPr lang="fr-FR" sz="72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SON plaisir ! </a:t>
            </a:r>
            <a:endParaRPr lang="fr-FR" sz="7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5" name="Image 4"/>
          <p:cNvPicPr>
            <a:picLocks noChangeAspect="1"/>
          </p:cNvPicPr>
          <p:nvPr/>
        </p:nvPicPr>
        <p:blipFill>
          <a:blip r:embed="rId3"/>
          <a:stretch>
            <a:fillRect/>
          </a:stretch>
        </p:blipFill>
        <p:spPr>
          <a:xfrm rot="20500094">
            <a:off x="1113606" y="3355965"/>
            <a:ext cx="2034671" cy="2234335"/>
          </a:xfrm>
          <a:prstGeom prst="rect">
            <a:avLst/>
          </a:prstGeom>
        </p:spPr>
      </p:pic>
      <p:pic>
        <p:nvPicPr>
          <p:cNvPr id="7" name="Image 6"/>
          <p:cNvPicPr>
            <a:picLocks noChangeAspect="1"/>
          </p:cNvPicPr>
          <p:nvPr/>
        </p:nvPicPr>
        <p:blipFill>
          <a:blip r:embed="rId4"/>
          <a:stretch>
            <a:fillRect/>
          </a:stretch>
        </p:blipFill>
        <p:spPr>
          <a:xfrm rot="1462849">
            <a:off x="8468387" y="3057656"/>
            <a:ext cx="2704432" cy="2830955"/>
          </a:xfrm>
          <a:prstGeom prst="rect">
            <a:avLst/>
          </a:prstGeom>
        </p:spPr>
      </p:pic>
    </p:spTree>
    <p:extLst>
      <p:ext uri="{BB962C8B-B14F-4D97-AF65-F5344CB8AC3E}">
        <p14:creationId xmlns:p14="http://schemas.microsoft.com/office/powerpoint/2010/main" xmlns="" val="266015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6600" b="1" dirty="0" smtClean="0"/>
              <a:t>Le Sociable </a:t>
            </a:r>
            <a:endParaRPr lang="fr-CA" sz="6600" b="1" dirty="0"/>
          </a:p>
        </p:txBody>
      </p:sp>
      <p:sp>
        <p:nvSpPr>
          <p:cNvPr id="3" name="Espace réservé du contenu 2"/>
          <p:cNvSpPr>
            <a:spLocks noGrp="1"/>
          </p:cNvSpPr>
          <p:nvPr>
            <p:ph idx="1"/>
          </p:nvPr>
        </p:nvSpPr>
        <p:spPr/>
        <p:txBody>
          <a:bodyPr>
            <a:normAutofit/>
          </a:bodyPr>
          <a:lstStyle/>
          <a:p>
            <a:pPr marL="0" indent="0" algn="ctr">
              <a:buNone/>
            </a:pPr>
            <a:r>
              <a:rPr lang="fr-CA" sz="3200" b="1" dirty="0" smtClean="0"/>
              <a:t>Les impacts négatifs sur le travail en équipe ? </a:t>
            </a:r>
          </a:p>
          <a:p>
            <a:pPr algn="ctr"/>
            <a:r>
              <a:rPr lang="fr-CA" sz="3200" b="1" dirty="0" smtClean="0"/>
              <a:t>Perte de temps considérable</a:t>
            </a:r>
          </a:p>
          <a:p>
            <a:pPr algn="ctr"/>
            <a:r>
              <a:rPr lang="fr-CA" sz="3200" b="1" dirty="0" smtClean="0"/>
              <a:t>Le travail n’est pas de qualité</a:t>
            </a:r>
          </a:p>
          <a:p>
            <a:pPr algn="ctr"/>
            <a:r>
              <a:rPr lang="fr-CA" sz="3200" b="1" dirty="0" smtClean="0"/>
              <a:t>Frustrations de l’équipe à long terme</a:t>
            </a:r>
          </a:p>
          <a:p>
            <a:pPr algn="ctr"/>
            <a:r>
              <a:rPr lang="fr-CA" sz="3200" b="1" dirty="0" smtClean="0"/>
              <a:t>La note ?</a:t>
            </a:r>
            <a:endParaRPr lang="fr-CA" sz="3200" b="1" dirty="0"/>
          </a:p>
        </p:txBody>
      </p:sp>
      <p:pic>
        <p:nvPicPr>
          <p:cNvPr id="4" name="Picture 2" descr="http://seldulac.ch/sites/seldulac.ch/files/party_clipart.jpg"/>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bwMode="auto">
          <a:xfrm>
            <a:off x="1925638" y="982132"/>
            <a:ext cx="1231106" cy="1231106"/>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seldulac.ch/sites/seldulac.ch/files/party_clipar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894474" y="982132"/>
            <a:ext cx="1231106" cy="12311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1128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676151" y="2272145"/>
            <a:ext cx="6008778" cy="4034062"/>
          </a:xfrm>
          <a:prstGeom prst="rect">
            <a:avLst/>
          </a:prstGeom>
        </p:spPr>
      </p:pic>
      <p:sp>
        <p:nvSpPr>
          <p:cNvPr id="3" name="Titre 1"/>
          <p:cNvSpPr txBox="1">
            <a:spLocks/>
          </p:cNvSpPr>
          <p:nvPr/>
        </p:nvSpPr>
        <p:spPr>
          <a:xfrm>
            <a:off x="1295402" y="982132"/>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dirty="0" smtClean="0"/>
              <a:t>Les pièges à éviter:</a:t>
            </a:r>
          </a:p>
          <a:p>
            <a:r>
              <a:rPr lang="fr-CA" sz="5000" b="1" dirty="0" smtClean="0"/>
              <a:t>LE MOUTON</a:t>
            </a:r>
            <a:endParaRPr lang="fr-CA" sz="5000" b="1" dirty="0"/>
          </a:p>
        </p:txBody>
      </p:sp>
    </p:spTree>
    <p:extLst>
      <p:ext uri="{BB962C8B-B14F-4D97-AF65-F5344CB8AC3E}">
        <p14:creationId xmlns:p14="http://schemas.microsoft.com/office/powerpoint/2010/main" xmlns="" val="44226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2698" y="824477"/>
            <a:ext cx="9601196" cy="1303867"/>
          </a:xfrm>
        </p:spPr>
        <p:txBody>
          <a:bodyPr>
            <a:normAutofit/>
          </a:bodyPr>
          <a:lstStyle/>
          <a:p>
            <a:r>
              <a:rPr lang="fr-CA" sz="5500" b="1" dirty="0" smtClean="0"/>
              <a:t>Le Mouton</a:t>
            </a:r>
            <a:endParaRPr lang="fr-CA" sz="5500" b="1" dirty="0"/>
          </a:p>
        </p:txBody>
      </p:sp>
      <p:sp>
        <p:nvSpPr>
          <p:cNvPr id="3" name="Espace réservé du contenu 2"/>
          <p:cNvSpPr>
            <a:spLocks noGrp="1"/>
          </p:cNvSpPr>
          <p:nvPr>
            <p:ph idx="1"/>
          </p:nvPr>
        </p:nvSpPr>
        <p:spPr/>
        <p:txBody>
          <a:bodyPr/>
          <a:lstStyle/>
          <a:p>
            <a:pPr marL="0" indent="0" algn="ctr">
              <a:buNone/>
            </a:pPr>
            <a:r>
              <a:rPr lang="fr-CA" sz="2800" b="1" dirty="0" smtClean="0"/>
              <a:t>« Le mouton » </a:t>
            </a:r>
            <a:r>
              <a:rPr lang="fr-CA" sz="2800" b="1" dirty="0"/>
              <a:t>n’est pas constant, il adopte systématiquement le comportement négatif d’un autre coéquipier. </a:t>
            </a:r>
            <a:endParaRPr lang="fr-CA" sz="2800" b="1" dirty="0" smtClean="0"/>
          </a:p>
          <a:p>
            <a:pPr marL="0" indent="0" algn="ctr">
              <a:buNone/>
            </a:pPr>
            <a:r>
              <a:rPr lang="fr-CA" sz="2800" b="1" dirty="0" smtClean="0"/>
              <a:t>Le </a:t>
            </a:r>
            <a:r>
              <a:rPr lang="fr-CA" sz="2800" b="1" dirty="0"/>
              <a:t>mouton </a:t>
            </a:r>
            <a:r>
              <a:rPr lang="fr-CA" sz="2800" b="1" u="sng" dirty="0" smtClean="0"/>
              <a:t>NE </a:t>
            </a:r>
            <a:r>
              <a:rPr lang="fr-CA" sz="2800" b="1" u="sng" dirty="0"/>
              <a:t>prend </a:t>
            </a:r>
            <a:r>
              <a:rPr lang="fr-CA" sz="2800" b="1" u="sng" dirty="0" smtClean="0"/>
              <a:t>PAS </a:t>
            </a:r>
            <a:r>
              <a:rPr lang="fr-CA" sz="2800" b="1" u="sng" dirty="0"/>
              <a:t>sa place </a:t>
            </a:r>
            <a:r>
              <a:rPr lang="fr-CA" sz="2800" b="1" dirty="0"/>
              <a:t>et </a:t>
            </a:r>
            <a:r>
              <a:rPr lang="fr-CA" sz="2800" b="1" u="sng" dirty="0"/>
              <a:t>accepte </a:t>
            </a:r>
            <a:r>
              <a:rPr lang="fr-CA" sz="2800" b="1" u="sng" dirty="0" smtClean="0"/>
              <a:t>TOUTES </a:t>
            </a:r>
            <a:r>
              <a:rPr lang="fr-CA" sz="2800" b="1" u="sng" dirty="0"/>
              <a:t>les idées</a:t>
            </a:r>
            <a:r>
              <a:rPr lang="fr-CA" sz="2800" b="1" dirty="0"/>
              <a:t>, sans prendre le temps de réfléchir. </a:t>
            </a:r>
            <a:endParaRPr lang="fr-CA" sz="2800" b="1" dirty="0" smtClean="0"/>
          </a:p>
          <a:p>
            <a:pPr marL="0" indent="0" algn="ctr">
              <a:buNone/>
            </a:pPr>
            <a:r>
              <a:rPr lang="fr-CA" sz="2800" b="1" dirty="0" smtClean="0"/>
              <a:t>Son objectif ? </a:t>
            </a:r>
          </a:p>
          <a:p>
            <a:pPr marL="0" indent="0" algn="ctr">
              <a:buNone/>
            </a:pPr>
            <a:endParaRPr lang="fr-CA" dirty="0"/>
          </a:p>
          <a:p>
            <a:endParaRPr lang="fr-CA" dirty="0"/>
          </a:p>
        </p:txBody>
      </p:sp>
      <p:pic>
        <p:nvPicPr>
          <p:cNvPr id="4" name="Image 3"/>
          <p:cNvPicPr>
            <a:picLocks noChangeAspect="1"/>
          </p:cNvPicPr>
          <p:nvPr/>
        </p:nvPicPr>
        <p:blipFill>
          <a:blip r:embed="rId2"/>
          <a:stretch>
            <a:fillRect/>
          </a:stretch>
        </p:blipFill>
        <p:spPr>
          <a:xfrm>
            <a:off x="2317531" y="1178172"/>
            <a:ext cx="1862835" cy="1250525"/>
          </a:xfrm>
          <a:prstGeom prst="rect">
            <a:avLst/>
          </a:prstGeom>
        </p:spPr>
      </p:pic>
      <p:pic>
        <p:nvPicPr>
          <p:cNvPr id="5" name="Image 4"/>
          <p:cNvPicPr>
            <a:picLocks noChangeAspect="1"/>
          </p:cNvPicPr>
          <p:nvPr/>
        </p:nvPicPr>
        <p:blipFill>
          <a:blip r:embed="rId2"/>
          <a:stretch>
            <a:fillRect/>
          </a:stretch>
        </p:blipFill>
        <p:spPr>
          <a:xfrm flipH="1">
            <a:off x="8007918" y="1242748"/>
            <a:ext cx="1900604" cy="1185949"/>
          </a:xfrm>
          <a:prstGeom prst="rect">
            <a:avLst/>
          </a:prstGeom>
        </p:spPr>
      </p:pic>
      <p:sp>
        <p:nvSpPr>
          <p:cNvPr id="6" name="Rectangle 5"/>
          <p:cNvSpPr/>
          <p:nvPr/>
        </p:nvSpPr>
        <p:spPr>
          <a:xfrm rot="324800">
            <a:off x="3281735" y="5086483"/>
            <a:ext cx="4828246" cy="923330"/>
          </a:xfrm>
          <a:prstGeom prst="rect">
            <a:avLst/>
          </a:prstGeom>
          <a:noFill/>
        </p:spPr>
        <p:txBody>
          <a:bodyPr wrap="none" lIns="91440" tIns="45720" rIns="91440" bIns="45720">
            <a:spAutoFit/>
          </a:bodyPr>
          <a:lstStyle/>
          <a:p>
            <a:pPr algn="ctr"/>
            <a:r>
              <a:rPr lang="fr-FR"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JE veux plaire ! </a:t>
            </a:r>
            <a:endParaRPr lang="fr-FR"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xmlns="" val="424988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20000"/>
          </a:bodyPr>
          <a:lstStyle/>
          <a:p>
            <a:pPr marL="0" indent="0" algn="ctr">
              <a:buNone/>
            </a:pPr>
            <a:r>
              <a:rPr lang="fr-CA" sz="3300" b="1" dirty="0"/>
              <a:t>Les impacts négatifs sur le travail en équipe ? </a:t>
            </a:r>
            <a:endParaRPr lang="fr-CA" sz="3300" b="1" dirty="0" smtClean="0"/>
          </a:p>
          <a:p>
            <a:pPr algn="ctr"/>
            <a:r>
              <a:rPr lang="fr-CA" sz="3300" b="1" dirty="0" smtClean="0"/>
              <a:t>Perte </a:t>
            </a:r>
            <a:r>
              <a:rPr lang="fr-CA" sz="3300" b="1" dirty="0"/>
              <a:t>de temps considérable.</a:t>
            </a:r>
          </a:p>
          <a:p>
            <a:pPr algn="ctr"/>
            <a:r>
              <a:rPr lang="fr-CA" sz="3300" b="1" dirty="0" smtClean="0"/>
              <a:t>Les </a:t>
            </a:r>
            <a:r>
              <a:rPr lang="fr-CA" sz="3300" b="1" dirty="0"/>
              <a:t>comportements désagréables </a:t>
            </a:r>
            <a:r>
              <a:rPr lang="fr-CA" sz="3300" b="1" dirty="0" smtClean="0"/>
              <a:t>augmentent, donc …</a:t>
            </a:r>
          </a:p>
          <a:p>
            <a:pPr algn="ctr"/>
            <a:r>
              <a:rPr lang="fr-CA" sz="3300" b="1" dirty="0" smtClean="0"/>
              <a:t>Les </a:t>
            </a:r>
            <a:r>
              <a:rPr lang="fr-CA" sz="3300" b="1" dirty="0"/>
              <a:t>résultats et la qualité ne sont pas constants. </a:t>
            </a:r>
            <a:endParaRPr lang="fr-CA" sz="3300" b="1" dirty="0" smtClean="0"/>
          </a:p>
          <a:p>
            <a:pPr algn="ctr"/>
            <a:r>
              <a:rPr lang="fr-CA" sz="3300" b="1" dirty="0" smtClean="0"/>
              <a:t>La note ? </a:t>
            </a:r>
            <a:endParaRPr lang="fr-CA" sz="3300" b="1" dirty="0"/>
          </a:p>
          <a:p>
            <a:endParaRPr lang="fr-CA" dirty="0"/>
          </a:p>
        </p:txBody>
      </p:sp>
      <p:sp>
        <p:nvSpPr>
          <p:cNvPr id="4" name="Titre 1"/>
          <p:cNvSpPr>
            <a:spLocks noGrp="1"/>
          </p:cNvSpPr>
          <p:nvPr>
            <p:ph type="title"/>
          </p:nvPr>
        </p:nvSpPr>
        <p:spPr/>
        <p:txBody>
          <a:bodyPr>
            <a:normAutofit/>
          </a:bodyPr>
          <a:lstStyle/>
          <a:p>
            <a:r>
              <a:rPr lang="fr-CA" sz="5500" b="1" dirty="0" smtClean="0"/>
              <a:t>Le Mouton</a:t>
            </a:r>
            <a:endParaRPr lang="fr-CA" sz="5500" b="1" dirty="0"/>
          </a:p>
        </p:txBody>
      </p:sp>
      <p:pic>
        <p:nvPicPr>
          <p:cNvPr id="5" name="Image 4"/>
          <p:cNvPicPr>
            <a:picLocks noChangeAspect="1"/>
          </p:cNvPicPr>
          <p:nvPr/>
        </p:nvPicPr>
        <p:blipFill>
          <a:blip r:embed="rId2"/>
          <a:stretch>
            <a:fillRect/>
          </a:stretch>
        </p:blipFill>
        <p:spPr>
          <a:xfrm>
            <a:off x="2585545" y="1075013"/>
            <a:ext cx="1807236" cy="1215629"/>
          </a:xfrm>
          <a:prstGeom prst="rect">
            <a:avLst/>
          </a:prstGeom>
        </p:spPr>
      </p:pic>
      <p:pic>
        <p:nvPicPr>
          <p:cNvPr id="6" name="Image 5"/>
          <p:cNvPicPr>
            <a:picLocks noChangeAspect="1"/>
          </p:cNvPicPr>
          <p:nvPr/>
        </p:nvPicPr>
        <p:blipFill>
          <a:blip r:embed="rId3"/>
          <a:stretch>
            <a:fillRect/>
          </a:stretch>
        </p:blipFill>
        <p:spPr>
          <a:xfrm>
            <a:off x="8043824" y="1123756"/>
            <a:ext cx="1793860" cy="1118145"/>
          </a:xfrm>
          <a:prstGeom prst="rect">
            <a:avLst/>
          </a:prstGeom>
        </p:spPr>
      </p:pic>
    </p:spTree>
    <p:extLst>
      <p:ext uri="{BB962C8B-B14F-4D97-AF65-F5344CB8AC3E}">
        <p14:creationId xmlns:p14="http://schemas.microsoft.com/office/powerpoint/2010/main" xmlns="" val="362562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295402" y="982132"/>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dirty="0" smtClean="0"/>
              <a:t>Les pièges à éviter:</a:t>
            </a:r>
          </a:p>
          <a:p>
            <a:r>
              <a:rPr lang="fr-CA" b="1" dirty="0" smtClean="0"/>
              <a:t>LA PLANTE VERTE</a:t>
            </a:r>
          </a:p>
        </p:txBody>
      </p:sp>
      <p:pic>
        <p:nvPicPr>
          <p:cNvPr id="3" name="Image 2"/>
          <p:cNvPicPr>
            <a:picLocks noChangeAspect="1"/>
          </p:cNvPicPr>
          <p:nvPr/>
        </p:nvPicPr>
        <p:blipFill>
          <a:blip r:embed="rId2"/>
          <a:stretch>
            <a:fillRect/>
          </a:stretch>
        </p:blipFill>
        <p:spPr>
          <a:xfrm>
            <a:off x="4114801" y="2561478"/>
            <a:ext cx="3798384" cy="3798384"/>
          </a:xfrm>
          <a:prstGeom prst="rect">
            <a:avLst/>
          </a:prstGeom>
        </p:spPr>
      </p:pic>
    </p:spTree>
    <p:extLst>
      <p:ext uri="{BB962C8B-B14F-4D97-AF65-F5344CB8AC3E}">
        <p14:creationId xmlns:p14="http://schemas.microsoft.com/office/powerpoint/2010/main" xmlns="" val="101079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5500" b="1" dirty="0" smtClean="0"/>
              <a:t>La plante verte</a:t>
            </a:r>
            <a:endParaRPr lang="fr-CA" sz="5500" b="1" dirty="0"/>
          </a:p>
        </p:txBody>
      </p:sp>
      <p:sp>
        <p:nvSpPr>
          <p:cNvPr id="3" name="Espace réservé du contenu 2"/>
          <p:cNvSpPr>
            <a:spLocks noGrp="1"/>
          </p:cNvSpPr>
          <p:nvPr>
            <p:ph idx="1"/>
          </p:nvPr>
        </p:nvSpPr>
        <p:spPr/>
        <p:txBody>
          <a:bodyPr/>
          <a:lstStyle/>
          <a:p>
            <a:pPr marL="0" indent="0" algn="ctr">
              <a:buNone/>
            </a:pPr>
            <a:r>
              <a:rPr lang="fr-CA" sz="3300" b="1" dirty="0" smtClean="0"/>
              <a:t>« La </a:t>
            </a:r>
            <a:r>
              <a:rPr lang="fr-CA" sz="3300" b="1" dirty="0"/>
              <a:t>plante </a:t>
            </a:r>
            <a:r>
              <a:rPr lang="fr-CA" sz="3300" b="1" dirty="0" smtClean="0"/>
              <a:t>verte » survit grâce à ses coéquipiers, tel une fougère nourrit d’eau et de soleil. </a:t>
            </a:r>
          </a:p>
          <a:p>
            <a:pPr marL="0" indent="0" algn="ctr">
              <a:buNone/>
            </a:pPr>
            <a:r>
              <a:rPr lang="fr-CA" sz="3300" b="1" dirty="0" smtClean="0"/>
              <a:t>Quels </a:t>
            </a:r>
            <a:r>
              <a:rPr lang="fr-CA" sz="3300" b="1" dirty="0"/>
              <a:t>sont les actions posées par la plante </a:t>
            </a:r>
            <a:r>
              <a:rPr lang="fr-CA" sz="3300" b="1" dirty="0" smtClean="0"/>
              <a:t>verte lors d’un travail d’équipe </a:t>
            </a:r>
            <a:r>
              <a:rPr lang="fr-CA" sz="3300" b="1" dirty="0"/>
              <a:t>? </a:t>
            </a:r>
            <a:endParaRPr lang="fr-CA" sz="3300" b="1" dirty="0" smtClean="0"/>
          </a:p>
          <a:p>
            <a:pPr marL="0" indent="0">
              <a:buNone/>
            </a:pPr>
            <a:endParaRPr lang="fr-CA" dirty="0"/>
          </a:p>
          <a:p>
            <a:pPr marL="0" indent="0">
              <a:buNone/>
            </a:pPr>
            <a:endParaRPr lang="fr-CA" dirty="0"/>
          </a:p>
        </p:txBody>
      </p:sp>
      <p:pic>
        <p:nvPicPr>
          <p:cNvPr id="4" name="Image 3"/>
          <p:cNvPicPr>
            <a:picLocks noChangeAspect="1"/>
          </p:cNvPicPr>
          <p:nvPr/>
        </p:nvPicPr>
        <p:blipFill>
          <a:blip r:embed="rId2"/>
          <a:stretch>
            <a:fillRect/>
          </a:stretch>
        </p:blipFill>
        <p:spPr>
          <a:xfrm>
            <a:off x="1923393" y="636213"/>
            <a:ext cx="1802046" cy="1744380"/>
          </a:xfrm>
          <a:prstGeom prst="rect">
            <a:avLst/>
          </a:prstGeom>
        </p:spPr>
      </p:pic>
      <p:pic>
        <p:nvPicPr>
          <p:cNvPr id="5" name="Image 4"/>
          <p:cNvPicPr>
            <a:picLocks noChangeAspect="1"/>
          </p:cNvPicPr>
          <p:nvPr/>
        </p:nvPicPr>
        <p:blipFill>
          <a:blip r:embed="rId2"/>
          <a:stretch>
            <a:fillRect/>
          </a:stretch>
        </p:blipFill>
        <p:spPr>
          <a:xfrm flipH="1">
            <a:off x="8411846" y="542404"/>
            <a:ext cx="2012039" cy="1838189"/>
          </a:xfrm>
          <a:prstGeom prst="rect">
            <a:avLst/>
          </a:prstGeom>
        </p:spPr>
      </p:pic>
      <p:sp>
        <p:nvSpPr>
          <p:cNvPr id="6" name="Rectangle 5"/>
          <p:cNvSpPr/>
          <p:nvPr/>
        </p:nvSpPr>
        <p:spPr>
          <a:xfrm>
            <a:off x="4584636" y="4911262"/>
            <a:ext cx="3098926" cy="1200329"/>
          </a:xfrm>
          <a:prstGeom prst="rect">
            <a:avLst/>
          </a:prstGeom>
          <a:noFill/>
        </p:spPr>
        <p:txBody>
          <a:bodyPr wrap="none" lIns="91440" tIns="45720" rIns="91440" bIns="45720">
            <a:spAutoFit/>
          </a:bodyPr>
          <a:lstStyle/>
          <a:p>
            <a:pPr algn="ctr"/>
            <a:r>
              <a:rPr lang="fr-FR" sz="72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RIEN !</a:t>
            </a:r>
            <a:endParaRPr lang="fr-FR" sz="7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xmlns="" val="312331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387</TotalTime>
  <Words>559</Words>
  <Application>Microsoft Office PowerPoint</Application>
  <PresentationFormat>Personnalisé</PresentationFormat>
  <Paragraphs>107</Paragraphs>
  <Slides>19</Slides>
  <Notes>0</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Organique</vt:lpstr>
      <vt:lpstr>Le travail d’équipe</vt:lpstr>
      <vt:lpstr>Diapositive 2</vt:lpstr>
      <vt:lpstr>Le Sociable</vt:lpstr>
      <vt:lpstr>Le Sociable </vt:lpstr>
      <vt:lpstr>Diapositive 5</vt:lpstr>
      <vt:lpstr>Le Mouton</vt:lpstr>
      <vt:lpstr>Le Mouton</vt:lpstr>
      <vt:lpstr>Diapositive 8</vt:lpstr>
      <vt:lpstr>La plante verte</vt:lpstr>
      <vt:lpstr>La plante verte </vt:lpstr>
      <vt:lpstr>Diapositive 11</vt:lpstr>
      <vt:lpstr>MONSIEUR OU MADAME  le BOSS</vt:lpstr>
      <vt:lpstr>MONSIEUR OU MADAME le BOSS</vt:lpstr>
      <vt:lpstr>Diapositive 14</vt:lpstr>
      <vt:lpstr>Les attitudes à adopter ! (pour toujours et toujours et toujours)</vt:lpstr>
      <vt:lpstr>Diapositive 16</vt:lpstr>
      <vt:lpstr>Diapositive 17</vt:lpstr>
      <vt:lpstr>Diapositive 18</vt:lpstr>
      <vt:lpstr>Conclusion?</vt:lpstr>
    </vt:vector>
  </TitlesOfParts>
  <Company>CSRN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route vers le secondaire !</dc:title>
  <dc:creator>Bastien Cynthia</dc:creator>
  <cp:lastModifiedBy>CSBE</cp:lastModifiedBy>
  <cp:revision>35</cp:revision>
  <dcterms:created xsi:type="dcterms:W3CDTF">2016-02-08T15:47:32Z</dcterms:created>
  <dcterms:modified xsi:type="dcterms:W3CDTF">2016-09-09T16:01:52Z</dcterms:modified>
</cp:coreProperties>
</file>