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0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93B9CE-F7BA-4C55-A986-3EB837F0F4E3}" type="datetimeFigureOut">
              <a:rPr lang="fr-CA" smtClean="0"/>
              <a:pPr/>
              <a:t>2015-12-02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458B54-3BC1-46C9-8954-F9572C25960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ommons.wikimedia.org/w/index.php?title=File:Flag_of_Senegal.svg&amp;lang=f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fr.wikimini.org/w/index.php?title=Alvise_Cadamosto&amp;action=edit&amp;redlink=1" TargetMode="External"/><Relationship Id="rId3" Type="http://schemas.openxmlformats.org/officeDocument/2006/relationships/hyperlink" Target="http://fr.wikimini.org/w/index.php?title=Peul&amp;action=edit&amp;redlink=1" TargetMode="External"/><Relationship Id="rId7" Type="http://schemas.openxmlformats.org/officeDocument/2006/relationships/hyperlink" Target="http://fr.wikimini.org/w/index.php?title=Mandingue&amp;action=edit&amp;redlink=1" TargetMode="External"/><Relationship Id="rId2" Type="http://schemas.openxmlformats.org/officeDocument/2006/relationships/hyperlink" Target="http://fr.wikimini.org/wiki/Wolo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r.wikimini.org/w/index.php?title=Sonink%C3%A9&amp;action=edit&amp;redlink=1" TargetMode="External"/><Relationship Id="rId5" Type="http://schemas.openxmlformats.org/officeDocument/2006/relationships/hyperlink" Target="http://fr.wikimini.org/w/index.php?title=Diola&amp;action=edit&amp;redlink=1" TargetMode="External"/><Relationship Id="rId4" Type="http://schemas.openxmlformats.org/officeDocument/2006/relationships/hyperlink" Target="http://fr.wikimini.org/w/index.php?title=S%C3%A9r%C3%A8re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mini.org/wiki/Anglais" TargetMode="External"/><Relationship Id="rId2" Type="http://schemas.openxmlformats.org/officeDocument/2006/relationships/hyperlink" Target="http://fr.wikimini.org/wiki/Ara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rkJ_Bynl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568952" cy="4032448"/>
          </a:xfrm>
        </p:spPr>
        <p:txBody>
          <a:bodyPr>
            <a:normAutofit/>
          </a:bodyPr>
          <a:lstStyle/>
          <a:p>
            <a:r>
              <a:rPr lang="fr-CA" sz="3600" b="1" dirty="0" smtClean="0">
                <a:solidFill>
                  <a:srgbClr val="FF0000"/>
                </a:solidFill>
              </a:rPr>
              <a:t>1. </a:t>
            </a:r>
          </a:p>
          <a:p>
            <a:endParaRPr lang="fr-CA" sz="3600" b="1" dirty="0" smtClean="0">
              <a:solidFill>
                <a:srgbClr val="FF0000"/>
              </a:solidFill>
            </a:endParaRPr>
          </a:p>
          <a:p>
            <a:pPr algn="l"/>
            <a:r>
              <a:rPr lang="fr-CA" sz="3600" b="1" dirty="0" smtClean="0">
                <a:solidFill>
                  <a:srgbClr val="FF0000"/>
                </a:solidFill>
              </a:rPr>
              <a:t>2. 						3. </a:t>
            </a:r>
            <a:endParaRPr lang="fr-CA" sz="36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246495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7500" b="1" dirty="0" smtClean="0">
                <a:ln w="38100">
                  <a:solidFill>
                    <a:srgbClr val="000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Quel est le pays?</a:t>
            </a:r>
            <a:endParaRPr lang="fr-CA" sz="7500" b="1" dirty="0">
              <a:ln w="38100">
                <a:solidFill>
                  <a:srgbClr val="00000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35842" name="Picture 2" descr="https://upload.wikimedia.org/wikipedia/commons/thumb/f/fd/Flag_of_Senegal.svg/218px-Flag_of_Senegal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789040"/>
            <a:ext cx="3421490" cy="2275762"/>
          </a:xfrm>
          <a:prstGeom prst="rect">
            <a:avLst/>
          </a:prstGeom>
          <a:noFill/>
        </p:spPr>
      </p:pic>
      <p:pic>
        <p:nvPicPr>
          <p:cNvPr id="1026" name="Picture 2" descr="http://media-cdn.tripadvisor.com/media/photo-s/01/06/24/32/a-senegal-lady-carry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429000"/>
            <a:ext cx="413346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5600" b="1" dirty="0" smtClean="0">
                <a:ln w="28575">
                  <a:solidFill>
                    <a:srgbClr val="000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Que connais-tu sur le pays? </a:t>
            </a:r>
            <a:endParaRPr lang="fr-CA" sz="5600" b="1" dirty="0">
              <a:ln w="28575">
                <a:solidFill>
                  <a:srgbClr val="00000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912" cy="4968552"/>
          </a:xfrm>
        </p:spPr>
        <p:txBody>
          <a:bodyPr/>
          <a:lstStyle/>
          <a:p>
            <a:r>
              <a:rPr lang="fr-CA" sz="3600" b="1" dirty="0" smtClean="0"/>
              <a:t>À propos de la nourriture?</a:t>
            </a:r>
          </a:p>
          <a:p>
            <a:r>
              <a:rPr lang="fr-CA" sz="3600" b="1" dirty="0" smtClean="0"/>
              <a:t>Des fêtes qui y sont fêtées ?</a:t>
            </a:r>
          </a:p>
          <a:p>
            <a:r>
              <a:rPr lang="fr-CA" sz="3600" b="1" dirty="0" smtClean="0"/>
              <a:t>Quelles langues parle-t-on?</a:t>
            </a:r>
          </a:p>
          <a:p>
            <a:r>
              <a:rPr lang="fr-CA" sz="3600" b="1" dirty="0" smtClean="0"/>
              <a:t>Où est situé le pays sur une carte du monde?</a:t>
            </a:r>
          </a:p>
          <a:p>
            <a:r>
              <a:rPr lang="fr-CA" sz="3600" b="1" dirty="0" smtClean="0"/>
              <a:t>D’autres éléments que tu connais à propos du pays. 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60"/>
          </a:xfrm>
        </p:spPr>
        <p:txBody>
          <a:bodyPr/>
          <a:lstStyle/>
          <a:p>
            <a:r>
              <a:rPr lang="fr-CA" b="1" dirty="0" smtClean="0"/>
              <a:t>Le </a:t>
            </a:r>
            <a:r>
              <a:rPr lang="fr-CA" b="1" dirty="0" smtClean="0"/>
              <a:t>S</a:t>
            </a:r>
            <a:r>
              <a:rPr lang="fr-CA" b="1" dirty="0" smtClean="0"/>
              <a:t>énégal se trouve dans quel continent?</a:t>
            </a:r>
          </a:p>
          <a:p>
            <a:r>
              <a:rPr lang="fr-CA" b="1" dirty="0" smtClean="0"/>
              <a:t>Se trouve-t-il dans l’hémisphère Nord ou Sud?</a:t>
            </a:r>
            <a:endParaRPr lang="fr-CA" b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800219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4600" b="1" dirty="0" smtClean="0">
                <a:ln w="28575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Situons le Mexique sur une carte </a:t>
            </a:r>
            <a:endParaRPr lang="fr-CA" sz="4600" b="1" dirty="0">
              <a:ln w="28575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5362" name="Picture 2" descr="http://collectes-partages.org/wp-content/uploads/2010/08/carte-seneg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140968"/>
            <a:ext cx="3600400" cy="3176824"/>
          </a:xfrm>
          <a:prstGeom prst="rect">
            <a:avLst/>
          </a:prstGeom>
          <a:noFill/>
        </p:spPr>
      </p:pic>
      <p:pic>
        <p:nvPicPr>
          <p:cNvPr id="15364" name="Picture 4" descr="http://www.fil-info-france.com/aaaasenega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284984"/>
            <a:ext cx="3669906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Le vert </a:t>
            </a:r>
            <a:r>
              <a:rPr lang="fr-FR" dirty="0" smtClean="0"/>
              <a:t>représente la couleur du prophète pour les musulmans, de l'espérance pour les chrétiens ou de la fécondité pour les animistes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L’or (Jaune) </a:t>
            </a:r>
            <a:r>
              <a:rPr lang="fr-FR" dirty="0" smtClean="0"/>
              <a:t>est signe de richesse et le fruit du </a:t>
            </a:r>
            <a:r>
              <a:rPr lang="fr-FR" dirty="0" smtClean="0"/>
              <a:t>travail.</a:t>
            </a:r>
          </a:p>
          <a:p>
            <a:r>
              <a:rPr lang="fr-FR" dirty="0" smtClean="0"/>
              <a:t>Le rouge rappelle </a:t>
            </a:r>
            <a:r>
              <a:rPr lang="fr-FR" dirty="0" smtClean="0"/>
              <a:t>la couleur du sang, de la vie, du sacrifice par toute la Nation et la lutte contre le sous développement</a:t>
            </a:r>
            <a:r>
              <a:rPr lang="fr-FR" dirty="0" smtClean="0"/>
              <a:t>.</a:t>
            </a:r>
          </a:p>
          <a:p>
            <a:r>
              <a:rPr lang="fr-FR" dirty="0" smtClean="0"/>
              <a:t>L’étoile a </a:t>
            </a:r>
            <a:r>
              <a:rPr lang="fr-FR" dirty="0" smtClean="0"/>
              <a:t>cinq </a:t>
            </a:r>
            <a:r>
              <a:rPr lang="fr-FR" dirty="0" smtClean="0"/>
              <a:t>branches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pour marquer l’ouverture du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Sénégal </a:t>
            </a:r>
            <a:r>
              <a:rPr lang="fr-FR" dirty="0" smtClean="0"/>
              <a:t>aux cinq continents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800219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4600" b="1" dirty="0" smtClean="0">
                <a:ln w="28575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Signification du drapeau</a:t>
            </a:r>
            <a:endParaRPr lang="fr-CA" sz="4600" b="1" dirty="0">
              <a:ln w="28575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7410" name="Picture 2" descr="Drapeau du Sénég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581128"/>
            <a:ext cx="3168352" cy="21122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8985176" cy="5805264"/>
          </a:xfrm>
        </p:spPr>
        <p:txBody>
          <a:bodyPr>
            <a:normAutofit lnSpcReduction="10000"/>
          </a:bodyPr>
          <a:lstStyle/>
          <a:p>
            <a:r>
              <a:rPr lang="fr-CA" sz="3200" dirty="0" smtClean="0"/>
              <a:t>Le drapeau sénégalais actuel est le troisième utilisé par le Pays. </a:t>
            </a:r>
          </a:p>
          <a:p>
            <a:r>
              <a:rPr lang="fr-CA" sz="3200" dirty="0" smtClean="0"/>
              <a:t>La langue officiel est le français.</a:t>
            </a:r>
          </a:p>
          <a:p>
            <a:r>
              <a:rPr lang="fr-CA" sz="3200" dirty="0" smtClean="0"/>
              <a:t>Il y a six autres langues parlées au Sénégal :</a:t>
            </a:r>
          </a:p>
          <a:p>
            <a:pPr>
              <a:buFont typeface="Wingdings" pitchFamily="2" charset="2"/>
              <a:buChar char="ü"/>
            </a:pPr>
            <a:r>
              <a:rPr lang="fr-FR" sz="3200" dirty="0" smtClean="0">
                <a:hlinkClick r:id="rId2" tooltip="Wolof"/>
              </a:rPr>
              <a:t>Wolof</a:t>
            </a:r>
            <a:r>
              <a:rPr lang="fr-FR" sz="3200" dirty="0" smtClean="0"/>
              <a:t>, le </a:t>
            </a:r>
            <a:r>
              <a:rPr lang="fr-FR" sz="3200" dirty="0" smtClean="0">
                <a:hlinkClick r:id="rId3" tooltip="Peul (page inexistante)"/>
              </a:rPr>
              <a:t>peul</a:t>
            </a:r>
            <a:r>
              <a:rPr lang="fr-FR" sz="3200" dirty="0" smtClean="0"/>
              <a:t>, </a:t>
            </a:r>
            <a:r>
              <a:rPr lang="fr-FR" sz="3200" dirty="0" smtClean="0"/>
              <a:t>le </a:t>
            </a:r>
            <a:r>
              <a:rPr lang="fr-FR" sz="3200" dirty="0" smtClean="0">
                <a:hlinkClick r:id="rId4" tooltip="Sérère (page inexistante)"/>
              </a:rPr>
              <a:t>sérère</a:t>
            </a:r>
            <a:r>
              <a:rPr lang="fr-FR" sz="3200" dirty="0" smtClean="0"/>
              <a:t>, le </a:t>
            </a:r>
            <a:r>
              <a:rPr lang="fr-FR" sz="3200" dirty="0" smtClean="0">
                <a:hlinkClick r:id="rId5" tooltip="Diola (page inexistante)"/>
              </a:rPr>
              <a:t>diola</a:t>
            </a:r>
            <a:r>
              <a:rPr lang="fr-FR" sz="3200" dirty="0" smtClean="0"/>
              <a:t>, le </a:t>
            </a:r>
            <a:r>
              <a:rPr lang="fr-FR" sz="3200" dirty="0" smtClean="0">
                <a:hlinkClick r:id="rId6" tooltip="Soninké (page inexistante)"/>
              </a:rPr>
              <a:t>soninké</a:t>
            </a:r>
            <a:r>
              <a:rPr lang="fr-FR" sz="3200" dirty="0" smtClean="0"/>
              <a:t>, et le </a:t>
            </a:r>
            <a:r>
              <a:rPr lang="fr-FR" sz="3200" dirty="0" smtClean="0">
                <a:hlinkClick r:id="rId7" tooltip="Mandingue (page inexistante)"/>
              </a:rPr>
              <a:t>mandingue</a:t>
            </a:r>
            <a:r>
              <a:rPr lang="fr-FR" sz="3200" dirty="0" smtClean="0"/>
              <a:t> (elles ne sont pas </a:t>
            </a:r>
            <a:r>
              <a:rPr lang="fr-FR" sz="3200" dirty="0" smtClean="0"/>
              <a:t>enseignées à l’école).</a:t>
            </a:r>
            <a:endParaRPr lang="fr-CA" sz="3200" dirty="0" smtClean="0"/>
          </a:p>
          <a:p>
            <a:r>
              <a:rPr lang="fr-CA" sz="3200" dirty="0" smtClean="0"/>
              <a:t>L’éducation au Sénégal est l’une des plus avancée sur le continent africain. </a:t>
            </a:r>
          </a:p>
          <a:p>
            <a:r>
              <a:rPr lang="fr-FR" sz="3200" dirty="0" smtClean="0"/>
              <a:t>Le Sénégal a été découvert en 1455 par le navigateur </a:t>
            </a:r>
            <a:r>
              <a:rPr lang="fr-FR" sz="3200" dirty="0" err="1" smtClean="0">
                <a:hlinkClick r:id="rId8" tooltip="Alvise Cadamosto (page inexistante)"/>
              </a:rPr>
              <a:t>Alvise</a:t>
            </a:r>
            <a:r>
              <a:rPr lang="fr-FR" sz="3200" dirty="0" smtClean="0">
                <a:hlinkClick r:id="rId8" tooltip="Alvise Cadamosto (page inexistante)"/>
              </a:rPr>
              <a:t> </a:t>
            </a:r>
            <a:r>
              <a:rPr lang="fr-FR" sz="3200" dirty="0" err="1" smtClean="0">
                <a:hlinkClick r:id="rId8" tooltip="Alvise Cadamosto (page inexistante)"/>
              </a:rPr>
              <a:t>Cadamosto</a:t>
            </a:r>
            <a:r>
              <a:rPr lang="fr-FR" sz="3200" dirty="0" smtClean="0"/>
              <a:t>.</a:t>
            </a:r>
          </a:p>
          <a:p>
            <a:r>
              <a:rPr lang="fr-FR" sz="1600" dirty="0" smtClean="0"/>
              <a:t>http://cve.grics.qc.ca/fr/2246/15913</a:t>
            </a:r>
            <a:endParaRPr lang="fr-FR" sz="1600" dirty="0" smtClean="0"/>
          </a:p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5200" b="1" dirty="0" smtClean="0">
                <a:ln w="28575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Savais-tu que?</a:t>
            </a:r>
            <a:endParaRPr lang="fr-CA" sz="5200" b="1" dirty="0">
              <a:ln w="28575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256624"/>
          </a:xfrm>
        </p:spPr>
        <p:txBody>
          <a:bodyPr>
            <a:normAutofit fontScale="92500" lnSpcReduction="20000"/>
          </a:bodyPr>
          <a:lstStyle/>
          <a:p>
            <a:r>
              <a:rPr lang="fr-FR" sz="3900" dirty="0" smtClean="0"/>
              <a:t>L'école </a:t>
            </a:r>
            <a:r>
              <a:rPr lang="fr-FR" sz="3900" dirty="0" smtClean="0"/>
              <a:t>maternelle </a:t>
            </a:r>
            <a:r>
              <a:rPr lang="fr-FR" sz="3900" dirty="0" smtClean="0"/>
              <a:t>accueille l'enfant dès 2 ans. </a:t>
            </a:r>
            <a:endParaRPr lang="fr-FR" sz="3900" dirty="0" smtClean="0"/>
          </a:p>
          <a:p>
            <a:r>
              <a:rPr lang="fr-FR" sz="3900" dirty="0" smtClean="0"/>
              <a:t>L'école </a:t>
            </a:r>
            <a:r>
              <a:rPr lang="fr-FR" sz="3900" dirty="0" smtClean="0"/>
              <a:t>élémentaire commence de 5 ans jusqu'à 13 ans. </a:t>
            </a:r>
            <a:endParaRPr lang="fr-FR" sz="3900" dirty="0" smtClean="0"/>
          </a:p>
          <a:p>
            <a:r>
              <a:rPr lang="fr-FR" sz="3900" dirty="0" smtClean="0"/>
              <a:t>Il </a:t>
            </a:r>
            <a:r>
              <a:rPr lang="fr-FR" sz="3900" dirty="0" smtClean="0"/>
              <a:t>y a entre 20 et 50 élèves par classe et 2 ou 3 élèves par banc. </a:t>
            </a:r>
            <a:endParaRPr lang="fr-FR" sz="3900" dirty="0" smtClean="0"/>
          </a:p>
          <a:p>
            <a:r>
              <a:rPr lang="fr-FR" sz="3900" dirty="0" smtClean="0"/>
              <a:t>Il n’y a pas d’enseignement obligatoire. </a:t>
            </a:r>
          </a:p>
          <a:p>
            <a:r>
              <a:rPr lang="fr-FR" sz="3900" dirty="0" smtClean="0"/>
              <a:t>L’école est accessible aux filles et aux garçons.</a:t>
            </a:r>
          </a:p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5200" b="1" dirty="0" smtClean="0">
                <a:ln w="28575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L’école sénégalaise</a:t>
            </a:r>
            <a:endParaRPr lang="fr-CA" sz="5200" b="1" dirty="0">
              <a:ln w="28575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6192688"/>
          </a:xfrm>
        </p:spPr>
        <p:txBody>
          <a:bodyPr>
            <a:normAutofit fontScale="92500" lnSpcReduction="10000"/>
          </a:bodyPr>
          <a:lstStyle/>
          <a:p>
            <a:r>
              <a:rPr lang="fr-CA" sz="3200" dirty="0" smtClean="0"/>
              <a:t>Jours d’école: Les lundis, mardis, jeudis et vendredis toute la journée. Les mercredis, ils vont à l’école en avant-midi seulement, 	8h00 à 13h00</a:t>
            </a:r>
          </a:p>
          <a:p>
            <a:r>
              <a:rPr lang="fr-FR" sz="3200" dirty="0" smtClean="0"/>
              <a:t>Les matières enseignées sont le français, l'histoire-géographie, la lecture, l'écriture, le calcul, les connaissances du milieu, les savoirs utiles, des enseignements facultatifs comme la langue </a:t>
            </a:r>
            <a:r>
              <a:rPr lang="fr-FR" sz="3200" dirty="0" smtClean="0">
                <a:hlinkClick r:id="rId2" tooltip="Arabe"/>
              </a:rPr>
              <a:t>arabe</a:t>
            </a:r>
            <a:r>
              <a:rPr lang="fr-FR" sz="3200" dirty="0" smtClean="0"/>
              <a:t> et l'</a:t>
            </a:r>
            <a:r>
              <a:rPr lang="fr-FR" sz="3200" dirty="0" smtClean="0">
                <a:hlinkClick r:id="rId3" tooltip="Anglais"/>
              </a:rPr>
              <a:t>anglais</a:t>
            </a:r>
            <a:r>
              <a:rPr lang="fr-FR" sz="3200" dirty="0" smtClean="0"/>
              <a:t>.</a:t>
            </a:r>
          </a:p>
          <a:p>
            <a:r>
              <a:rPr lang="fr-FR" sz="3200" dirty="0" smtClean="0"/>
              <a:t>La majorité des écoles sont musulmanes. </a:t>
            </a:r>
          </a:p>
          <a:p>
            <a:r>
              <a:rPr lang="fr-FR" sz="3200" dirty="0" smtClean="0"/>
              <a:t>Le système correspond au système éducatif français ce qui permet de valider le diplôme en France. </a:t>
            </a:r>
          </a:p>
          <a:p>
            <a:r>
              <a:rPr lang="fr-CA" sz="1600" dirty="0" smtClean="0">
                <a:hlinkClick r:id="rId4"/>
              </a:rPr>
              <a:t>https://</a:t>
            </a:r>
            <a:r>
              <a:rPr lang="fr-CA" sz="1600" dirty="0" smtClean="0">
                <a:hlinkClick r:id="rId4"/>
              </a:rPr>
              <a:t>www.youtube.com/watch?v=UrkJ_BynlrA</a:t>
            </a:r>
            <a:endParaRPr lang="fr-CA" sz="1600" dirty="0" smtClean="0"/>
          </a:p>
          <a:p>
            <a:endParaRPr lang="fr-CA" sz="1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5200" b="1" dirty="0" smtClean="0">
                <a:ln w="28575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L’école sénégalaise</a:t>
            </a:r>
            <a:endParaRPr lang="fr-CA" sz="5200" b="1" dirty="0">
              <a:ln w="28575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Personnalisé 8">
      <a:dk1>
        <a:srgbClr val="FFFF00"/>
      </a:dk1>
      <a:lt1>
        <a:srgbClr val="000000"/>
      </a:lt1>
      <a:dk2>
        <a:srgbClr val="FFFF00"/>
      </a:dk2>
      <a:lt2>
        <a:srgbClr val="FFFF00"/>
      </a:lt2>
      <a:accent1>
        <a:srgbClr val="FFFF00"/>
      </a:accent1>
      <a:accent2>
        <a:srgbClr val="FFFF00"/>
      </a:accent2>
      <a:accent3>
        <a:srgbClr val="FFFF00"/>
      </a:accent3>
      <a:accent4>
        <a:srgbClr val="FFFF00"/>
      </a:accent4>
      <a:accent5>
        <a:srgbClr val="FFFF00"/>
      </a:accent5>
      <a:accent6>
        <a:srgbClr val="FFFF00"/>
      </a:accent6>
      <a:hlink>
        <a:srgbClr val="000000"/>
      </a:hlink>
      <a:folHlink>
        <a:srgbClr val="00000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962</TotalTime>
  <Words>325</Words>
  <Application>Microsoft Office PowerPoint</Application>
  <PresentationFormat>Affichage à l'écran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Valérie Simoneau</dc:creator>
  <cp:lastModifiedBy>Valérie Simoneau</cp:lastModifiedBy>
  <cp:revision>22</cp:revision>
  <dcterms:created xsi:type="dcterms:W3CDTF">2015-12-02T01:40:29Z</dcterms:created>
  <dcterms:modified xsi:type="dcterms:W3CDTF">2015-12-03T12:16:42Z</dcterms:modified>
</cp:coreProperties>
</file>