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notesMasterIdLst>
    <p:notesMasterId r:id="rId10"/>
  </p:notes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7" r:id="rId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E8BC"/>
    <a:srgbClr val="00CE01"/>
    <a:srgbClr val="98C5D8"/>
    <a:srgbClr val="A8D7EB"/>
    <a:srgbClr val="B8ECFF"/>
    <a:srgbClr val="9BEDFF"/>
    <a:srgbClr val="CC66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90" autoAdjust="0"/>
  </p:normalViewPr>
  <p:slideViewPr>
    <p:cSldViewPr snapToGrid="0" snapToObjects="1">
      <p:cViewPr>
        <p:scale>
          <a:sx n="70" d="100"/>
          <a:sy n="70" d="100"/>
        </p:scale>
        <p:origin x="138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EE691-7BA8-8F42-A056-B3BE655E18ED}" type="datetimeFigureOut">
              <a:rPr lang="fr-FR" smtClean="0"/>
              <a:t>12/10/2015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A487F-AAC1-684F-B9C2-97BD498C93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9272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Nommer les élèves un à un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A487F-AAC1-684F-B9C2-97BD498C939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689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34222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748F4497-46AD-F945-8548-F143C7FB4F70}" type="datetimeFigureOut">
              <a:rPr lang="fr-FR" smtClean="0"/>
              <a:t>12/10/2015</a:t>
            </a:fld>
            <a:endParaRPr lang="fr-F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9B0BB2-8AEE-5C4E-BFBF-F7C5859511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023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4497-46AD-F945-8548-F143C7FB4F70}" type="datetimeFigureOut">
              <a:rPr lang="fr-FR" smtClean="0"/>
              <a:t>12/10/2015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0BB2-8AEE-5C4E-BFBF-F7C5859511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500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4497-46AD-F945-8548-F143C7FB4F70}" type="datetimeFigureOut">
              <a:rPr lang="fr-FR" smtClean="0"/>
              <a:t>12/10/2015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0BB2-8AEE-5C4E-BFBF-F7C5859511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805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4497-46AD-F945-8548-F143C7FB4F70}" type="datetimeFigureOut">
              <a:rPr lang="fr-FR" smtClean="0"/>
              <a:t>12/10/2015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0BB2-8AEE-5C4E-BFBF-F7C5859511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494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32914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48F4497-46AD-F945-8548-F143C7FB4F70}" type="datetimeFigureOut">
              <a:rPr lang="fr-FR" smtClean="0"/>
              <a:t>12/10/2015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9B0BB2-8AEE-5C4E-BFBF-F7C5859511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498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4497-46AD-F945-8548-F143C7FB4F70}" type="datetimeFigureOut">
              <a:rPr lang="fr-FR" smtClean="0"/>
              <a:t>12/10/2015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0BB2-8AEE-5C4E-BFBF-F7C5859511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592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4497-46AD-F945-8548-F143C7FB4F70}" type="datetimeFigureOut">
              <a:rPr lang="fr-FR" smtClean="0"/>
              <a:t>12/10/2015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0BB2-8AEE-5C4E-BFBF-F7C5859511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98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4497-46AD-F945-8548-F143C7FB4F70}" type="datetimeFigureOut">
              <a:rPr lang="fr-FR" smtClean="0"/>
              <a:t>12/10/2015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0BB2-8AEE-5C4E-BFBF-F7C5859511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90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4497-46AD-F945-8548-F143C7FB4F70}" type="datetimeFigureOut">
              <a:rPr lang="fr-FR" smtClean="0"/>
              <a:t>12/10/2015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0BB2-8AEE-5C4E-BFBF-F7C5859511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275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7336" y="292608"/>
            <a:ext cx="6163056" cy="6272784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4497-46AD-F945-8548-F143C7FB4F70}" type="datetimeFigureOut">
              <a:rPr lang="fr-FR" smtClean="0"/>
              <a:t>12/10/2015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05454" y="6265818"/>
            <a:ext cx="3950208" cy="274320"/>
          </a:xfrm>
        </p:spPr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9B0BB2-8AEE-5C4E-BFBF-F7C58595118D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10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bg1">
              <a:lumMod val="50000"/>
              <a:lumOff val="5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48F4497-46AD-F945-8548-F143C7FB4F70}" type="datetimeFigureOut">
              <a:rPr lang="fr-FR" smtClean="0"/>
              <a:t>12/10/2015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9B0BB2-8AEE-5C4E-BFBF-F7C5859511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24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9" name="Rectangle 8"/>
          <p:cNvSpPr/>
          <p:nvPr/>
        </p:nvSpPr>
        <p:spPr>
          <a:xfrm>
            <a:off x="292608" y="292608"/>
            <a:ext cx="8558784" cy="6272784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7338" y="6265818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48F4497-46AD-F945-8548-F143C7FB4F70}" type="datetimeFigureOut">
              <a:rPr lang="fr-FR" smtClean="0"/>
              <a:t>12/10/2015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265818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3555" y="6265818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C9B0BB2-8AEE-5C4E-BFBF-F7C5859511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0627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71281" y="1898430"/>
            <a:ext cx="6801440" cy="2590800"/>
          </a:xfrm>
        </p:spPr>
        <p:txBody>
          <a:bodyPr/>
          <a:lstStyle/>
          <a:p>
            <a:r>
              <a:rPr lang="fr-CA" dirty="0" smtClean="0">
                <a:solidFill>
                  <a:schemeClr val="tx1"/>
                </a:solidFill>
                <a:latin typeface="AR CHRISTY" panose="02000000000000000000" pitchFamily="2" charset="0"/>
              </a:rPr>
              <a:t>Les 5 au quotidien</a:t>
            </a:r>
            <a:endParaRPr lang="fr-CA" dirty="0">
              <a:solidFill>
                <a:schemeClr val="tx1"/>
              </a:solidFill>
              <a:latin typeface="AR CHRISTY" panose="02000000000000000000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81" y="3043452"/>
            <a:ext cx="8611737" cy="321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6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20472914">
            <a:off x="255736" y="1330429"/>
            <a:ext cx="3486387" cy="936411"/>
          </a:xfrm>
        </p:spPr>
        <p:txBody>
          <a:bodyPr>
            <a:no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 CHRISTY" panose="02000000000000000000" pitchFamily="2" charset="0"/>
                <a:cs typeface="Chalkduster"/>
              </a:rPr>
              <a:t>L</a:t>
            </a:r>
            <a:r>
              <a:rPr lang="fr-FR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 CHRISTY" panose="02000000000000000000" pitchFamily="2" charset="0"/>
                <a:cs typeface="Chalkduster"/>
              </a:rPr>
              <a:t>ecture </a:t>
            </a:r>
            <a:r>
              <a:rPr lang="fr-FR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 CHRISTY" panose="02000000000000000000" pitchFamily="2" charset="0"/>
                <a:cs typeface="Chalkduster"/>
              </a:rPr>
              <a:t>à soi</a:t>
            </a:r>
            <a:endParaRPr lang="fr-FR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 CHRISTY" panose="02000000000000000000" pitchFamily="2" charset="0"/>
              <a:cs typeface="Chalkduster"/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3546846" y="191069"/>
            <a:ext cx="5433712" cy="6510382"/>
          </a:xfrm>
          <a:solidFill>
            <a:srgbClr val="B6E8BC"/>
          </a:solidFill>
          <a:ln w="38100" cmpd="sng">
            <a:solidFill>
              <a:schemeClr val="tx1"/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800" i="1" dirty="0" smtClean="0">
              <a:latin typeface="AR CENA" panose="02000000000000000000" pitchFamily="2" charset="0"/>
              <a:cs typeface="Avenir Light"/>
            </a:endParaRPr>
          </a:p>
          <a:p>
            <a:pPr marL="0" indent="0" algn="ctr">
              <a:buNone/>
            </a:pPr>
            <a:r>
              <a:rPr lang="fr-FR" sz="3200" i="1" dirty="0" smtClean="0">
                <a:latin typeface="AR CENA" panose="02000000000000000000" pitchFamily="2" charset="0"/>
                <a:cs typeface="Avenir Light"/>
              </a:rPr>
              <a:t>Lire </a:t>
            </a:r>
            <a:r>
              <a:rPr lang="fr-FR" sz="3200" i="1" dirty="0" smtClean="0">
                <a:latin typeface="AR CENA" panose="02000000000000000000" pitchFamily="2" charset="0"/>
                <a:cs typeface="Avenir Light"/>
              </a:rPr>
              <a:t>m’aide à…</a:t>
            </a:r>
            <a:endParaRPr lang="fr-FR" sz="3200" i="1" dirty="0">
              <a:latin typeface="AR CENA" panose="02000000000000000000" pitchFamily="2" charset="0"/>
              <a:cs typeface="Avenir Light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41" y="2483421"/>
            <a:ext cx="3185583" cy="36406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666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77421" y="112728"/>
            <a:ext cx="8761863" cy="1524842"/>
          </a:xfrm>
          <a:solidFill>
            <a:schemeClr val="accent2">
              <a:lumMod val="40000"/>
              <a:lumOff val="60000"/>
            </a:schemeClr>
          </a:solidFill>
          <a:ln w="57150" cmpd="sng">
            <a:noFill/>
            <a:prstDash val="dash"/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83000"/>
              </a:lnSpc>
            </a:pPr>
            <a:r>
              <a:rPr lang="fr-FR" sz="3600" cap="all" spc="-1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AR CENA" panose="02000000000000000000" pitchFamily="2" charset="0"/>
              </a:rPr>
              <a:t>Tableau d’autonomie </a:t>
            </a:r>
            <a:endParaRPr lang="fr-FR" sz="3600" cap="all" spc="-1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1097281" y="1821308"/>
            <a:ext cx="3657600" cy="640080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AR CENA" panose="02000000000000000000" pitchFamily="2" charset="0"/>
              </a:rPr>
              <a:t>Rôles des é</a:t>
            </a:r>
            <a:r>
              <a:rPr lang="fr-FR" sz="2800" dirty="0" smtClean="0">
                <a:solidFill>
                  <a:schemeClr val="tx1"/>
                </a:solidFill>
                <a:latin typeface="AR CENA" panose="02000000000000000000" pitchFamily="2" charset="0"/>
              </a:rPr>
              <a:t>lèves</a:t>
            </a:r>
            <a:endParaRPr lang="fr-FR" sz="2800" dirty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>
          <a:xfrm>
            <a:off x="457200" y="2374710"/>
            <a:ext cx="5015552" cy="4053386"/>
          </a:xfrm>
          <a:solidFill>
            <a:srgbClr val="B6E8BC"/>
          </a:solidFill>
          <a:ln w="57150" cmpd="sng">
            <a:solidFill>
              <a:srgbClr val="B6E8BC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fr-FR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endParaRPr lang="fr-FR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fr-FR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fr-FR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fr-FR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fr-FR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3"/>
          </p:nvPr>
        </p:nvSpPr>
        <p:spPr>
          <a:xfrm>
            <a:off x="5394962" y="1821308"/>
            <a:ext cx="3657600" cy="640080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AR CENA" panose="02000000000000000000" pitchFamily="2" charset="0"/>
              </a:rPr>
              <a:t>Rôle de Mélanie</a:t>
            </a:r>
            <a:endParaRPr lang="fr-FR" sz="2800" dirty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4"/>
          </p:nvPr>
        </p:nvSpPr>
        <p:spPr>
          <a:xfrm>
            <a:off x="5800298" y="2374711"/>
            <a:ext cx="2886501" cy="4053385"/>
          </a:xfrm>
          <a:solidFill>
            <a:srgbClr val="B6E8BC"/>
          </a:solidFill>
          <a:ln w="57150" cmpd="sng">
            <a:solidFill>
              <a:srgbClr val="B6E8BC"/>
            </a:solidFill>
          </a:ln>
        </p:spPr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r>
              <a:rPr lang="fr-FR" dirty="0"/>
              <a:t> </a:t>
            </a:r>
          </a:p>
          <a:p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dirty="0"/>
              <a:t> 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976" y="-131024"/>
            <a:ext cx="6747456" cy="259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9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578" y="4494015"/>
            <a:ext cx="888360" cy="888360"/>
          </a:xfrm>
          <a:prstGeom prst="rect">
            <a:avLst/>
          </a:prstGeom>
        </p:spPr>
      </p:pic>
      <p:sp>
        <p:nvSpPr>
          <p:cNvPr id="10" name="Titre 9"/>
          <p:cNvSpPr>
            <a:spLocks noGrp="1"/>
          </p:cNvSpPr>
          <p:nvPr>
            <p:ph type="ctrTitle"/>
          </p:nvPr>
        </p:nvSpPr>
        <p:spPr>
          <a:xfrm>
            <a:off x="0" y="20012"/>
            <a:ext cx="9143999" cy="2035931"/>
          </a:xfrm>
          <a:solidFill>
            <a:schemeClr val="accent2">
              <a:lumMod val="40000"/>
              <a:lumOff val="60000"/>
            </a:schemeClr>
          </a:solidFill>
          <a:ln w="57150" cmpd="sng">
            <a:noFill/>
            <a:prstDash val="dash"/>
          </a:ln>
        </p:spPr>
        <p:txBody>
          <a:bodyPr>
            <a:noAutofit/>
          </a:bodyPr>
          <a:lstStyle/>
          <a:p>
            <a:r>
              <a:rPr lang="fr-FR" sz="4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 CENA" panose="02000000000000000000" pitchFamily="2" charset="0"/>
              </a:rPr>
              <a:t>Comportements à adopter pendant la lecture à soi</a:t>
            </a:r>
            <a:endParaRPr lang="fr-FR" sz="4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AR CENA" panose="02000000000000000000" pitchFamily="2" charset="0"/>
              <a:cs typeface="Chalkduster"/>
            </a:endParaRPr>
          </a:p>
        </p:txBody>
      </p:sp>
      <p:sp>
        <p:nvSpPr>
          <p:cNvPr id="11" name="Sous-titre 10"/>
          <p:cNvSpPr>
            <a:spLocks noGrp="1"/>
          </p:cNvSpPr>
          <p:nvPr>
            <p:ph type="subTitle" idx="1"/>
          </p:nvPr>
        </p:nvSpPr>
        <p:spPr>
          <a:xfrm>
            <a:off x="1252156" y="2177279"/>
            <a:ext cx="7066844" cy="3754736"/>
          </a:xfrm>
        </p:spPr>
        <p:txBody>
          <a:bodyPr>
            <a:normAutofit/>
          </a:bodyPr>
          <a:lstStyle/>
          <a:p>
            <a:pPr marL="457200" indent="-457200" algn="l">
              <a:buFont typeface="Wingdings" charset="2"/>
              <a:buChar char="v"/>
            </a:pPr>
            <a:r>
              <a:rPr lang="fr-FR" sz="2800" dirty="0" smtClean="0">
                <a:solidFill>
                  <a:schemeClr val="tx1"/>
                </a:solidFill>
                <a:latin typeface="AR CENA" panose="02000000000000000000" pitchFamily="2" charset="0"/>
              </a:rPr>
              <a:t> Je lis tout de suite</a:t>
            </a:r>
          </a:p>
          <a:p>
            <a:pPr algn="l"/>
            <a:endParaRPr lang="fr-FR" sz="2800" dirty="0" smtClean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pPr marL="457200" indent="-457200" algn="l">
              <a:buFont typeface="Wingdings" charset="2"/>
              <a:buChar char="v"/>
            </a:pPr>
            <a:r>
              <a:rPr lang="fr-FR" sz="2800" dirty="0" smtClean="0">
                <a:solidFill>
                  <a:schemeClr val="tx1"/>
                </a:solidFill>
                <a:latin typeface="AR CENA" panose="02000000000000000000" pitchFamily="2" charset="0"/>
              </a:rPr>
              <a:t>Je reste assis</a:t>
            </a:r>
          </a:p>
          <a:p>
            <a:pPr algn="l"/>
            <a:endParaRPr lang="fr-FR" sz="2800" dirty="0" smtClean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pPr marL="457200" indent="-457200" algn="l">
              <a:buFont typeface="Wingdings" charset="2"/>
              <a:buChar char="v"/>
            </a:pPr>
            <a:r>
              <a:rPr lang="fr-FR" sz="2800" dirty="0" smtClean="0">
                <a:solidFill>
                  <a:schemeClr val="tx1"/>
                </a:solidFill>
                <a:latin typeface="AR CENA" panose="02000000000000000000" pitchFamily="2" charset="0"/>
              </a:rPr>
              <a:t>J’ai les yeux sur mon livre</a:t>
            </a:r>
          </a:p>
          <a:p>
            <a:pPr algn="l"/>
            <a:endParaRPr lang="fr-FR" sz="2800" dirty="0" smtClean="0">
              <a:solidFill>
                <a:schemeClr val="tx1"/>
              </a:solidFill>
              <a:latin typeface="AR CENA" panose="02000000000000000000" pitchFamily="2" charset="0"/>
            </a:endParaRPr>
          </a:p>
          <a:p>
            <a:pPr marL="457200" indent="-457200" algn="l">
              <a:buFont typeface="Wingdings" charset="2"/>
              <a:buChar char="v"/>
            </a:pPr>
            <a:r>
              <a:rPr lang="fr-FR" sz="2800" dirty="0" smtClean="0">
                <a:solidFill>
                  <a:schemeClr val="tx1"/>
                </a:solidFill>
                <a:latin typeface="AR CENA" panose="02000000000000000000" pitchFamily="2" charset="0"/>
              </a:rPr>
              <a:t>Je reste en silence</a:t>
            </a:r>
            <a:endParaRPr lang="fr-FR" sz="2800" b="1" dirty="0" smtClean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/>
          <a:srcRect r="3056" b="9101"/>
          <a:stretch/>
        </p:blipFill>
        <p:spPr>
          <a:xfrm>
            <a:off x="5847769" y="3437768"/>
            <a:ext cx="905083" cy="89107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/>
          <a:srcRect b="7882"/>
          <a:stretch/>
        </p:blipFill>
        <p:spPr>
          <a:xfrm>
            <a:off x="4094481" y="2912971"/>
            <a:ext cx="970064" cy="93828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241189" y="1738203"/>
            <a:ext cx="706964" cy="134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9945"/>
            <a:ext cx="8229600" cy="4525963"/>
          </a:xfrm>
          <a:ln w="57150" cmpd="sng">
            <a:noFill/>
            <a:prstDash val="dash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u="sng" dirty="0" smtClean="0">
                <a:latin typeface="+mj-lt"/>
                <a:cs typeface="Avenir Light"/>
              </a:rPr>
              <a:t>Pochettes de livres</a:t>
            </a:r>
          </a:p>
          <a:p>
            <a:endParaRPr lang="fr-FR" sz="2400" dirty="0" smtClean="0">
              <a:latin typeface="AR CENA" panose="02000000000000000000" pitchFamily="2" charset="0"/>
            </a:endParaRPr>
          </a:p>
          <a:p>
            <a:r>
              <a:rPr lang="fr-FR" sz="2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 CENA" panose="02000000000000000000" pitchFamily="2" charset="0"/>
              </a:rPr>
              <a:t>Est-ce que le suje</a:t>
            </a:r>
            <a:r>
              <a:rPr lang="fr-FR" sz="2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 CENA" panose="02000000000000000000" pitchFamily="2" charset="0"/>
              </a:rPr>
              <a:t>t de ce livre m’intéresse?</a:t>
            </a:r>
            <a:endParaRPr lang="fr-FR" sz="2600" dirty="0">
              <a:solidFill>
                <a:schemeClr val="accent3">
                  <a:lumMod val="40000"/>
                  <a:lumOff val="60000"/>
                </a:schemeClr>
              </a:solidFill>
              <a:latin typeface="AR CENA" panose="02000000000000000000" pitchFamily="2" charset="0"/>
            </a:endParaRPr>
          </a:p>
          <a:p>
            <a:r>
              <a:rPr lang="fr-FR" sz="2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 CENA" panose="02000000000000000000" pitchFamily="2" charset="0"/>
              </a:rPr>
              <a:t>Pourquoi est-ce que je veux lire ce livre? (intention de lecture)</a:t>
            </a:r>
          </a:p>
          <a:p>
            <a:r>
              <a:rPr lang="fr-FR" sz="2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 CENA" panose="02000000000000000000" pitchFamily="2" charset="0"/>
              </a:rPr>
              <a:t>Est-ce que je comprends ce que je lis?</a:t>
            </a:r>
          </a:p>
          <a:p>
            <a:r>
              <a:rPr lang="fr-FR" sz="2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 CENA" panose="02000000000000000000" pitchFamily="2" charset="0"/>
              </a:rPr>
              <a:t>Est-ce que je connais la plupart des mots? </a:t>
            </a:r>
            <a:endParaRPr lang="fr-FR" sz="2600" dirty="0" smtClean="0">
              <a:solidFill>
                <a:schemeClr val="accent3">
                  <a:lumMod val="40000"/>
                  <a:lumOff val="60000"/>
                </a:schemeClr>
              </a:solidFill>
              <a:latin typeface="AR CENA" panose="02000000000000000000" pitchFamily="2" charset="0"/>
            </a:endParaRP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245" y="4837830"/>
            <a:ext cx="4515555" cy="1248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re 9"/>
          <p:cNvSpPr txBox="1">
            <a:spLocks/>
          </p:cNvSpPr>
          <p:nvPr/>
        </p:nvSpPr>
        <p:spPr>
          <a:xfrm>
            <a:off x="191068" y="177421"/>
            <a:ext cx="8761864" cy="18585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 cmpd="sng">
            <a:noFill/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83000"/>
              </a:lnSpc>
              <a:spcBef>
                <a:spcPct val="0"/>
              </a:spcBef>
              <a:buNone/>
              <a:defRPr kumimoji="0" lang="en-US" sz="4000" b="0" i="0" u="none" strike="noStrike" cap="all" spc="-100" normalizeH="0" baseline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 CENA" panose="02000000000000000000" pitchFamily="2" charset="0"/>
              </a:defRPr>
            </a:lvl1pPr>
          </a:lstStyle>
          <a:p>
            <a:r>
              <a:rPr lang="fr-FR" dirty="0"/>
              <a:t>Choisir un livre à ta pointure</a:t>
            </a:r>
          </a:p>
          <a:p>
            <a:pPr algn="l"/>
            <a:endParaRPr lang="fr-FR" sz="3200" dirty="0"/>
          </a:p>
          <a:p>
            <a:pPr algn="l"/>
            <a:r>
              <a:rPr lang="fr-FR" sz="3200" dirty="0"/>
              <a:t>     </a:t>
            </a:r>
            <a:r>
              <a:rPr lang="fr-FR" sz="2800" dirty="0"/>
              <a:t>Questions à se poser</a:t>
            </a:r>
            <a:r>
              <a:rPr lang="fr-FR" sz="3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2435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044"/>
            <a:ext cx="4537881" cy="4128911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endParaRPr lang="fr-FR" dirty="0" smtClean="0"/>
          </a:p>
          <a:p>
            <a:pPr>
              <a:buFont typeface="Wingdings" charset="2"/>
              <a:buChar char="v"/>
            </a:pPr>
            <a:endParaRPr lang="fr-FR" dirty="0"/>
          </a:p>
          <a:p>
            <a:pPr>
              <a:buFont typeface="Wingdings" charset="2"/>
              <a:buChar char="v"/>
            </a:pPr>
            <a:r>
              <a:rPr lang="fr-FR" sz="2400" dirty="0" smtClean="0">
                <a:latin typeface="AR CENA" panose="02000000000000000000" pitchFamily="2" charset="0"/>
              </a:rPr>
              <a:t>Coin </a:t>
            </a:r>
            <a:r>
              <a:rPr lang="fr-FR" sz="2400" dirty="0" smtClean="0">
                <a:latin typeface="AR CENA" panose="02000000000000000000" pitchFamily="2" charset="0"/>
              </a:rPr>
              <a:t>lecture (5 personnes </a:t>
            </a:r>
            <a:r>
              <a:rPr lang="fr-FR" sz="2400" dirty="0" smtClean="0">
                <a:latin typeface="AR CENA" panose="02000000000000000000" pitchFamily="2" charset="0"/>
              </a:rPr>
              <a:t>maximum).</a:t>
            </a:r>
          </a:p>
          <a:p>
            <a:pPr>
              <a:buFont typeface="Wingdings" charset="2"/>
              <a:buChar char="v"/>
            </a:pPr>
            <a:endParaRPr lang="fr-FR" sz="2400" dirty="0" smtClean="0">
              <a:latin typeface="AR CENA" panose="02000000000000000000" pitchFamily="2" charset="0"/>
            </a:endParaRPr>
          </a:p>
          <a:p>
            <a:pPr>
              <a:buFont typeface="Wingdings" charset="2"/>
              <a:buChar char="v"/>
            </a:pPr>
            <a:r>
              <a:rPr lang="fr-FR" sz="2400" dirty="0" smtClean="0">
                <a:latin typeface="AR CENA" panose="02000000000000000000" pitchFamily="2" charset="0"/>
              </a:rPr>
              <a:t>Sous ton pupitre.</a:t>
            </a:r>
          </a:p>
          <a:p>
            <a:pPr marL="0" indent="0">
              <a:buNone/>
            </a:pPr>
            <a:endParaRPr lang="fr-FR" sz="2400" dirty="0" smtClean="0">
              <a:latin typeface="AR CENA" panose="02000000000000000000" pitchFamily="2" charset="0"/>
            </a:endParaRPr>
          </a:p>
          <a:p>
            <a:pPr>
              <a:buFont typeface="Wingdings" charset="2"/>
              <a:buChar char="v"/>
            </a:pPr>
            <a:r>
              <a:rPr lang="fr-FR" sz="2400" dirty="0" smtClean="0">
                <a:latin typeface="AR CENA" panose="02000000000000000000" pitchFamily="2" charset="0"/>
              </a:rPr>
              <a:t>Au bureau de Mme </a:t>
            </a:r>
            <a:r>
              <a:rPr lang="fr-FR" sz="2400" dirty="0" smtClean="0">
                <a:latin typeface="AR CENA" panose="02000000000000000000" pitchFamily="2" charset="0"/>
              </a:rPr>
              <a:t>Mélanie.</a:t>
            </a:r>
          </a:p>
          <a:p>
            <a:pPr>
              <a:buFont typeface="Wingdings" charset="2"/>
              <a:buChar char="v"/>
            </a:pPr>
            <a:endParaRPr lang="fr-FR" sz="2400" dirty="0">
              <a:latin typeface="AR CENA" panose="02000000000000000000" pitchFamily="2" charset="0"/>
            </a:endParaRPr>
          </a:p>
          <a:p>
            <a:pPr>
              <a:buFont typeface="Wingdings" charset="2"/>
              <a:buChar char="v"/>
            </a:pPr>
            <a:r>
              <a:rPr lang="fr-FR" sz="2400" dirty="0" smtClean="0">
                <a:latin typeface="AR CENA" panose="02000000000000000000" pitchFamily="2" charset="0"/>
              </a:rPr>
              <a:t>Dans un petit coin tranquille.</a:t>
            </a:r>
            <a:endParaRPr lang="fr-FR" sz="2400" dirty="0">
              <a:latin typeface="AR CENA" panose="02000000000000000000" pitchFamily="2" charset="0"/>
            </a:endParaRPr>
          </a:p>
          <a:p>
            <a:pPr marL="0" indent="0">
              <a:buNone/>
            </a:pPr>
            <a:endParaRPr lang="fr-FR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850" y="4626784"/>
            <a:ext cx="6321778" cy="2231216"/>
          </a:xfrm>
          <a:prstGeom prst="rect">
            <a:avLst/>
          </a:prstGeom>
        </p:spPr>
      </p:pic>
      <p:sp>
        <p:nvSpPr>
          <p:cNvPr id="8" name="Titre 9"/>
          <p:cNvSpPr txBox="1">
            <a:spLocks/>
          </p:cNvSpPr>
          <p:nvPr/>
        </p:nvSpPr>
        <p:spPr>
          <a:xfrm>
            <a:off x="191068" y="177421"/>
            <a:ext cx="8761864" cy="15458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 cmpd="sng">
            <a:noFill/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ctr" defTabSz="914400">
              <a:lnSpc>
                <a:spcPct val="83000"/>
              </a:lnSpc>
              <a:spcBef>
                <a:spcPct val="0"/>
              </a:spcBef>
              <a:buNone/>
              <a:defRPr kumimoji="0" sz="4000" b="0" i="0" u="none" strike="noStrike" cap="all" spc="-100" normalizeH="0" baseline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 CENA" panose="02000000000000000000" pitchFamily="2" charset="0"/>
              </a:defRPr>
            </a:lvl1pPr>
          </a:lstStyle>
          <a:p>
            <a:r>
              <a:rPr lang="fr-FR" dirty="0"/>
              <a:t>Endroits pour s’installer</a:t>
            </a:r>
          </a:p>
        </p:txBody>
      </p:sp>
      <p:sp>
        <p:nvSpPr>
          <p:cNvPr id="9" name="ZoneTexte 8"/>
          <p:cNvSpPr txBox="1"/>
          <p:nvPr/>
        </p:nvSpPr>
        <p:spPr>
          <a:xfrm rot="527711">
            <a:off x="4832476" y="2315252"/>
            <a:ext cx="4283064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1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 BLANCA" panose="02000000000000000000" pitchFamily="2" charset="0"/>
              </a:rPr>
              <a:t>Calme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1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 BLANCA" panose="02000000000000000000" pitchFamily="2" charset="0"/>
              </a:rPr>
              <a:t>Confortable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1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 BLANCA" panose="02000000000000000000" pitchFamily="2" charset="0"/>
              </a:rPr>
              <a:t>À l’écart des autres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1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 BLANCA" panose="02000000000000000000" pitchFamily="2" charset="0"/>
              </a:rPr>
              <a:t>Assures-toi d’avoir un livre que tu ne termineras pas avant la fin de la séance, sinon, prends-en un de plus!</a:t>
            </a:r>
            <a:endParaRPr lang="fr-CA" sz="2100" dirty="0">
              <a:solidFill>
                <a:schemeClr val="accent3">
                  <a:lumMod val="40000"/>
                  <a:lumOff val="60000"/>
                </a:schemeClr>
              </a:solidFill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20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0597" y="144451"/>
            <a:ext cx="8802806" cy="1741239"/>
          </a:xfrm>
          <a:solidFill>
            <a:schemeClr val="accent2">
              <a:lumMod val="40000"/>
              <a:lumOff val="60000"/>
            </a:schemeClr>
          </a:solidFill>
          <a:ln w="57150" cmpd="sng">
            <a:noFill/>
            <a:prstDash val="dash"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83000"/>
              </a:lnSpc>
            </a:pPr>
            <a:r>
              <a:rPr lang="fr-FR" cap="all" spc="-1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AR CENA" panose="02000000000000000000" pitchFamily="2" charset="0"/>
              </a:rPr>
              <a:t>  Déroulement de la séance de lecture</a:t>
            </a:r>
            <a:endParaRPr lang="fr-FR" cap="all" spc="-1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rgbClr val="B6E8BC"/>
          </a:solidFill>
          <a:ln w="57150" cmpd="sng">
            <a:noFill/>
            <a:prstDash val="dash"/>
          </a:ln>
        </p:spPr>
        <p:txBody>
          <a:bodyPr/>
          <a:lstStyle/>
          <a:p>
            <a:r>
              <a:rPr lang="fr-FR" sz="2800" dirty="0" smtClean="0">
                <a:solidFill>
                  <a:schemeClr val="tx2">
                    <a:lumMod val="25000"/>
                  </a:schemeClr>
                </a:solidFill>
                <a:latin typeface="AR CENA" panose="02000000000000000000" pitchFamily="2" charset="0"/>
              </a:rPr>
              <a:t>Mélanie donne le signal du départ en partant le chronomètre.</a:t>
            </a:r>
          </a:p>
          <a:p>
            <a:r>
              <a:rPr lang="fr-FR" sz="2800" dirty="0" smtClean="0">
                <a:solidFill>
                  <a:schemeClr val="tx2">
                    <a:lumMod val="25000"/>
                  </a:schemeClr>
                </a:solidFill>
                <a:latin typeface="AR CENA" panose="02000000000000000000" pitchFamily="2" charset="0"/>
              </a:rPr>
              <a:t>Si un </a:t>
            </a:r>
            <a:r>
              <a:rPr lang="fr-FR" sz="2800" dirty="0" smtClean="0">
                <a:solidFill>
                  <a:schemeClr val="tx2">
                    <a:lumMod val="25000"/>
                  </a:schemeClr>
                </a:solidFill>
                <a:latin typeface="AR CENA" panose="02000000000000000000" pitchFamily="2" charset="0"/>
              </a:rPr>
              <a:t>élève ne respecte pas les consignes, c’est la fin de la séance</a:t>
            </a:r>
            <a:r>
              <a:rPr lang="fr-FR" sz="2800" dirty="0" smtClean="0">
                <a:solidFill>
                  <a:schemeClr val="tx2">
                    <a:lumMod val="25000"/>
                  </a:schemeClr>
                </a:solidFill>
                <a:latin typeface="AR CENA" panose="02000000000000000000" pitchFamily="2" charset="0"/>
              </a:rPr>
              <a:t>.</a:t>
            </a:r>
            <a:endParaRPr lang="fr-FR" sz="2800" dirty="0">
              <a:solidFill>
                <a:schemeClr val="tx2">
                  <a:lumMod val="25000"/>
                </a:schemeClr>
              </a:solidFill>
              <a:latin typeface="AR CENA" panose="02000000000000000000" pitchFamily="2" charset="0"/>
            </a:endParaRPr>
          </a:p>
          <a:p>
            <a:r>
              <a:rPr lang="fr-FR" sz="2800" dirty="0" smtClean="0">
                <a:solidFill>
                  <a:schemeClr val="tx2">
                    <a:lumMod val="25000"/>
                  </a:schemeClr>
                </a:solidFill>
                <a:latin typeface="AR CENA" panose="02000000000000000000" pitchFamily="2" charset="0"/>
              </a:rPr>
              <a:t>Le son de carillon annonce qu’il faut ranger notre </a:t>
            </a:r>
            <a:r>
              <a:rPr lang="fr-FR" sz="2800" dirty="0" smtClean="0">
                <a:solidFill>
                  <a:schemeClr val="tx2">
                    <a:lumMod val="25000"/>
                  </a:schemeClr>
                </a:solidFill>
                <a:latin typeface="AR CENA" panose="02000000000000000000" pitchFamily="2" charset="0"/>
              </a:rPr>
              <a:t>livre </a:t>
            </a:r>
            <a:r>
              <a:rPr lang="fr-FR" sz="2800" dirty="0" smtClean="0">
                <a:solidFill>
                  <a:schemeClr val="tx2">
                    <a:lumMod val="25000"/>
                  </a:schemeClr>
                </a:solidFill>
                <a:latin typeface="AR CENA" panose="02000000000000000000" pitchFamily="2" charset="0"/>
              </a:rPr>
              <a:t>et retourner à sa place.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072" y="4987697"/>
            <a:ext cx="1710413" cy="1497719"/>
          </a:xfrm>
          <a:prstGeom prst="rect">
            <a:avLst/>
          </a:prstGeom>
        </p:spPr>
      </p:pic>
      <p:pic>
        <p:nvPicPr>
          <p:cNvPr id="2052" name="Picture 4" descr="https://s-media-cache-ak0.pinimg.com/236x/e3/12/18/e31218de51da0b63405aaec56ab2ef1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095" y="1343385"/>
            <a:ext cx="1258226" cy="151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71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59883"/>
            <a:ext cx="9144000" cy="1419543"/>
          </a:xfrm>
          <a:solidFill>
            <a:schemeClr val="accent2">
              <a:lumMod val="40000"/>
              <a:lumOff val="60000"/>
            </a:schemeClr>
          </a:solidFill>
          <a:ln w="57150" cmpd="sng">
            <a:noFill/>
            <a:prstDash val="dash"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83000"/>
              </a:lnSpc>
            </a:pPr>
            <a:r>
              <a:rPr lang="fr-FR" cap="all" spc="-1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AR CENA" panose="02000000000000000000" pitchFamily="2" charset="0"/>
              </a:rPr>
              <a:t>Autoévaluation</a:t>
            </a:r>
            <a:endParaRPr lang="fr-FR" cap="all" spc="-1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type="subTitle" idx="1"/>
          </p:nvPr>
        </p:nvSpPr>
        <p:spPr>
          <a:xfrm>
            <a:off x="823380" y="1359660"/>
            <a:ext cx="7488902" cy="4774196"/>
          </a:xfrm>
          <a:solidFill>
            <a:schemeClr val="bg1">
              <a:lumMod val="65000"/>
              <a:lumOff val="35000"/>
            </a:schemeClr>
          </a:solidFill>
          <a:ln w="57150" cmpd="sng">
            <a:noFill/>
            <a:prstDash val="dash"/>
          </a:ln>
          <a:effectLst>
            <a:glow rad="228600">
              <a:schemeClr val="accent3">
                <a:lumMod val="60000"/>
                <a:lumOff val="40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fr-FR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 CENA" panose="02000000000000000000" pitchFamily="2" charset="0"/>
              </a:rPr>
              <a:t>Comment </a:t>
            </a:r>
            <a:r>
              <a:rPr lang="fr-FR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 CENA" panose="02000000000000000000" pitchFamily="2" charset="0"/>
              </a:rPr>
              <a:t>s’est déroulée ta séance de lecture à soi? </a:t>
            </a:r>
            <a:endParaRPr lang="fr-FR" sz="2800" dirty="0">
              <a:solidFill>
                <a:schemeClr val="accent3">
                  <a:lumMod val="40000"/>
                  <a:lumOff val="60000"/>
                </a:schemeClr>
              </a:solidFill>
              <a:latin typeface="AR CENA" panose="02000000000000000000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1427389" y="3095683"/>
            <a:ext cx="1417271" cy="143639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584" y="3160595"/>
            <a:ext cx="1565489" cy="143639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689661" y="3060478"/>
            <a:ext cx="1454424" cy="158254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22490" y="4477393"/>
            <a:ext cx="72906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 CENA" panose="02000000000000000000" pitchFamily="2" charset="0"/>
              </a:rPr>
              <a:t>J’ai lu en silence…</a:t>
            </a:r>
          </a:p>
          <a:p>
            <a:pPr algn="ctr">
              <a:lnSpc>
                <a:spcPct val="150000"/>
              </a:lnSpc>
            </a:pPr>
            <a:r>
              <a:rPr lang="fr-FR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 CENA" panose="02000000000000000000" pitchFamily="2" charset="0"/>
              </a:rPr>
              <a:t>J’étais assis comme il faut…</a:t>
            </a:r>
          </a:p>
          <a:p>
            <a:pPr algn="r">
              <a:lnSpc>
                <a:spcPct val="150000"/>
              </a:lnSpc>
            </a:pPr>
            <a:r>
              <a:rPr lang="fr-FR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 CENA" panose="02000000000000000000" pitchFamily="2" charset="0"/>
              </a:rPr>
              <a:t>J’ai lu pendant toute la séance…</a:t>
            </a:r>
            <a:endParaRPr lang="fr-FR" sz="2400" dirty="0">
              <a:solidFill>
                <a:schemeClr val="accent3">
                  <a:lumMod val="40000"/>
                  <a:lumOff val="60000"/>
                </a:schemeClr>
              </a:solidFill>
              <a:latin typeface="AR CENA" panose="02000000000000000000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23380" y="2634018"/>
            <a:ext cx="7422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 JULIAN" panose="02000000000000000000" pitchFamily="2" charset="0"/>
              </a:rPr>
              <a:t>         </a:t>
            </a:r>
            <a:r>
              <a:rPr lang="fr-CA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 JULIAN" panose="02000000000000000000" pitchFamily="2" charset="0"/>
              </a:rPr>
              <a:t>Bien!			  Moyen.		</a:t>
            </a:r>
            <a:r>
              <a:rPr lang="fr-CA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 JULIAN" panose="02000000000000000000" pitchFamily="2" charset="0"/>
              </a:rPr>
              <a:t> </a:t>
            </a:r>
            <a:r>
              <a:rPr lang="fr-CA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 JULIAN" panose="02000000000000000000" pitchFamily="2" charset="0"/>
              </a:rPr>
              <a:t>  À améliorer…</a:t>
            </a:r>
            <a:endParaRPr lang="fr-CA" sz="2400" dirty="0">
              <a:solidFill>
                <a:schemeClr val="accent3">
                  <a:lumMod val="40000"/>
                  <a:lumOff val="60000"/>
                </a:schemeClr>
              </a:solidFill>
              <a:latin typeface="AR JULI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360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286</TotalTime>
  <Words>256</Words>
  <Application>Microsoft Office PowerPoint</Application>
  <PresentationFormat>Affichage à l'écran (4:3)</PresentationFormat>
  <Paragraphs>68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9" baseType="lpstr">
      <vt:lpstr>Avenir Light</vt:lpstr>
      <vt:lpstr>Chalkduster</vt:lpstr>
      <vt:lpstr>AR BLANCA</vt:lpstr>
      <vt:lpstr>AR CENA</vt:lpstr>
      <vt:lpstr>AR CHRISTY</vt:lpstr>
      <vt:lpstr>AR JULIAN</vt:lpstr>
      <vt:lpstr>Arial</vt:lpstr>
      <vt:lpstr>Calibri</vt:lpstr>
      <vt:lpstr>Century Gothic</vt:lpstr>
      <vt:lpstr>Wingdings</vt:lpstr>
      <vt:lpstr>Savon</vt:lpstr>
      <vt:lpstr>Les 5 au quotidien</vt:lpstr>
      <vt:lpstr>Lecture à soi</vt:lpstr>
      <vt:lpstr>Tableau d’autonomie </vt:lpstr>
      <vt:lpstr>Comportements à adopter pendant la lecture à soi</vt:lpstr>
      <vt:lpstr>Présentation PowerPoint</vt:lpstr>
      <vt:lpstr>Présentation PowerPoint</vt:lpstr>
      <vt:lpstr>  Déroulement de la séance de lecture</vt:lpstr>
      <vt:lpstr>Autoévaluation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MarieEve Poulin</dc:creator>
  <cp:lastModifiedBy>Pro</cp:lastModifiedBy>
  <cp:revision>35</cp:revision>
  <dcterms:created xsi:type="dcterms:W3CDTF">2015-09-19T16:00:36Z</dcterms:created>
  <dcterms:modified xsi:type="dcterms:W3CDTF">2015-10-12T19:24:19Z</dcterms:modified>
</cp:coreProperties>
</file>