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6" r:id="rId3"/>
    <p:sldId id="257" r:id="rId4"/>
    <p:sldId id="264" r:id="rId5"/>
    <p:sldId id="272" r:id="rId6"/>
    <p:sldId id="259" r:id="rId7"/>
    <p:sldId id="265" r:id="rId8"/>
    <p:sldId id="266" r:id="rId9"/>
    <p:sldId id="260" r:id="rId10"/>
    <p:sldId id="267" r:id="rId11"/>
    <p:sldId id="274" r:id="rId12"/>
    <p:sldId id="280" r:id="rId13"/>
    <p:sldId id="261" r:id="rId14"/>
    <p:sldId id="268" r:id="rId15"/>
    <p:sldId id="277" r:id="rId16"/>
    <p:sldId id="262" r:id="rId17"/>
    <p:sldId id="269" r:id="rId18"/>
    <p:sldId id="279" r:id="rId19"/>
    <p:sldId id="271" r:id="rId20"/>
    <p:sldId id="263" r:id="rId21"/>
    <p:sldId id="270" r:id="rId22"/>
    <p:sldId id="278" r:id="rId23"/>
    <p:sldId id="273"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93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smtClean="0"/>
              <a:t>Cliquez pour modifier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2" name="Espace réservé du pied de page 1"/>
          <p:cNvSpPr>
            <a:spLocks noGrp="1"/>
          </p:cNvSpPr>
          <p:nvPr>
            <p:ph type="ftr" sz="quarter" idx="11"/>
          </p:nvPr>
        </p:nvSpPr>
        <p:spPr/>
        <p:txBody>
          <a:bodyPr/>
          <a:lstStyle/>
          <a:p>
            <a:endParaRPr lang="fr-CA"/>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175CB259-7A73-4893-8AEC-C8DE5EC35D99}" type="slidenum">
              <a:rPr lang="fr-CA" smtClean="0"/>
              <a:pPr/>
              <a:t>‹N°›</a:t>
            </a:fld>
            <a:endParaRPr lang="fr-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75CB259-7A73-4893-8AEC-C8DE5EC35D99}" type="slidenum">
              <a:rPr lang="fr-CA" smtClean="0"/>
              <a:pPr/>
              <a:t>‹N°›</a:t>
            </a:fld>
            <a:endParaRPr lang="fr-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75CB259-7A73-4893-8AEC-C8DE5EC35D99}" type="slidenum">
              <a:rPr lang="fr-CA" smtClean="0"/>
              <a:pPr/>
              <a:t>‹N°›</a:t>
            </a:fld>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smtClean="0"/>
              <a:t>Cliquez pour modifier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19" name="Espace réservé du pied de page 18"/>
          <p:cNvSpPr>
            <a:spLocks noGrp="1"/>
          </p:cNvSpPr>
          <p:nvPr>
            <p:ph type="ftr" sz="quarter" idx="11"/>
          </p:nvPr>
        </p:nvSpPr>
        <p:spPr>
          <a:xfrm>
            <a:off x="3581400" y="76200"/>
            <a:ext cx="2895600" cy="288925"/>
          </a:xfrm>
        </p:spPr>
        <p:txBody>
          <a:bodyPr/>
          <a:lstStyle/>
          <a:p>
            <a:endParaRPr lang="fr-CA"/>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175CB259-7A73-4893-8AEC-C8DE5EC35D99}" type="slidenum">
              <a:rPr lang="fr-CA" smtClean="0"/>
              <a:pPr/>
              <a:t>‹N°›</a:t>
            </a:fld>
            <a:endParaRPr lang="fr-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9" name="Espace réservé de la date 18"/>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11" name="Espace réservé du pied de page 10"/>
          <p:cNvSpPr>
            <a:spLocks noGrp="1"/>
          </p:cNvSpPr>
          <p:nvPr>
            <p:ph type="ftr" sz="quarter" idx="11"/>
          </p:nvPr>
        </p:nvSpPr>
        <p:spPr/>
        <p:txBody>
          <a:bodyPr/>
          <a:lstStyle/>
          <a:p>
            <a:endParaRPr lang="fr-CA"/>
          </a:p>
        </p:txBody>
      </p:sp>
      <p:sp>
        <p:nvSpPr>
          <p:cNvPr id="16" name="Espace réservé du numéro de diapositive 15"/>
          <p:cNvSpPr>
            <a:spLocks noGrp="1"/>
          </p:cNvSpPr>
          <p:nvPr>
            <p:ph type="sldNum" sz="quarter" idx="12"/>
          </p:nvPr>
        </p:nvSpPr>
        <p:spPr/>
        <p:txBody>
          <a:bodyPr/>
          <a:lstStyle/>
          <a:p>
            <a:fld id="{175CB259-7A73-4893-8AEC-C8DE5EC35D99}" type="slidenum">
              <a:rPr lang="fr-CA" smtClean="0"/>
              <a:pPr/>
              <a:t>‹N°›</a:t>
            </a:fld>
            <a:endParaRPr lang="fr-CA"/>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smtClean="0"/>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1" name="Espace réservé de la date 20"/>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10" name="Espace réservé du pied de page 9"/>
          <p:cNvSpPr>
            <a:spLocks noGrp="1"/>
          </p:cNvSpPr>
          <p:nvPr>
            <p:ph type="ftr" sz="quarter" idx="11"/>
          </p:nvPr>
        </p:nvSpPr>
        <p:spPr/>
        <p:txBody>
          <a:bodyPr/>
          <a:lstStyle/>
          <a:p>
            <a:endParaRPr lang="fr-CA"/>
          </a:p>
        </p:txBody>
      </p:sp>
      <p:sp>
        <p:nvSpPr>
          <p:cNvPr id="31" name="Espace réservé du numéro de diapositive 30"/>
          <p:cNvSpPr>
            <a:spLocks noGrp="1"/>
          </p:cNvSpPr>
          <p:nvPr>
            <p:ph type="sldNum" sz="quarter" idx="12"/>
          </p:nvPr>
        </p:nvSpPr>
        <p:spPr/>
        <p:txBody>
          <a:bodyPr/>
          <a:lstStyle/>
          <a:p>
            <a:fld id="{175CB259-7A73-4893-8AEC-C8DE5EC35D99}" type="slidenum">
              <a:rPr lang="fr-CA" smtClean="0"/>
              <a:pPr/>
              <a:t>‹N°›</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space réservé de la date 9"/>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a:xfrm>
            <a:off x="8229600" y="6477000"/>
            <a:ext cx="762000" cy="246888"/>
          </a:xfrm>
        </p:spPr>
        <p:txBody>
          <a:bodyPr/>
          <a:lstStyle/>
          <a:p>
            <a:fld id="{175CB259-7A73-4893-8AEC-C8DE5EC35D99}" type="slidenum">
              <a:rPr lang="fr-CA" smtClean="0"/>
              <a:pPr/>
              <a:t>‹N°›</a:t>
            </a:fld>
            <a:endParaRPr lang="fr-CA"/>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smtClean="0"/>
              <a:t>Cliquez pour modifier le style du titre</a:t>
            </a:r>
            <a:endParaRPr kumimoji="0" lang="en-US"/>
          </a:p>
        </p:txBody>
      </p:sp>
      <p:sp>
        <p:nvSpPr>
          <p:cNvPr id="12" name="Espace réservé de la date 11"/>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21" name="Espace réservé du pied de page 20"/>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175CB259-7A73-4893-8AEC-C8DE5EC35D99}" type="slidenum">
              <a:rPr lang="fr-CA" smtClean="0"/>
              <a:pPr/>
              <a:t>‹N°›</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24" name="Espace réservé du pied de page 23"/>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75CB259-7A73-4893-8AEC-C8DE5EC35D99}" type="slidenum">
              <a:rPr lang="fr-CA" smtClean="0"/>
              <a:pPr/>
              <a:t>‹N°›</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space réservé de la date 24"/>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29" name="Espace réservé du pied de page 28"/>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175CB259-7A73-4893-8AEC-C8DE5EC35D99}" type="slidenum">
              <a:rPr lang="fr-CA" smtClean="0"/>
              <a:pPr/>
              <a:t>‹N°›</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smtClean="0"/>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D54EDA36-89B8-415F-820E-2195D589E3D4}" type="datetimeFigureOut">
              <a:rPr lang="fr-CA" smtClean="0"/>
              <a:pPr/>
              <a:t>2016-01-28</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31" name="Espace réservé du numéro de diapositive 30"/>
          <p:cNvSpPr>
            <a:spLocks noGrp="1"/>
          </p:cNvSpPr>
          <p:nvPr>
            <p:ph type="sldNum" sz="quarter" idx="12"/>
          </p:nvPr>
        </p:nvSpPr>
        <p:spPr/>
        <p:txBody>
          <a:bodyPr/>
          <a:lstStyle/>
          <a:p>
            <a:fld id="{175CB259-7A73-4893-8AEC-C8DE5EC35D99}" type="slidenum">
              <a:rPr lang="fr-CA" smtClean="0"/>
              <a:pPr/>
              <a:t>‹N°›</a:t>
            </a:fld>
            <a:endParaRPr lang="fr-CA"/>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smtClean="0"/>
              <a:t>Cliquez pour modifier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54EDA36-89B8-415F-820E-2195D589E3D4}" type="datetimeFigureOut">
              <a:rPr lang="fr-CA" smtClean="0"/>
              <a:pPr/>
              <a:t>2016-01-28</a:t>
            </a:fld>
            <a:endParaRPr lang="fr-CA"/>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fr-CA"/>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75CB259-7A73-4893-8AEC-C8DE5EC35D99}" type="slidenum">
              <a:rPr lang="fr-CA" smtClean="0"/>
              <a:pPr/>
              <a:t>‹N°›</a:t>
            </a:fld>
            <a:endParaRPr lang="fr-CA"/>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smtClean="0"/>
              <a:t>Cliquez pour modifier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fancyicons.com/free-icons/146/cema-graphics/png/256/old_paper_256.png"/>
          <p:cNvPicPr>
            <a:picLocks noChangeAspect="1" noChangeArrowheads="1"/>
          </p:cNvPicPr>
          <p:nvPr/>
        </p:nvPicPr>
        <p:blipFill>
          <a:blip r:embed="rId2" cstate="print"/>
          <a:srcRect l="14000" t="2620" r="11000" b="2380"/>
          <a:stretch>
            <a:fillRect/>
          </a:stretch>
        </p:blipFill>
        <p:spPr bwMode="auto">
          <a:xfrm>
            <a:off x="0" y="0"/>
            <a:ext cx="8604448" cy="7317432"/>
          </a:xfrm>
          <a:prstGeom prst="rect">
            <a:avLst/>
          </a:prstGeom>
          <a:noFill/>
        </p:spPr>
      </p:pic>
      <p:sp>
        <p:nvSpPr>
          <p:cNvPr id="5" name="ZoneTexte 4"/>
          <p:cNvSpPr txBox="1"/>
          <p:nvPr/>
        </p:nvSpPr>
        <p:spPr>
          <a:xfrm>
            <a:off x="683568" y="476673"/>
            <a:ext cx="7488832" cy="6370975"/>
          </a:xfrm>
          <a:prstGeom prst="rect">
            <a:avLst/>
          </a:prstGeom>
          <a:noFill/>
        </p:spPr>
        <p:txBody>
          <a:bodyPr wrap="square" rtlCol="0">
            <a:spAutoFit/>
          </a:bodyPr>
          <a:lstStyle/>
          <a:p>
            <a:pPr algn="just">
              <a:lnSpc>
                <a:spcPct val="150000"/>
              </a:lnSpc>
            </a:pPr>
            <a:r>
              <a:rPr lang="fr-CA" sz="1600" dirty="0" smtClean="0">
                <a:latin typeface="Algerian" pitchFamily="82" charset="0"/>
              </a:rPr>
              <a:t>Bonjour la classe des étoiles!</a:t>
            </a:r>
            <a:endParaRPr lang="fr-CA" sz="1600" dirty="0">
              <a:latin typeface="Bookman Old Style" pitchFamily="18" charset="0"/>
            </a:endParaRPr>
          </a:p>
          <a:p>
            <a:pPr algn="just">
              <a:lnSpc>
                <a:spcPct val="150000"/>
              </a:lnSpc>
            </a:pPr>
            <a:r>
              <a:rPr lang="fr-CA" sz="1600" dirty="0" smtClean="0">
                <a:latin typeface="Bookman Old Style" pitchFamily="18" charset="0"/>
              </a:rPr>
              <a:t>Je m’appelle </a:t>
            </a:r>
            <a:r>
              <a:rPr lang="fr-CA" sz="1600" dirty="0" err="1" smtClean="0">
                <a:latin typeface="Bookman Old Style" pitchFamily="18" charset="0"/>
              </a:rPr>
              <a:t>Lagaffe</a:t>
            </a:r>
            <a:r>
              <a:rPr lang="fr-CA" sz="1600" dirty="0" smtClean="0">
                <a:latin typeface="Bookman Old Style" pitchFamily="18" charset="0"/>
              </a:rPr>
              <a:t> la sorcière! </a:t>
            </a:r>
          </a:p>
          <a:p>
            <a:pPr algn="just">
              <a:lnSpc>
                <a:spcPct val="150000"/>
              </a:lnSpc>
            </a:pPr>
            <a:r>
              <a:rPr lang="fr-CA" sz="1600" dirty="0" smtClean="0">
                <a:latin typeface="Bookman Old Style" pitchFamily="18" charset="0"/>
              </a:rPr>
              <a:t>Oh la </a:t>
            </a:r>
            <a:r>
              <a:rPr lang="fr-CA" sz="1600" dirty="0" err="1" smtClean="0">
                <a:latin typeface="Bookman Old Style" pitchFamily="18" charset="0"/>
              </a:rPr>
              <a:t>la</a:t>
            </a:r>
            <a:r>
              <a:rPr lang="fr-CA" sz="1600" dirty="0" smtClean="0">
                <a:latin typeface="Bookman Old Style" pitchFamily="18" charset="0"/>
              </a:rPr>
              <a:t> </a:t>
            </a:r>
            <a:r>
              <a:rPr lang="fr-CA" sz="1600" dirty="0" err="1" smtClean="0">
                <a:latin typeface="Bookman Old Style" pitchFamily="18" charset="0"/>
              </a:rPr>
              <a:t>la</a:t>
            </a:r>
            <a:r>
              <a:rPr lang="fr-CA" sz="1600" dirty="0" smtClean="0">
                <a:latin typeface="Bookman Old Style" pitchFamily="18" charset="0"/>
              </a:rPr>
              <a:t> </a:t>
            </a:r>
            <a:r>
              <a:rPr lang="fr-CA" sz="1600" dirty="0" err="1" smtClean="0">
                <a:latin typeface="Bookman Old Style" pitchFamily="18" charset="0"/>
              </a:rPr>
              <a:t>la</a:t>
            </a:r>
            <a:r>
              <a:rPr lang="fr-CA" sz="1600" dirty="0" smtClean="0">
                <a:latin typeface="Bookman Old Style" pitchFamily="18" charset="0"/>
              </a:rPr>
              <a:t> </a:t>
            </a:r>
            <a:r>
              <a:rPr lang="fr-CA" sz="1600" dirty="0" err="1" smtClean="0">
                <a:latin typeface="Bookman Old Style" pitchFamily="18" charset="0"/>
              </a:rPr>
              <a:t>la</a:t>
            </a:r>
            <a:r>
              <a:rPr lang="fr-CA" sz="1600" dirty="0">
                <a:latin typeface="Bookman Old Style" pitchFamily="18" charset="0"/>
              </a:rPr>
              <a:t> </a:t>
            </a:r>
            <a:r>
              <a:rPr lang="fr-CA" sz="1600" dirty="0" smtClean="0">
                <a:latin typeface="Bookman Old Style" pitchFamily="18" charset="0"/>
              </a:rPr>
              <a:t>il m’arrive souvent de faire des </a:t>
            </a:r>
            <a:r>
              <a:rPr lang="fr-CA" sz="1600" dirty="0" smtClean="0">
                <a:latin typeface="Bookman Old Style" pitchFamily="18" charset="0"/>
              </a:rPr>
              <a:t>petits </a:t>
            </a:r>
            <a:r>
              <a:rPr lang="fr-CA" sz="1600" dirty="0" smtClean="0">
                <a:latin typeface="Bookman Old Style" pitchFamily="18" charset="0"/>
              </a:rPr>
              <a:t>accidents moi. Normalement, dès le 1</a:t>
            </a:r>
            <a:r>
              <a:rPr lang="fr-CA" sz="1600" baseline="30000" dirty="0" smtClean="0">
                <a:latin typeface="Bookman Old Style" pitchFamily="18" charset="0"/>
              </a:rPr>
              <a:t>er</a:t>
            </a:r>
            <a:r>
              <a:rPr lang="fr-CA" sz="1600" dirty="0" smtClean="0">
                <a:latin typeface="Bookman Old Style" pitchFamily="18" charset="0"/>
              </a:rPr>
              <a:t> octobre, je commence à me préparer pour la fête de l’Halloween. Cette année, je suis très </a:t>
            </a:r>
            <a:r>
              <a:rPr lang="fr-CA" sz="1600" dirty="0" err="1" smtClean="0">
                <a:latin typeface="Bookman Old Style" pitchFamily="18" charset="0"/>
              </a:rPr>
              <a:t>très</a:t>
            </a:r>
            <a:r>
              <a:rPr lang="fr-CA" sz="1600" dirty="0" smtClean="0">
                <a:latin typeface="Bookman Old Style" pitchFamily="18" charset="0"/>
              </a:rPr>
              <a:t> </a:t>
            </a:r>
            <a:r>
              <a:rPr lang="fr-CA" sz="1600" dirty="0" err="1" smtClean="0">
                <a:latin typeface="Bookman Old Style" pitchFamily="18" charset="0"/>
              </a:rPr>
              <a:t>très</a:t>
            </a:r>
            <a:r>
              <a:rPr lang="fr-CA" sz="1600" dirty="0" smtClean="0">
                <a:latin typeface="Bookman Old Style" pitchFamily="18" charset="0"/>
              </a:rPr>
              <a:t> en retard parce qu’il m’est encore arrivé un petit accident. En fait, je déjeunais avec un bon bol de céréales aux escargots, comme à tous les matins. Après ma première bouchée, je trouvais que mes céréales n’avaient pas le même goût qu`à l’habitude et puis, </a:t>
            </a:r>
            <a:r>
              <a:rPr lang="fr-CA" sz="1600" dirty="0" smtClean="0">
                <a:latin typeface="Bookman Old Style" pitchFamily="18" charset="0"/>
              </a:rPr>
              <a:t>«POUF»! </a:t>
            </a:r>
            <a:r>
              <a:rPr lang="fr-CA" sz="1600" dirty="0" smtClean="0">
                <a:latin typeface="Bookman Old Style" pitchFamily="18" charset="0"/>
              </a:rPr>
              <a:t>Je me suis transformée en grenouille. J’ai tout de suite su que je n’avais pas mis du lait dans mes céréales, mais bien de la potion de jus de grenouille. Hier, mon ami Lucien le magicien est passé me voir pour m’aider et il m’a retransformé en sorcière à l’aide d’une de ses formules magiques. Je dois donc commencer dès lundi prochain à me préparer pour l’Halloween et je vais avoir besoin de </a:t>
            </a:r>
            <a:r>
              <a:rPr lang="fr-CA" sz="1600" dirty="0" smtClean="0">
                <a:latin typeface="Bookman Old Style" pitchFamily="18" charset="0"/>
              </a:rPr>
              <a:t>vous, </a:t>
            </a:r>
            <a:r>
              <a:rPr lang="fr-CA" sz="1600" dirty="0" smtClean="0">
                <a:latin typeface="Bookman Old Style" pitchFamily="18" charset="0"/>
              </a:rPr>
              <a:t>la classe des </a:t>
            </a:r>
            <a:r>
              <a:rPr lang="fr-CA" sz="1600" dirty="0" smtClean="0">
                <a:latin typeface="Bookman Old Style" pitchFamily="18" charset="0"/>
              </a:rPr>
              <a:t>étoiles, </a:t>
            </a:r>
            <a:r>
              <a:rPr lang="fr-CA" sz="1600" dirty="0" smtClean="0">
                <a:latin typeface="Bookman Old Style" pitchFamily="18" charset="0"/>
              </a:rPr>
              <a:t>afin d’être prête à temps pour l’Halloween. Êtes-vous prêts à entrer dans ma maison hantée pour m’aider ? </a:t>
            </a:r>
            <a:endParaRPr lang="fr-CA" sz="1600" dirty="0">
              <a:latin typeface="Bookman Old Style"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DCIM\100KC190\100_2075.JPG"/>
          <p:cNvPicPr>
            <a:picLocks noGrp="1" noChangeAspect="1" noChangeArrowheads="1"/>
          </p:cNvPicPr>
          <p:nvPr>
            <p:ph idx="1"/>
          </p:nvPr>
        </p:nvPicPr>
        <p:blipFill>
          <a:blip r:embed="rId2" cstate="print"/>
          <a:srcRect/>
          <a:stretch>
            <a:fillRect/>
          </a:stretch>
        </p:blipFill>
        <p:spPr bwMode="auto">
          <a:xfrm>
            <a:off x="386259" y="296652"/>
            <a:ext cx="8506221" cy="637966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1403648" y="3284984"/>
            <a:ext cx="512899" cy="504056"/>
          </a:xfrm>
          <a:prstGeom prst="rect">
            <a:avLst/>
          </a:prstGeom>
          <a:noFill/>
        </p:spPr>
      </p:pic>
      <p:pic>
        <p:nvPicPr>
          <p:cNvPr id="5"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7164288" y="3068960"/>
            <a:ext cx="512899" cy="504056"/>
          </a:xfrm>
          <a:prstGeom prst="rect">
            <a:avLst/>
          </a:prstGeom>
          <a:noFill/>
        </p:spPr>
      </p:pic>
      <p:pic>
        <p:nvPicPr>
          <p:cNvPr id="6" name="Picture 2" descr="C:\Users\Cindy\AppData\Local\Microsoft\Windows\Temporary Internet Files\Content.IE5\DVS93OLH\smiley[1].jpg"/>
          <p:cNvPicPr>
            <a:picLocks noChangeAspect="1" noChangeArrowheads="1"/>
          </p:cNvPicPr>
          <p:nvPr/>
        </p:nvPicPr>
        <p:blipFill>
          <a:blip r:embed="rId3" cstate="print"/>
          <a:srcRect l="13635" t="3280" r="14472" b="3246"/>
          <a:stretch>
            <a:fillRect/>
          </a:stretch>
        </p:blipFill>
        <p:spPr bwMode="auto">
          <a:xfrm>
            <a:off x="5580112" y="2348880"/>
            <a:ext cx="439628" cy="432048"/>
          </a:xfrm>
          <a:prstGeom prst="rect">
            <a:avLst/>
          </a:prstGeom>
          <a:noFill/>
        </p:spPr>
      </p:pic>
      <p:pic>
        <p:nvPicPr>
          <p:cNvPr id="7" name="Picture 2" descr="C:\Users\Cindy\AppData\Local\Microsoft\Windows\Temporary Internet Files\Content.IE5\DVS93OLH\smiley[1].jpg"/>
          <p:cNvPicPr>
            <a:picLocks noChangeAspect="1" noChangeArrowheads="1"/>
          </p:cNvPicPr>
          <p:nvPr/>
        </p:nvPicPr>
        <p:blipFill>
          <a:blip r:embed="rId4" cstate="print"/>
          <a:srcRect l="13635" t="3280" r="14472" b="3246"/>
          <a:stretch>
            <a:fillRect/>
          </a:stretch>
        </p:blipFill>
        <p:spPr bwMode="auto">
          <a:xfrm>
            <a:off x="2051720" y="3645024"/>
            <a:ext cx="732712" cy="720080"/>
          </a:xfrm>
          <a:prstGeom prst="rect">
            <a:avLst/>
          </a:prstGeom>
          <a:noFill/>
        </p:spPr>
      </p:pic>
      <p:sp>
        <p:nvSpPr>
          <p:cNvPr id="8" name="Espace réservé du contenu 7"/>
          <p:cNvSpPr>
            <a:spLocks noGrp="1"/>
          </p:cNvSpPr>
          <p:nvPr>
            <p:ph idx="1"/>
          </p:nvPr>
        </p:nvSpPr>
        <p:spPr/>
        <p:txBody>
          <a:bodyPr/>
          <a:lstStyle/>
          <a:p>
            <a:endParaRPr lang="fr-CA"/>
          </a:p>
        </p:txBody>
      </p:sp>
      <p:pic>
        <p:nvPicPr>
          <p:cNvPr id="2050" name="Picture 2"/>
          <p:cNvPicPr>
            <a:picLocks noChangeAspect="1" noChangeArrowheads="1"/>
          </p:cNvPicPr>
          <p:nvPr/>
        </p:nvPicPr>
        <p:blipFill>
          <a:blip r:embed="rId5" cstate="print"/>
          <a:srcRect l="16876" t="4547" r="17266" b="8829"/>
          <a:stretch>
            <a:fillRect/>
          </a:stretch>
        </p:blipFill>
        <p:spPr bwMode="auto">
          <a:xfrm>
            <a:off x="179512" y="188640"/>
            <a:ext cx="8640960" cy="6389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DCIM\100KC190\100_2090.JPG"/>
          <p:cNvPicPr>
            <a:picLocks noChangeAspect="1" noChangeArrowheads="1"/>
          </p:cNvPicPr>
          <p:nvPr/>
        </p:nvPicPr>
        <p:blipFill>
          <a:blip r:embed="rId2" cstate="print"/>
          <a:srcRect/>
          <a:stretch>
            <a:fillRect/>
          </a:stretch>
        </p:blipFill>
        <p:spPr bwMode="auto">
          <a:xfrm>
            <a:off x="1259632" y="188640"/>
            <a:ext cx="6264696" cy="640871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Atelier 3 </a:t>
            </a:r>
            <a:endParaRPr lang="fr-CA" dirty="0"/>
          </a:p>
        </p:txBody>
      </p:sp>
      <p:sp>
        <p:nvSpPr>
          <p:cNvPr id="3" name="Espace réservé du contenu 2"/>
          <p:cNvSpPr>
            <a:spLocks noGrp="1"/>
          </p:cNvSpPr>
          <p:nvPr>
            <p:ph idx="1"/>
          </p:nvPr>
        </p:nvSpPr>
        <p:spPr/>
        <p:txBody>
          <a:bodyPr/>
          <a:lstStyle/>
          <a:p>
            <a:r>
              <a:rPr lang="fr-CA" dirty="0" smtClean="0"/>
              <a:t>La collecte de bonbons d’Halloween</a:t>
            </a:r>
          </a:p>
          <a:p>
            <a:r>
              <a:rPr lang="fr-CA" sz="2800" i="1" dirty="0" smtClean="0"/>
              <a:t>Je dois préparer mes bonbons pour la fête de l'Halloween. Je dois en donner à 4 de mes amis. Regarde combien chacun de mes amis a de bonbons dans son sac et dis-moi combien il en aura après que je lui en aurai donné. </a:t>
            </a:r>
            <a:r>
              <a:rPr lang="fr-CA" sz="2800" i="1" dirty="0" smtClean="0"/>
              <a:t>Je veux </a:t>
            </a:r>
            <a:r>
              <a:rPr lang="fr-CA" sz="2800" i="1" dirty="0" smtClean="0"/>
              <a:t>retrouver lequel de </a:t>
            </a:r>
            <a:r>
              <a:rPr lang="fr-CA" sz="2800" i="1" dirty="0" smtClean="0"/>
              <a:t>mes </a:t>
            </a:r>
            <a:r>
              <a:rPr lang="fr-CA" sz="2800" i="1" dirty="0" smtClean="0"/>
              <a:t>amis en aura le plus.</a:t>
            </a:r>
            <a:endParaRPr lang="fr-CA" sz="2800" dirty="0" smtClean="0"/>
          </a:p>
          <a:p>
            <a:endParaRPr lang="fr-CA" dirty="0"/>
          </a:p>
        </p:txBody>
      </p:sp>
      <p:pic>
        <p:nvPicPr>
          <p:cNvPr id="18434" name="Picture 2" descr="http://mychv.com/wp-content/uploads/trick-or-treat.jpg"/>
          <p:cNvPicPr>
            <a:picLocks noChangeAspect="1" noChangeArrowheads="1"/>
          </p:cNvPicPr>
          <p:nvPr/>
        </p:nvPicPr>
        <p:blipFill>
          <a:blip r:embed="rId2" cstate="print"/>
          <a:srcRect/>
          <a:stretch>
            <a:fillRect/>
          </a:stretch>
        </p:blipFill>
        <p:spPr bwMode="auto">
          <a:xfrm>
            <a:off x="3563888" y="4869160"/>
            <a:ext cx="2736304" cy="181280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DCIM\100KC190\100_2080.JPG"/>
          <p:cNvPicPr>
            <a:picLocks noGrp="1" noChangeAspect="1" noChangeArrowheads="1"/>
          </p:cNvPicPr>
          <p:nvPr>
            <p:ph idx="1"/>
          </p:nvPr>
        </p:nvPicPr>
        <p:blipFill>
          <a:blip r:embed="rId2" cstate="print"/>
          <a:srcRect/>
          <a:stretch>
            <a:fillRect/>
          </a:stretch>
        </p:blipFill>
        <p:spPr bwMode="auto">
          <a:xfrm>
            <a:off x="395536" y="332656"/>
            <a:ext cx="8194187" cy="614564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3419872" y="1124744"/>
            <a:ext cx="586170" cy="576064"/>
          </a:xfrm>
          <a:prstGeom prst="rect">
            <a:avLst/>
          </a:prstGeom>
          <a:noFill/>
        </p:spPr>
      </p:pic>
      <p:pic>
        <p:nvPicPr>
          <p:cNvPr id="5"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3419872" y="1124744"/>
            <a:ext cx="586170" cy="576064"/>
          </a:xfrm>
          <a:prstGeom prst="rect">
            <a:avLst/>
          </a:prstGeom>
          <a:noFill/>
        </p:spPr>
      </p:pic>
      <p:pic>
        <p:nvPicPr>
          <p:cNvPr id="6" name="Picture 2" descr="C:\Users\Cindy\AppData\Local\Microsoft\Windows\Temporary Internet Files\Content.IE5\DVS93OLH\smiley[1].jpg"/>
          <p:cNvPicPr>
            <a:picLocks noChangeAspect="1" noChangeArrowheads="1"/>
          </p:cNvPicPr>
          <p:nvPr/>
        </p:nvPicPr>
        <p:blipFill>
          <a:blip r:embed="rId3" cstate="print"/>
          <a:srcRect l="13635" t="3280" r="14472" b="3246"/>
          <a:stretch>
            <a:fillRect/>
          </a:stretch>
        </p:blipFill>
        <p:spPr bwMode="auto">
          <a:xfrm>
            <a:off x="1331640" y="2780928"/>
            <a:ext cx="732713" cy="720080"/>
          </a:xfrm>
          <a:prstGeom prst="rect">
            <a:avLst/>
          </a:prstGeom>
          <a:noFill/>
        </p:spPr>
      </p:pic>
      <p:pic>
        <p:nvPicPr>
          <p:cNvPr id="7"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6084168" y="1628800"/>
            <a:ext cx="586170" cy="576064"/>
          </a:xfrm>
          <a:prstGeom prst="rect">
            <a:avLst/>
          </a:prstGeom>
          <a:noFill/>
        </p:spPr>
      </p:pic>
      <p:pic>
        <p:nvPicPr>
          <p:cNvPr id="3074" name="Picture 2"/>
          <p:cNvPicPr>
            <a:picLocks noChangeAspect="1" noChangeArrowheads="1"/>
          </p:cNvPicPr>
          <p:nvPr/>
        </p:nvPicPr>
        <p:blipFill>
          <a:blip r:embed="rId4" cstate="print"/>
          <a:srcRect l="16330" t="3563" r="15325" b="3907"/>
          <a:stretch>
            <a:fillRect/>
          </a:stretch>
        </p:blipFill>
        <p:spPr bwMode="auto">
          <a:xfrm>
            <a:off x="107504" y="44624"/>
            <a:ext cx="8892480" cy="6768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Atelier 4 </a:t>
            </a:r>
            <a:endParaRPr lang="fr-CA" dirty="0"/>
          </a:p>
        </p:txBody>
      </p:sp>
      <p:sp>
        <p:nvSpPr>
          <p:cNvPr id="3" name="Espace réservé du contenu 2"/>
          <p:cNvSpPr>
            <a:spLocks noGrp="1"/>
          </p:cNvSpPr>
          <p:nvPr>
            <p:ph idx="1"/>
          </p:nvPr>
        </p:nvSpPr>
        <p:spPr/>
        <p:txBody>
          <a:bodyPr>
            <a:normAutofit/>
          </a:bodyPr>
          <a:lstStyle/>
          <a:p>
            <a:r>
              <a:rPr lang="fr-CA" dirty="0" smtClean="0"/>
              <a:t>L’imprimerie d’Halloween</a:t>
            </a:r>
          </a:p>
          <a:p>
            <a:r>
              <a:rPr lang="fr-CA" sz="2400" i="1" dirty="0" smtClean="0"/>
              <a:t>Pour pouvoir écrire mes formules magiques et mes mots d’Halloween, j’ai besoin de ton aide. Mais pour cela je te demande d'utiliser la technique de l'imprimerie. Fais attention, quelques mots sont écrits en majuscules tandis que d'autres sont en minuscules.</a:t>
            </a:r>
            <a:endParaRPr lang="fr-CA" sz="2400" dirty="0" smtClean="0"/>
          </a:p>
          <a:p>
            <a:endParaRPr lang="fr-CA" sz="2400" dirty="0"/>
          </a:p>
        </p:txBody>
      </p:sp>
      <p:pic>
        <p:nvPicPr>
          <p:cNvPr id="17410" name="Picture 2" descr="http://idata.over-blog.com/1/11/45/28/MAI-2012/imprimante_040.gif"/>
          <p:cNvPicPr>
            <a:picLocks noChangeAspect="1" noChangeArrowheads="1"/>
          </p:cNvPicPr>
          <p:nvPr/>
        </p:nvPicPr>
        <p:blipFill>
          <a:blip r:embed="rId2" cstate="print"/>
          <a:srcRect/>
          <a:stretch>
            <a:fillRect/>
          </a:stretch>
        </p:blipFill>
        <p:spPr bwMode="auto">
          <a:xfrm>
            <a:off x="5436096" y="4797152"/>
            <a:ext cx="2996308" cy="177281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DCIM\100KC190\100_2081.JPG"/>
          <p:cNvPicPr>
            <a:picLocks noGrp="1" noChangeAspect="1" noChangeArrowheads="1"/>
          </p:cNvPicPr>
          <p:nvPr>
            <p:ph idx="1"/>
          </p:nvPr>
        </p:nvPicPr>
        <p:blipFill>
          <a:blip r:embed="rId2" cstate="print"/>
          <a:srcRect/>
          <a:stretch>
            <a:fillRect/>
          </a:stretch>
        </p:blipFill>
        <p:spPr bwMode="auto">
          <a:xfrm>
            <a:off x="539552" y="332656"/>
            <a:ext cx="8266195" cy="619964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Cindy\AppData\Local\Microsoft\Windows\Temporary Internet Files\Content.IE5\DVS93OLH\smiley[1].jpg"/>
          <p:cNvPicPr>
            <a:picLocks noChangeAspect="1" noChangeArrowheads="1"/>
          </p:cNvPicPr>
          <p:nvPr/>
        </p:nvPicPr>
        <p:blipFill>
          <a:blip r:embed="rId2" cstate="print"/>
          <a:srcRect l="14352" t="4083" r="14352" b="2443"/>
          <a:stretch>
            <a:fillRect/>
          </a:stretch>
        </p:blipFill>
        <p:spPr bwMode="auto">
          <a:xfrm>
            <a:off x="4788024" y="908720"/>
            <a:ext cx="732713" cy="720080"/>
          </a:xfrm>
          <a:prstGeom prst="rect">
            <a:avLst/>
          </a:prstGeom>
          <a:noFill/>
        </p:spPr>
      </p:pic>
      <p:pic>
        <p:nvPicPr>
          <p:cNvPr id="6" name="Picture 3" descr="C:\Users\Cindy\AppData\Local\Microsoft\Windows\Temporary Internet Files\Content.IE5\DVS93OLH\smiley[1].jpg"/>
          <p:cNvPicPr>
            <a:picLocks noChangeAspect="1" noChangeArrowheads="1"/>
          </p:cNvPicPr>
          <p:nvPr/>
        </p:nvPicPr>
        <p:blipFill>
          <a:blip r:embed="rId2" cstate="print"/>
          <a:srcRect l="14352" t="4083" r="14352" b="2443"/>
          <a:stretch>
            <a:fillRect/>
          </a:stretch>
        </p:blipFill>
        <p:spPr bwMode="auto">
          <a:xfrm>
            <a:off x="6588224" y="1556792"/>
            <a:ext cx="732713" cy="720080"/>
          </a:xfrm>
          <a:prstGeom prst="rect">
            <a:avLst/>
          </a:prstGeom>
          <a:noFill/>
        </p:spPr>
      </p:pic>
      <p:pic>
        <p:nvPicPr>
          <p:cNvPr id="6148" name="Picture 4"/>
          <p:cNvPicPr>
            <a:picLocks noChangeAspect="1" noChangeArrowheads="1"/>
          </p:cNvPicPr>
          <p:nvPr/>
        </p:nvPicPr>
        <p:blipFill>
          <a:blip r:embed="rId3" cstate="print"/>
          <a:srcRect l="18536" t="8485" r="18926" b="8829"/>
          <a:stretch>
            <a:fillRect/>
          </a:stretch>
        </p:blipFill>
        <p:spPr bwMode="auto">
          <a:xfrm>
            <a:off x="395536" y="297608"/>
            <a:ext cx="8280920" cy="6155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DCIM\100KC190\100_2084.JPG"/>
          <p:cNvPicPr>
            <a:picLocks noGrp="1" noChangeAspect="1" noChangeArrowheads="1"/>
          </p:cNvPicPr>
          <p:nvPr>
            <p:ph idx="1"/>
          </p:nvPr>
        </p:nvPicPr>
        <p:blipFill>
          <a:blip r:embed="rId2" cstate="print"/>
          <a:srcRect/>
          <a:stretch>
            <a:fillRect/>
          </a:stretch>
        </p:blipFill>
        <p:spPr bwMode="auto">
          <a:xfrm>
            <a:off x="395536" y="332656"/>
            <a:ext cx="8362205" cy="627165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16024" y="188640"/>
            <a:ext cx="8820472" cy="1296144"/>
          </a:xfrm>
        </p:spPr>
        <p:txBody>
          <a:bodyPr>
            <a:noAutofit/>
          </a:bodyPr>
          <a:lstStyle/>
          <a:p>
            <a:pPr algn="ctr"/>
            <a:r>
              <a:rPr lang="fr-CA" sz="8000" dirty="0" smtClean="0">
                <a:latin typeface="BlackWidow" pitchFamily="2" charset="0"/>
              </a:rPr>
              <a:t>Les ateliers d’Halloween</a:t>
            </a:r>
            <a:endParaRPr lang="fr-CA" sz="8000" dirty="0">
              <a:latin typeface="BlackWidow" pitchFamily="2" charset="0"/>
            </a:endParaRPr>
          </a:p>
        </p:txBody>
      </p:sp>
      <p:pic>
        <p:nvPicPr>
          <p:cNvPr id="13314" name="Picture 2" descr="http://media.lhebdoduvendredi.com/illustrations/00017785_normal.jpg"/>
          <p:cNvPicPr>
            <a:picLocks noChangeAspect="1" noChangeArrowheads="1"/>
          </p:cNvPicPr>
          <p:nvPr/>
        </p:nvPicPr>
        <p:blipFill>
          <a:blip r:embed="rId2" cstate="print"/>
          <a:srcRect/>
          <a:stretch>
            <a:fillRect/>
          </a:stretch>
        </p:blipFill>
        <p:spPr bwMode="auto">
          <a:xfrm>
            <a:off x="1043608" y="1484784"/>
            <a:ext cx="7339418" cy="489676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Atelier 5 </a:t>
            </a:r>
            <a:endParaRPr lang="fr-CA" dirty="0"/>
          </a:p>
        </p:txBody>
      </p:sp>
      <p:sp>
        <p:nvSpPr>
          <p:cNvPr id="3" name="Espace réservé du contenu 2"/>
          <p:cNvSpPr>
            <a:spLocks noGrp="1"/>
          </p:cNvSpPr>
          <p:nvPr>
            <p:ph idx="1"/>
          </p:nvPr>
        </p:nvSpPr>
        <p:spPr/>
        <p:txBody>
          <a:bodyPr/>
          <a:lstStyle/>
          <a:p>
            <a:r>
              <a:rPr lang="fr-CA" dirty="0" smtClean="0"/>
              <a:t>Mon monstre d’Halloween</a:t>
            </a:r>
          </a:p>
          <a:p>
            <a:r>
              <a:rPr lang="fr-CA" sz="2000" i="1" dirty="0" smtClean="0"/>
              <a:t>Je veux décorer ma maison hantée afin qu'elle soit la plus effrayante du village. Afin de m'aider, je veux ajouter des petits monstres effrayants à mes décorations. Mais </a:t>
            </a:r>
            <a:r>
              <a:rPr lang="fr-CA" sz="2000" i="1" dirty="0" smtClean="0"/>
              <a:t>attention, </a:t>
            </a:r>
            <a:r>
              <a:rPr lang="fr-CA" sz="2000" i="1" dirty="0" smtClean="0"/>
              <a:t>p</a:t>
            </a:r>
            <a:r>
              <a:rPr lang="fr-CA" sz="2000" i="1" dirty="0" smtClean="0"/>
              <a:t>as </a:t>
            </a:r>
            <a:r>
              <a:rPr lang="fr-CA" sz="2000" i="1" dirty="0" smtClean="0"/>
              <a:t>n’importe quelle sorte de </a:t>
            </a:r>
            <a:r>
              <a:rPr lang="fr-CA" sz="2000" i="1" dirty="0" smtClean="0"/>
              <a:t>monstres! </a:t>
            </a:r>
            <a:r>
              <a:rPr lang="fr-CA" sz="2000" i="1" dirty="0" smtClean="0"/>
              <a:t>Je veux des monstres qui feront peur aux enfants qui viendront s’aventurer sur le terrain de ma maison hantée et pour ce faire, tu dois suivre mes consignes. </a:t>
            </a:r>
            <a:endParaRPr lang="fr-CA" sz="2000" dirty="0"/>
          </a:p>
        </p:txBody>
      </p:sp>
      <p:pic>
        <p:nvPicPr>
          <p:cNvPr id="4" name="Picture 2" descr="https://s-media-cache-ak0.pinimg.com/736x/04/45/4b/04454bcf68d297a27d760c4d9e68ff30.jpg"/>
          <p:cNvPicPr>
            <a:picLocks noChangeAspect="1" noChangeArrowheads="1"/>
          </p:cNvPicPr>
          <p:nvPr/>
        </p:nvPicPr>
        <p:blipFill>
          <a:blip r:embed="rId2" cstate="print"/>
          <a:srcRect/>
          <a:stretch>
            <a:fillRect/>
          </a:stretch>
        </p:blipFill>
        <p:spPr bwMode="auto">
          <a:xfrm rot="772304">
            <a:off x="6243551" y="3964549"/>
            <a:ext cx="1833352" cy="228421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DCIM\100KC190\100_2088.JPG"/>
          <p:cNvPicPr>
            <a:picLocks noGrp="1" noChangeAspect="1" noChangeArrowheads="1"/>
          </p:cNvPicPr>
          <p:nvPr>
            <p:ph idx="1"/>
          </p:nvPr>
        </p:nvPicPr>
        <p:blipFill>
          <a:blip r:embed="rId2" cstate="print"/>
          <a:srcRect/>
          <a:stretch>
            <a:fillRect/>
          </a:stretch>
        </p:blipFill>
        <p:spPr bwMode="auto">
          <a:xfrm>
            <a:off x="539552" y="404664"/>
            <a:ext cx="8002165" cy="600162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467544" y="2636912"/>
            <a:ext cx="802194" cy="788364"/>
          </a:xfrm>
          <a:prstGeom prst="rect">
            <a:avLst/>
          </a:prstGeom>
          <a:noFill/>
        </p:spPr>
      </p:pic>
      <p:pic>
        <p:nvPicPr>
          <p:cNvPr id="4" name="Picture 2" descr="C:\Users\Cindy\AppData\Local\Microsoft\Windows\Temporary Internet Files\Content.IE5\DVS93OLH\smiley[1].jpg"/>
          <p:cNvPicPr>
            <a:picLocks noChangeAspect="1" noChangeArrowheads="1"/>
          </p:cNvPicPr>
          <p:nvPr/>
        </p:nvPicPr>
        <p:blipFill>
          <a:blip r:embed="rId3" cstate="print"/>
          <a:srcRect l="13635" t="3280" r="14472" b="3246"/>
          <a:stretch>
            <a:fillRect/>
          </a:stretch>
        </p:blipFill>
        <p:spPr bwMode="auto">
          <a:xfrm>
            <a:off x="1331640" y="1844824"/>
            <a:ext cx="586170" cy="576064"/>
          </a:xfrm>
          <a:prstGeom prst="rect">
            <a:avLst/>
          </a:prstGeom>
          <a:noFill/>
        </p:spPr>
      </p:pic>
      <p:pic>
        <p:nvPicPr>
          <p:cNvPr id="5" name="Picture 2" descr="C:\Users\Cindy\AppData\Local\Microsoft\Windows\Temporary Internet Files\Content.IE5\DVS93OLH\smiley[1].jpg"/>
          <p:cNvPicPr>
            <a:picLocks noChangeAspect="1" noChangeArrowheads="1"/>
          </p:cNvPicPr>
          <p:nvPr/>
        </p:nvPicPr>
        <p:blipFill>
          <a:blip r:embed="rId4" cstate="print"/>
          <a:srcRect l="13635" t="3280" r="14472" b="3246"/>
          <a:stretch>
            <a:fillRect/>
          </a:stretch>
        </p:blipFill>
        <p:spPr bwMode="auto">
          <a:xfrm>
            <a:off x="7884368" y="3789040"/>
            <a:ext cx="805984" cy="792088"/>
          </a:xfrm>
          <a:prstGeom prst="rect">
            <a:avLst/>
          </a:prstGeom>
          <a:noFill/>
        </p:spPr>
      </p:pic>
      <p:pic>
        <p:nvPicPr>
          <p:cNvPr id="6" name="Picture 2" descr="C:\Users\Cindy\AppData\Local\Microsoft\Windows\Temporary Internet Files\Content.IE5\DVS93OLH\smiley[1].jpg"/>
          <p:cNvPicPr>
            <a:picLocks noChangeAspect="1" noChangeArrowheads="1"/>
          </p:cNvPicPr>
          <p:nvPr/>
        </p:nvPicPr>
        <p:blipFill>
          <a:blip r:embed="rId5" cstate="print"/>
          <a:srcRect l="13635" t="3280" r="14472" b="3246"/>
          <a:stretch>
            <a:fillRect/>
          </a:stretch>
        </p:blipFill>
        <p:spPr bwMode="auto">
          <a:xfrm>
            <a:off x="6730977" y="2132856"/>
            <a:ext cx="659441" cy="648072"/>
          </a:xfrm>
          <a:prstGeom prst="rect">
            <a:avLst/>
          </a:prstGeom>
          <a:noFill/>
        </p:spPr>
      </p:pic>
      <p:sp>
        <p:nvSpPr>
          <p:cNvPr id="8" name="Espace réservé du contenu 7"/>
          <p:cNvSpPr>
            <a:spLocks noGrp="1"/>
          </p:cNvSpPr>
          <p:nvPr>
            <p:ph idx="1"/>
          </p:nvPr>
        </p:nvSpPr>
        <p:spPr/>
        <p:txBody>
          <a:bodyPr/>
          <a:lstStyle/>
          <a:p>
            <a:endParaRPr lang="fr-CA" dirty="0"/>
          </a:p>
        </p:txBody>
      </p:sp>
      <p:pic>
        <p:nvPicPr>
          <p:cNvPr id="5122" name="Picture 2"/>
          <p:cNvPicPr>
            <a:picLocks noChangeAspect="1" noChangeArrowheads="1"/>
          </p:cNvPicPr>
          <p:nvPr/>
        </p:nvPicPr>
        <p:blipFill>
          <a:blip r:embed="rId6" cstate="print"/>
          <a:srcRect l="14109" t="3563" r="16159" b="3907"/>
          <a:stretch>
            <a:fillRect/>
          </a:stretch>
        </p:blipFill>
        <p:spPr bwMode="auto">
          <a:xfrm>
            <a:off x="70992" y="476672"/>
            <a:ext cx="9073008" cy="6768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DCIM\100KC190\100_2118.JPG"/>
          <p:cNvPicPr>
            <a:picLocks noGrp="1" noChangeAspect="1" noChangeArrowheads="1"/>
          </p:cNvPicPr>
          <p:nvPr>
            <p:ph idx="1"/>
          </p:nvPr>
        </p:nvPicPr>
        <p:blipFill>
          <a:blip r:embed="rId2" cstate="print"/>
          <a:srcRect/>
          <a:stretch>
            <a:fillRect/>
          </a:stretch>
        </p:blipFill>
        <p:spPr bwMode="auto">
          <a:xfrm>
            <a:off x="611560" y="404664"/>
            <a:ext cx="7968885" cy="597666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latin typeface="Comic Sans MS" pitchFamily="66" charset="0"/>
              </a:rPr>
              <a:t>Chez </a:t>
            </a:r>
            <a:r>
              <a:rPr lang="fr-CA" dirty="0" err="1" smtClean="0">
                <a:latin typeface="Comic Sans MS" pitchFamily="66" charset="0"/>
              </a:rPr>
              <a:t>Lagaffe</a:t>
            </a:r>
            <a:r>
              <a:rPr lang="fr-CA" dirty="0" smtClean="0">
                <a:latin typeface="Comic Sans MS" pitchFamily="66" charset="0"/>
              </a:rPr>
              <a:t> la sorcière</a:t>
            </a:r>
            <a:endParaRPr lang="fr-CA" dirty="0">
              <a:latin typeface="Comic Sans MS" pitchFamily="66" charset="0"/>
            </a:endParaRPr>
          </a:p>
        </p:txBody>
      </p:sp>
      <p:pic>
        <p:nvPicPr>
          <p:cNvPr id="14338" name="Picture 2" descr="http://www.hugolescargot.com/main/pivot_maxi/200461-1.gif"/>
          <p:cNvPicPr>
            <a:picLocks noChangeAspect="1" noChangeArrowheads="1"/>
          </p:cNvPicPr>
          <p:nvPr/>
        </p:nvPicPr>
        <p:blipFill>
          <a:blip r:embed="rId2" cstate="print"/>
          <a:srcRect/>
          <a:stretch>
            <a:fillRect/>
          </a:stretch>
        </p:blipFill>
        <p:spPr bwMode="auto">
          <a:xfrm>
            <a:off x="3779912" y="1628800"/>
            <a:ext cx="4680520" cy="4680522"/>
          </a:xfrm>
          <a:prstGeom prst="rect">
            <a:avLst/>
          </a:prstGeom>
          <a:noFill/>
        </p:spPr>
      </p:pic>
      <p:pic>
        <p:nvPicPr>
          <p:cNvPr id="14340" name="Picture 4" descr="http://images.clipartlogo.com/files/images/10/108767/cartoon-witch-silhouette_t"/>
          <p:cNvPicPr>
            <a:picLocks noChangeAspect="1" noChangeArrowheads="1"/>
          </p:cNvPicPr>
          <p:nvPr/>
        </p:nvPicPr>
        <p:blipFill>
          <a:blip r:embed="rId3" cstate="print"/>
          <a:srcRect/>
          <a:stretch>
            <a:fillRect/>
          </a:stretch>
        </p:blipFill>
        <p:spPr bwMode="auto">
          <a:xfrm flipH="1">
            <a:off x="1259632" y="3140968"/>
            <a:ext cx="1762696" cy="18002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DCIM\100KC190\100_2073.JPG"/>
          <p:cNvPicPr>
            <a:picLocks noGrp="1" noChangeAspect="1" noChangeArrowheads="1"/>
          </p:cNvPicPr>
          <p:nvPr>
            <p:ph idx="1"/>
          </p:nvPr>
        </p:nvPicPr>
        <p:blipFill>
          <a:blip r:embed="rId2" cstate="print"/>
          <a:srcRect/>
          <a:stretch>
            <a:fillRect/>
          </a:stretch>
        </p:blipFill>
        <p:spPr bwMode="auto">
          <a:xfrm>
            <a:off x="251520" y="260648"/>
            <a:ext cx="8544949" cy="640871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DCIM\100KC190\100_2086.JPG"/>
          <p:cNvPicPr>
            <a:picLocks noGrp="1" noChangeAspect="1" noChangeArrowheads="1"/>
          </p:cNvPicPr>
          <p:nvPr>
            <p:ph idx="1"/>
          </p:nvPr>
        </p:nvPicPr>
        <p:blipFill>
          <a:blip r:embed="rId2" cstate="print"/>
          <a:srcRect/>
          <a:stretch>
            <a:fillRect/>
          </a:stretch>
        </p:blipFill>
        <p:spPr bwMode="auto">
          <a:xfrm>
            <a:off x="611560" y="404664"/>
            <a:ext cx="8064896" cy="604867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Atelier 1 </a:t>
            </a:r>
            <a:endParaRPr lang="fr-CA" dirty="0"/>
          </a:p>
        </p:txBody>
      </p:sp>
      <p:sp>
        <p:nvSpPr>
          <p:cNvPr id="3" name="Espace réservé du contenu 2"/>
          <p:cNvSpPr>
            <a:spLocks noGrp="1"/>
          </p:cNvSpPr>
          <p:nvPr>
            <p:ph idx="1"/>
          </p:nvPr>
        </p:nvSpPr>
        <p:spPr>
          <a:xfrm>
            <a:off x="251520" y="1484784"/>
            <a:ext cx="8686800" cy="4525963"/>
          </a:xfrm>
        </p:spPr>
        <p:txBody>
          <a:bodyPr/>
          <a:lstStyle/>
          <a:p>
            <a:r>
              <a:rPr lang="fr-CA" b="1" u="sng" dirty="0" smtClean="0"/>
              <a:t>Les rimes effrayantes</a:t>
            </a:r>
          </a:p>
          <a:p>
            <a:r>
              <a:rPr lang="fr-CA" i="1" dirty="0" smtClean="0"/>
              <a:t>J’ai laissé tomber ma boîte de décorations et maintenant elles sont tous mêlées. J’avais classé tous les objets qui rimaient ensemble et </a:t>
            </a:r>
            <a:r>
              <a:rPr lang="fr-CA" i="1" dirty="0" smtClean="0"/>
              <a:t>maintenant, </a:t>
            </a:r>
            <a:r>
              <a:rPr lang="fr-CA" i="1" dirty="0" smtClean="0"/>
              <a:t>je ne sais plus où mettre de la tête. Peux-tu m'aider à mettre de l'ordre dans mes décorations?  </a:t>
            </a:r>
            <a:endParaRPr lang="fr-CA" dirty="0" smtClean="0"/>
          </a:p>
          <a:p>
            <a:endParaRPr lang="fr-CA" dirty="0"/>
          </a:p>
        </p:txBody>
      </p:sp>
      <p:pic>
        <p:nvPicPr>
          <p:cNvPr id="20484" name="Picture 4" descr="http://us.cdn1.123rf.com/168nwm/seamartini/seamartini1501/seamartini150100398/35756763-cartoon-funny-gray-little-spider-character-with-thin-legs-hairy-body-and-big-eyes-isolated-on-white.jpg"/>
          <p:cNvPicPr>
            <a:picLocks noChangeAspect="1" noChangeArrowheads="1"/>
          </p:cNvPicPr>
          <p:nvPr/>
        </p:nvPicPr>
        <p:blipFill>
          <a:blip r:embed="rId2" cstate="print"/>
          <a:srcRect/>
          <a:stretch>
            <a:fillRect/>
          </a:stretch>
        </p:blipFill>
        <p:spPr bwMode="auto">
          <a:xfrm>
            <a:off x="4067944" y="4725144"/>
            <a:ext cx="1921278" cy="1360906"/>
          </a:xfrm>
          <a:prstGeom prst="rect">
            <a:avLst/>
          </a:prstGeom>
          <a:noFill/>
        </p:spPr>
      </p:pic>
      <p:pic>
        <p:nvPicPr>
          <p:cNvPr id="20486" name="Picture 6" descr="https://jhfr10susanouyang.files.wordpress.com/2013/01/ist2_1237588_cartoon_ghost-1.jpg"/>
          <p:cNvPicPr>
            <a:picLocks noChangeAspect="1" noChangeArrowheads="1"/>
          </p:cNvPicPr>
          <p:nvPr/>
        </p:nvPicPr>
        <p:blipFill>
          <a:blip r:embed="rId3" cstate="print"/>
          <a:srcRect/>
          <a:stretch>
            <a:fillRect/>
          </a:stretch>
        </p:blipFill>
        <p:spPr bwMode="auto">
          <a:xfrm>
            <a:off x="4067944" y="332656"/>
            <a:ext cx="1008112" cy="118601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DCIM\100KC190\100_2074.JPG"/>
          <p:cNvPicPr>
            <a:picLocks noGrp="1" noChangeAspect="1" noChangeArrowheads="1"/>
          </p:cNvPicPr>
          <p:nvPr>
            <p:ph idx="1"/>
          </p:nvPr>
        </p:nvPicPr>
        <p:blipFill>
          <a:blip r:embed="rId2" cstate="print"/>
          <a:srcRect/>
          <a:stretch>
            <a:fillRect/>
          </a:stretch>
        </p:blipFill>
        <p:spPr bwMode="auto">
          <a:xfrm>
            <a:off x="251520" y="332656"/>
            <a:ext cx="8700459" cy="61926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1026"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827584" y="3212976"/>
            <a:ext cx="586170" cy="576064"/>
          </a:xfrm>
          <a:prstGeom prst="rect">
            <a:avLst/>
          </a:prstGeom>
          <a:noFill/>
        </p:spPr>
      </p:pic>
      <p:pic>
        <p:nvPicPr>
          <p:cNvPr id="5"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1907704" y="2492896"/>
            <a:ext cx="586170" cy="576064"/>
          </a:xfrm>
          <a:prstGeom prst="rect">
            <a:avLst/>
          </a:prstGeom>
          <a:noFill/>
        </p:spPr>
      </p:pic>
      <p:pic>
        <p:nvPicPr>
          <p:cNvPr id="6"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5580112" y="2276872"/>
            <a:ext cx="586170" cy="576064"/>
          </a:xfrm>
          <a:prstGeom prst="rect">
            <a:avLst/>
          </a:prstGeom>
          <a:noFill/>
        </p:spPr>
      </p:pic>
      <p:pic>
        <p:nvPicPr>
          <p:cNvPr id="7"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6012160" y="2636912"/>
            <a:ext cx="586170" cy="576064"/>
          </a:xfrm>
          <a:prstGeom prst="rect">
            <a:avLst/>
          </a:prstGeom>
          <a:noFill/>
        </p:spPr>
      </p:pic>
      <p:pic>
        <p:nvPicPr>
          <p:cNvPr id="8" name="Picture 2" descr="C:\Users\Cindy\AppData\Local\Microsoft\Windows\Temporary Internet Files\Content.IE5\DVS93OLH\smiley[1].jpg"/>
          <p:cNvPicPr>
            <a:picLocks noChangeAspect="1" noChangeArrowheads="1"/>
          </p:cNvPicPr>
          <p:nvPr/>
        </p:nvPicPr>
        <p:blipFill>
          <a:blip r:embed="rId2" cstate="print"/>
          <a:srcRect l="13635" t="3280" r="14472" b="3246"/>
          <a:stretch>
            <a:fillRect/>
          </a:stretch>
        </p:blipFill>
        <p:spPr bwMode="auto">
          <a:xfrm>
            <a:off x="6804248" y="3140968"/>
            <a:ext cx="586170" cy="576064"/>
          </a:xfrm>
          <a:prstGeom prst="rect">
            <a:avLst/>
          </a:prstGeom>
          <a:noFill/>
        </p:spPr>
      </p:pic>
      <p:pic>
        <p:nvPicPr>
          <p:cNvPr id="1027" name="Picture 3"/>
          <p:cNvPicPr>
            <a:picLocks noGrp="1" noChangeAspect="1" noChangeArrowheads="1"/>
          </p:cNvPicPr>
          <p:nvPr>
            <p:ph idx="1"/>
          </p:nvPr>
        </p:nvPicPr>
        <p:blipFill>
          <a:blip r:embed="rId3" cstate="print"/>
          <a:srcRect l="16851" t="3240" r="16956" b="9255"/>
          <a:stretch>
            <a:fillRect/>
          </a:stretch>
        </p:blipFill>
        <p:spPr bwMode="auto">
          <a:xfrm>
            <a:off x="683568" y="404664"/>
            <a:ext cx="8064896" cy="59941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Atelier 2 </a:t>
            </a:r>
            <a:endParaRPr lang="fr-CA" dirty="0"/>
          </a:p>
        </p:txBody>
      </p:sp>
      <p:sp>
        <p:nvSpPr>
          <p:cNvPr id="3" name="Espace réservé du contenu 2"/>
          <p:cNvSpPr>
            <a:spLocks noGrp="1"/>
          </p:cNvSpPr>
          <p:nvPr>
            <p:ph idx="1"/>
          </p:nvPr>
        </p:nvSpPr>
        <p:spPr/>
        <p:txBody>
          <a:bodyPr/>
          <a:lstStyle/>
          <a:p>
            <a:r>
              <a:rPr lang="fr-CA" dirty="0" smtClean="0"/>
              <a:t>Les couleurs en folie à l’Halloween</a:t>
            </a:r>
          </a:p>
          <a:p>
            <a:r>
              <a:rPr lang="fr-CA" sz="2800" i="1" dirty="0" smtClean="0"/>
              <a:t>Je dois décorer ma maison hantée pour la fête de l'Halloween le 31 octobre. Je veux mettre de la couleur dans mes décorations, mais j’ai beaucoup de difficulté puisque je ne sais pas lire. Peux-tu m’aider à reconnaître mes couleurs? </a:t>
            </a:r>
            <a:endParaRPr lang="fr-CA" sz="2800" dirty="0" smtClean="0"/>
          </a:p>
          <a:p>
            <a:endParaRPr lang="fr-CA" dirty="0"/>
          </a:p>
        </p:txBody>
      </p:sp>
      <p:pic>
        <p:nvPicPr>
          <p:cNvPr id="19458" name="Picture 2" descr="http://upload.wikimedia.org/wikipedia/commons/thumb/0/00/Meuble_h%C3%A9raldique_Palette_peinture.svg/545px-Meuble_h%C3%A9raldique_Palette_peinture.svg.png"/>
          <p:cNvPicPr>
            <a:picLocks noChangeAspect="1" noChangeArrowheads="1"/>
          </p:cNvPicPr>
          <p:nvPr/>
        </p:nvPicPr>
        <p:blipFill>
          <a:blip r:embed="rId2" cstate="print"/>
          <a:srcRect/>
          <a:stretch>
            <a:fillRect/>
          </a:stretch>
        </p:blipFill>
        <p:spPr bwMode="auto">
          <a:xfrm rot="1025855">
            <a:off x="6525272" y="4121855"/>
            <a:ext cx="2126041" cy="2340596"/>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omenade">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235</TotalTime>
  <Words>511</Words>
  <Application>Microsoft Office PowerPoint</Application>
  <PresentationFormat>Affichage à l'écran (4:3)</PresentationFormat>
  <Paragraphs>20</Paragraphs>
  <Slides>23</Slides>
  <Notes>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Promenade</vt:lpstr>
      <vt:lpstr>Diapositive 1</vt:lpstr>
      <vt:lpstr>Diapositive 2</vt:lpstr>
      <vt:lpstr>Chez Lagaffe la sorcière</vt:lpstr>
      <vt:lpstr>Diapositive 4</vt:lpstr>
      <vt:lpstr>Diapositive 5</vt:lpstr>
      <vt:lpstr>Atelier 1 </vt:lpstr>
      <vt:lpstr>Diapositive 7</vt:lpstr>
      <vt:lpstr>Diapositive 8</vt:lpstr>
      <vt:lpstr>Atelier 2 </vt:lpstr>
      <vt:lpstr>Diapositive 10</vt:lpstr>
      <vt:lpstr>Diapositive 11</vt:lpstr>
      <vt:lpstr>Diapositive 12</vt:lpstr>
      <vt:lpstr>Atelier 3 </vt:lpstr>
      <vt:lpstr>Diapositive 14</vt:lpstr>
      <vt:lpstr>Diapositive 15</vt:lpstr>
      <vt:lpstr>Atelier 4 </vt:lpstr>
      <vt:lpstr>Diapositive 17</vt:lpstr>
      <vt:lpstr>Diapositive 18</vt:lpstr>
      <vt:lpstr>Diapositive 19</vt:lpstr>
      <vt:lpstr>Atelier 5 </vt:lpstr>
      <vt:lpstr>Diapositive 21</vt:lpstr>
      <vt:lpstr>Diapositive 22</vt:lpstr>
      <vt:lpstr>Diapositive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Cindy</dc:creator>
  <cp:lastModifiedBy>Cindy</cp:lastModifiedBy>
  <cp:revision>22</cp:revision>
  <dcterms:created xsi:type="dcterms:W3CDTF">2015-10-16T00:54:05Z</dcterms:created>
  <dcterms:modified xsi:type="dcterms:W3CDTF">2016-01-29T01:35:04Z</dcterms:modified>
</cp:coreProperties>
</file>