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07AAAA9D-8596-4B01-A473-786DF1A99838}" type="datetimeFigureOut">
              <a:rPr lang="fr-CA" smtClean="0"/>
              <a:t>2015-11-24</a:t>
            </a:fld>
            <a:endParaRPr lang="fr-CA"/>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7879359-EC20-417E-85F7-BC4E7FB27FD4}" type="slidenum">
              <a:rPr lang="fr-CA" smtClean="0"/>
              <a:t>‹N°›</a:t>
            </a:fld>
            <a:endParaRPr lang="fr-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AAAA9D-8596-4B01-A473-786DF1A99838}" type="datetimeFigureOut">
              <a:rPr lang="fr-CA" smtClean="0"/>
              <a:t>2015-11-24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67879359-EC20-417E-85F7-BC4E7FB27FD4}" type="slidenum">
              <a:rPr lang="fr-CA" smtClean="0"/>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AAAA9D-8596-4B01-A473-786DF1A99838}" type="datetimeFigureOut">
              <a:rPr lang="fr-CA" smtClean="0"/>
              <a:t>2015-11-24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67879359-EC20-417E-85F7-BC4E7FB27FD4}" type="slidenum">
              <a:rPr lang="fr-CA" smtClean="0"/>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07AAAA9D-8596-4B01-A473-786DF1A99838}" type="datetimeFigureOut">
              <a:rPr lang="fr-CA" smtClean="0"/>
              <a:t>2015-11-24</a:t>
            </a:fld>
            <a:endParaRPr lang="fr-CA"/>
          </a:p>
        </p:txBody>
      </p:sp>
      <p:sp>
        <p:nvSpPr>
          <p:cNvPr id="9" name="Espace réservé du numéro de diapositive 8"/>
          <p:cNvSpPr>
            <a:spLocks noGrp="1"/>
          </p:cNvSpPr>
          <p:nvPr>
            <p:ph type="sldNum" sz="quarter" idx="15"/>
          </p:nvPr>
        </p:nvSpPr>
        <p:spPr/>
        <p:txBody>
          <a:bodyPr rtlCol="0"/>
          <a:lstStyle/>
          <a:p>
            <a:fld id="{67879359-EC20-417E-85F7-BC4E7FB27FD4}" type="slidenum">
              <a:rPr lang="fr-CA" smtClean="0"/>
              <a:t>‹N°›</a:t>
            </a:fld>
            <a:endParaRPr lang="fr-CA"/>
          </a:p>
        </p:txBody>
      </p:sp>
      <p:sp>
        <p:nvSpPr>
          <p:cNvPr id="10" name="Espace réservé du pied de page 9"/>
          <p:cNvSpPr>
            <a:spLocks noGrp="1"/>
          </p:cNvSpPr>
          <p:nvPr>
            <p:ph type="ftr" sz="quarter" idx="16"/>
          </p:nvPr>
        </p:nvSpPr>
        <p:spPr/>
        <p:txBody>
          <a:bodyPr rtlCol="0"/>
          <a:lstStyle/>
          <a:p>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07AAAA9D-8596-4B01-A473-786DF1A99838}" type="datetimeFigureOut">
              <a:rPr lang="fr-CA" smtClean="0"/>
              <a:t>2015-11-24</a:t>
            </a:fld>
            <a:endParaRPr lang="fr-CA"/>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7879359-EC20-417E-85F7-BC4E7FB27FD4}" type="slidenum">
              <a:rPr lang="fr-CA" smtClean="0"/>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07AAAA9D-8596-4B01-A473-786DF1A99838}" type="datetimeFigureOut">
              <a:rPr lang="fr-CA" smtClean="0"/>
              <a:t>2015-11-24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67879359-EC20-417E-85F7-BC4E7FB27FD4}" type="slidenum">
              <a:rPr lang="fr-CA" smtClean="0"/>
              <a:t>‹N°›</a:t>
            </a:fld>
            <a:endParaRPr lang="fr-CA"/>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07AAAA9D-8596-4B01-A473-786DF1A99838}" type="datetimeFigureOut">
              <a:rPr lang="fr-CA" smtClean="0"/>
              <a:t>2015-11-24</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67879359-EC20-417E-85F7-BC4E7FB27FD4}" type="slidenum">
              <a:rPr lang="fr-CA" smtClean="0"/>
              <a:t>‹N°›</a:t>
            </a:fld>
            <a:endParaRPr lang="fr-CA"/>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07AAAA9D-8596-4B01-A473-786DF1A99838}" type="datetimeFigureOut">
              <a:rPr lang="fr-CA" smtClean="0"/>
              <a:t>2015-11-24</a:t>
            </a:fld>
            <a:endParaRPr lang="fr-CA"/>
          </a:p>
        </p:txBody>
      </p:sp>
      <p:sp>
        <p:nvSpPr>
          <p:cNvPr id="7" name="Espace réservé du numéro de diapositive 6"/>
          <p:cNvSpPr>
            <a:spLocks noGrp="1"/>
          </p:cNvSpPr>
          <p:nvPr>
            <p:ph type="sldNum" sz="quarter" idx="11"/>
          </p:nvPr>
        </p:nvSpPr>
        <p:spPr/>
        <p:txBody>
          <a:bodyPr rtlCol="0"/>
          <a:lstStyle/>
          <a:p>
            <a:fld id="{67879359-EC20-417E-85F7-BC4E7FB27FD4}" type="slidenum">
              <a:rPr lang="fr-CA" smtClean="0"/>
              <a:t>‹N°›</a:t>
            </a:fld>
            <a:endParaRPr lang="fr-CA"/>
          </a:p>
        </p:txBody>
      </p:sp>
      <p:sp>
        <p:nvSpPr>
          <p:cNvPr id="8" name="Espace réservé du pied de page 7"/>
          <p:cNvSpPr>
            <a:spLocks noGrp="1"/>
          </p:cNvSpPr>
          <p:nvPr>
            <p:ph type="ftr" sz="quarter" idx="12"/>
          </p:nvPr>
        </p:nvSpPr>
        <p:spPr/>
        <p:txBody>
          <a:bodyPr rtlCol="0"/>
          <a:lstStyle/>
          <a:p>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AAAA9D-8596-4B01-A473-786DF1A99838}" type="datetimeFigureOut">
              <a:rPr lang="fr-CA" smtClean="0"/>
              <a:t>2015-11-24</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67879359-EC20-417E-85F7-BC4E7FB27FD4}" type="slidenum">
              <a:rPr lang="fr-CA" smtClean="0"/>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07AAAA9D-8596-4B01-A473-786DF1A99838}" type="datetimeFigureOut">
              <a:rPr lang="fr-CA" smtClean="0"/>
              <a:t>2015-11-24</a:t>
            </a:fld>
            <a:endParaRPr lang="fr-CA"/>
          </a:p>
        </p:txBody>
      </p:sp>
      <p:sp>
        <p:nvSpPr>
          <p:cNvPr id="22" name="Espace réservé du numéro de diapositive 21"/>
          <p:cNvSpPr>
            <a:spLocks noGrp="1"/>
          </p:cNvSpPr>
          <p:nvPr>
            <p:ph type="sldNum" sz="quarter" idx="15"/>
          </p:nvPr>
        </p:nvSpPr>
        <p:spPr/>
        <p:txBody>
          <a:bodyPr rtlCol="0"/>
          <a:lstStyle/>
          <a:p>
            <a:fld id="{67879359-EC20-417E-85F7-BC4E7FB27FD4}" type="slidenum">
              <a:rPr lang="fr-CA" smtClean="0"/>
              <a:t>‹N°›</a:t>
            </a:fld>
            <a:endParaRPr lang="fr-CA"/>
          </a:p>
        </p:txBody>
      </p:sp>
      <p:sp>
        <p:nvSpPr>
          <p:cNvPr id="23" name="Espace réservé du pied de page 22"/>
          <p:cNvSpPr>
            <a:spLocks noGrp="1"/>
          </p:cNvSpPr>
          <p:nvPr>
            <p:ph type="ftr" sz="quarter" idx="16"/>
          </p:nvPr>
        </p:nvSpPr>
        <p:spPr/>
        <p:txBody>
          <a:bodyPr rtlCol="0"/>
          <a:lstStyle/>
          <a:p>
            <a:endParaRPr lang="fr-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07AAAA9D-8596-4B01-A473-786DF1A99838}" type="datetimeFigureOut">
              <a:rPr lang="fr-CA" smtClean="0"/>
              <a:t>2015-11-24</a:t>
            </a:fld>
            <a:endParaRPr lang="fr-CA"/>
          </a:p>
        </p:txBody>
      </p:sp>
      <p:sp>
        <p:nvSpPr>
          <p:cNvPr id="18" name="Espace réservé du numéro de diapositive 17"/>
          <p:cNvSpPr>
            <a:spLocks noGrp="1"/>
          </p:cNvSpPr>
          <p:nvPr>
            <p:ph type="sldNum" sz="quarter" idx="11"/>
          </p:nvPr>
        </p:nvSpPr>
        <p:spPr/>
        <p:txBody>
          <a:bodyPr rtlCol="0"/>
          <a:lstStyle/>
          <a:p>
            <a:fld id="{67879359-EC20-417E-85F7-BC4E7FB27FD4}" type="slidenum">
              <a:rPr lang="fr-CA" smtClean="0"/>
              <a:t>‹N°›</a:t>
            </a:fld>
            <a:endParaRPr lang="fr-CA"/>
          </a:p>
        </p:txBody>
      </p:sp>
      <p:sp>
        <p:nvSpPr>
          <p:cNvPr id="21" name="Espace réservé du pied de page 20"/>
          <p:cNvSpPr>
            <a:spLocks noGrp="1"/>
          </p:cNvSpPr>
          <p:nvPr>
            <p:ph type="ftr" sz="quarter" idx="12"/>
          </p:nvPr>
        </p:nvSpPr>
        <p:spPr/>
        <p:txBody>
          <a:bodyPr rtlCol="0"/>
          <a:lstStyle/>
          <a:p>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7AAAA9D-8596-4B01-A473-786DF1A99838}" type="datetimeFigureOut">
              <a:rPr lang="fr-CA" smtClean="0"/>
              <a:t>2015-11-24</a:t>
            </a:fld>
            <a:endParaRPr lang="fr-CA"/>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CA"/>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7879359-EC20-417E-85F7-BC4E7FB27FD4}" type="slidenum">
              <a:rPr lang="fr-CA" smtClean="0"/>
              <a:t>‹N°›</a:t>
            </a:fld>
            <a:endParaRPr lang="fr-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p:txBody>
          <a:bodyPr/>
          <a:lstStyle/>
          <a:p>
            <a:r>
              <a:rPr lang="fr-CA" dirty="0" smtClean="0"/>
              <a:t>Un problème pour les 3</a:t>
            </a:r>
            <a:r>
              <a:rPr lang="fr-CA" baseline="30000" dirty="0" smtClean="0"/>
              <a:t>e</a:t>
            </a:r>
            <a:r>
              <a:rPr lang="fr-CA" dirty="0" smtClean="0"/>
              <a:t> années </a:t>
            </a:r>
            <a:endParaRPr lang="fr-CA" dirty="0"/>
          </a:p>
        </p:txBody>
      </p:sp>
      <p:sp>
        <p:nvSpPr>
          <p:cNvPr id="3" name="Sous-titre 2"/>
          <p:cNvSpPr>
            <a:spLocks noGrp="1"/>
          </p:cNvSpPr>
          <p:nvPr>
            <p:ph type="subTitle" idx="1"/>
            <p:custDataLst>
              <p:tags r:id="rId2"/>
            </p:custDataLst>
          </p:nvPr>
        </p:nvSpPr>
        <p:spPr/>
        <p:txBody>
          <a:bodyPr/>
          <a:lstStyle/>
          <a:p>
            <a:r>
              <a:rPr lang="fr-CA" dirty="0" smtClean="0"/>
              <a:t>Composition et accompagnement</a:t>
            </a:r>
            <a:endParaRPr lang="fr-CA" dirty="0"/>
          </a:p>
        </p:txBody>
      </p:sp>
    </p:spTree>
    <p:extLst>
      <p:ext uri="{BB962C8B-B14F-4D97-AF65-F5344CB8AC3E}">
        <p14:creationId xmlns:p14="http://schemas.microsoft.com/office/powerpoint/2010/main" val="1571147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a:bodyPr>
          <a:lstStyle/>
          <a:p>
            <a:r>
              <a:rPr lang="fr-CA" sz="3200" dirty="0" smtClean="0"/>
              <a:t>Composer un problème </a:t>
            </a:r>
            <a:endParaRPr lang="fr-CA" sz="3200" dirty="0"/>
          </a:p>
        </p:txBody>
      </p:sp>
      <p:sp>
        <p:nvSpPr>
          <p:cNvPr id="3" name="Espace réservé du contenu 2"/>
          <p:cNvSpPr>
            <a:spLocks noGrp="1"/>
          </p:cNvSpPr>
          <p:nvPr>
            <p:ph sz="quarter" idx="1"/>
            <p:custDataLst>
              <p:tags r:id="rId2"/>
            </p:custDataLst>
          </p:nvPr>
        </p:nvSpPr>
        <p:spPr>
          <a:xfrm>
            <a:off x="457200" y="1600200"/>
            <a:ext cx="7467600" cy="892696"/>
          </a:xfrm>
        </p:spPr>
        <p:txBody>
          <a:bodyPr>
            <a:noAutofit/>
          </a:bodyPr>
          <a:lstStyle/>
          <a:p>
            <a:pPr marL="0" indent="0" algn="ctr">
              <a:buNone/>
            </a:pPr>
            <a:r>
              <a:rPr lang="fr-CA" sz="2800" b="1" dirty="0" smtClean="0"/>
              <a:t>Quelles sont les étapes pour composer une résolution de problèmes ?</a:t>
            </a:r>
            <a:endParaRPr lang="fr-CA" sz="2800" b="1" dirty="0"/>
          </a:p>
        </p:txBody>
      </p:sp>
      <p:sp>
        <p:nvSpPr>
          <p:cNvPr id="4" name="ZoneTexte 3"/>
          <p:cNvSpPr txBox="1"/>
          <p:nvPr>
            <p:custDataLst>
              <p:tags r:id="rId3"/>
            </p:custDataLst>
          </p:nvPr>
        </p:nvSpPr>
        <p:spPr>
          <a:xfrm>
            <a:off x="1043608" y="2924944"/>
            <a:ext cx="6984776" cy="4062651"/>
          </a:xfrm>
          <a:prstGeom prst="rect">
            <a:avLst/>
          </a:prstGeom>
          <a:noFill/>
        </p:spPr>
        <p:txBody>
          <a:bodyPr wrap="square" rtlCol="0">
            <a:spAutoFit/>
          </a:bodyPr>
          <a:lstStyle/>
          <a:p>
            <a:pPr marL="109728" indent="0">
              <a:buNone/>
            </a:pPr>
            <a:r>
              <a:rPr lang="fr-CA" sz="2400" dirty="0" smtClean="0"/>
              <a:t>1- Trouve l’</a:t>
            </a:r>
            <a:r>
              <a:rPr lang="fr-CA" sz="2400" dirty="0" smtClean="0">
                <a:solidFill>
                  <a:srgbClr val="FF0000"/>
                </a:solidFill>
              </a:rPr>
              <a:t>équation</a:t>
            </a:r>
            <a:r>
              <a:rPr lang="fr-CA" sz="2400" dirty="0" smtClean="0"/>
              <a:t> que le testeur devra résoudre.</a:t>
            </a:r>
          </a:p>
          <a:p>
            <a:pPr marL="109728" indent="0">
              <a:buNone/>
            </a:pPr>
            <a:endParaRPr lang="fr-CA" sz="2400" dirty="0" smtClean="0"/>
          </a:p>
          <a:p>
            <a:pPr marL="109728" indent="0">
              <a:buNone/>
            </a:pPr>
            <a:r>
              <a:rPr lang="fr-CA" sz="2400" dirty="0" smtClean="0"/>
              <a:t>2-  Imagine un</a:t>
            </a:r>
            <a:r>
              <a:rPr lang="fr-CA" sz="2400" dirty="0" smtClean="0">
                <a:solidFill>
                  <a:srgbClr val="FF0000"/>
                </a:solidFill>
              </a:rPr>
              <a:t> contexte </a:t>
            </a:r>
            <a:r>
              <a:rPr lang="fr-CA" sz="2400" dirty="0" smtClean="0"/>
              <a:t>dans lequel tu intégreras les informations importantes.</a:t>
            </a:r>
          </a:p>
          <a:p>
            <a:pPr marL="109728" indent="0">
              <a:buNone/>
            </a:pPr>
            <a:endParaRPr lang="fr-CA" sz="2400" dirty="0" smtClean="0"/>
          </a:p>
          <a:p>
            <a:pPr marL="109728" indent="0">
              <a:buNone/>
            </a:pPr>
            <a:r>
              <a:rPr lang="fr-CA" sz="2400" dirty="0" smtClean="0"/>
              <a:t>3- Compose une </a:t>
            </a:r>
            <a:r>
              <a:rPr lang="fr-CA" sz="2400" dirty="0" smtClean="0">
                <a:solidFill>
                  <a:srgbClr val="FF0000"/>
                </a:solidFill>
              </a:rPr>
              <a:t>question </a:t>
            </a:r>
            <a:r>
              <a:rPr lang="fr-CA" sz="2400" dirty="0" smtClean="0"/>
              <a:t>à ton problème. </a:t>
            </a:r>
          </a:p>
          <a:p>
            <a:pPr marL="109728" indent="0">
              <a:buNone/>
            </a:pPr>
            <a:endParaRPr lang="fr-CA" sz="2400" dirty="0" smtClean="0"/>
          </a:p>
          <a:p>
            <a:pPr marL="109728" indent="0">
              <a:buNone/>
            </a:pPr>
            <a:r>
              <a:rPr lang="fr-CA" sz="2400" dirty="0" smtClean="0"/>
              <a:t>4- </a:t>
            </a:r>
            <a:r>
              <a:rPr lang="fr-CA" sz="2400" dirty="0" smtClean="0">
                <a:solidFill>
                  <a:srgbClr val="FF0000"/>
                </a:solidFill>
              </a:rPr>
              <a:t>Vérifie</a:t>
            </a:r>
            <a:r>
              <a:rPr lang="fr-CA" sz="2400" dirty="0" smtClean="0"/>
              <a:t> ton problème avec ta carte aide-mémoire. </a:t>
            </a:r>
          </a:p>
          <a:p>
            <a:endParaRPr lang="fr-CA" dirty="0"/>
          </a:p>
        </p:txBody>
      </p:sp>
    </p:spTree>
    <p:extLst>
      <p:ext uri="{BB962C8B-B14F-4D97-AF65-F5344CB8AC3E}">
        <p14:creationId xmlns:p14="http://schemas.microsoft.com/office/powerpoint/2010/main" val="320130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323528" y="260648"/>
            <a:ext cx="8147248" cy="1143000"/>
          </a:xfrm>
        </p:spPr>
        <p:txBody>
          <a:bodyPr/>
          <a:lstStyle/>
          <a:p>
            <a:r>
              <a:rPr lang="fr-CA" dirty="0" smtClean="0"/>
              <a:t>Composer un problème pour les 3</a:t>
            </a:r>
            <a:r>
              <a:rPr lang="fr-CA" baseline="30000" dirty="0" smtClean="0"/>
              <a:t>e</a:t>
            </a:r>
            <a:r>
              <a:rPr lang="fr-CA" dirty="0" smtClean="0"/>
              <a:t> années </a:t>
            </a:r>
            <a:endParaRPr lang="fr-CA" dirty="0"/>
          </a:p>
        </p:txBody>
      </p:sp>
      <p:sp>
        <p:nvSpPr>
          <p:cNvPr id="3" name="Espace réservé du contenu 2"/>
          <p:cNvSpPr>
            <a:spLocks noGrp="1"/>
          </p:cNvSpPr>
          <p:nvPr>
            <p:ph sz="quarter" idx="1"/>
            <p:custDataLst>
              <p:tags r:id="rId2"/>
            </p:custDataLst>
          </p:nvPr>
        </p:nvSpPr>
        <p:spPr/>
        <p:txBody>
          <a:bodyPr/>
          <a:lstStyle/>
          <a:p>
            <a:pPr marL="0" indent="0" algn="just">
              <a:buNone/>
            </a:pPr>
            <a:r>
              <a:rPr lang="fr-CA" dirty="0" smtClean="0"/>
              <a:t>Tu dois choisir parmi les </a:t>
            </a:r>
            <a:r>
              <a:rPr lang="fr-CA" dirty="0" smtClean="0"/>
              <a:t>opérations </a:t>
            </a:r>
            <a:r>
              <a:rPr lang="fr-CA" dirty="0" smtClean="0"/>
              <a:t>suivantes celle que devra résoudre l’élève de 3</a:t>
            </a:r>
            <a:r>
              <a:rPr lang="fr-CA" baseline="30000" dirty="0" smtClean="0"/>
              <a:t>e</a:t>
            </a:r>
            <a:r>
              <a:rPr lang="fr-CA" dirty="0" smtClean="0"/>
              <a:t> année que tu accompagneras. </a:t>
            </a:r>
          </a:p>
          <a:p>
            <a:pPr marL="0" indent="0" algn="just">
              <a:buNone/>
            </a:pPr>
            <a:endParaRPr lang="fr-CA" dirty="0"/>
          </a:p>
          <a:p>
            <a:pPr marL="0" indent="0" algn="just">
              <a:buNone/>
            </a:pPr>
            <a:r>
              <a:rPr lang="fr-CA" dirty="0" smtClean="0"/>
              <a:t>Attention tu dois en choisir UNE seule ! </a:t>
            </a:r>
          </a:p>
          <a:p>
            <a:pPr marL="0" indent="0" algn="just">
              <a:buNone/>
            </a:pPr>
            <a:endParaRPr lang="fr-CA" dirty="0" smtClean="0"/>
          </a:p>
        </p:txBody>
      </p:sp>
    </p:spTree>
    <p:extLst>
      <p:ext uri="{BB962C8B-B14F-4D97-AF65-F5344CB8AC3E}">
        <p14:creationId xmlns:p14="http://schemas.microsoft.com/office/powerpoint/2010/main" val="4082231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Tester ton problème </a:t>
            </a:r>
            <a:endParaRPr lang="fr-CA" dirty="0"/>
          </a:p>
        </p:txBody>
      </p:sp>
      <p:sp>
        <p:nvSpPr>
          <p:cNvPr id="3" name="Espace réservé du contenu 2"/>
          <p:cNvSpPr>
            <a:spLocks noGrp="1"/>
          </p:cNvSpPr>
          <p:nvPr>
            <p:ph sz="quarter" idx="1"/>
            <p:custDataLst>
              <p:tags r:id="rId2"/>
            </p:custDataLst>
          </p:nvPr>
        </p:nvSpPr>
        <p:spPr/>
        <p:txBody>
          <a:bodyPr>
            <a:normAutofit lnSpcReduction="10000"/>
          </a:bodyPr>
          <a:lstStyle/>
          <a:p>
            <a:pPr marL="0" indent="0">
              <a:buNone/>
            </a:pPr>
            <a:r>
              <a:rPr lang="fr-CA" dirty="0" smtClean="0"/>
              <a:t>Tu dois maintenant tester ton problème avec un ami de la classe. </a:t>
            </a:r>
          </a:p>
          <a:p>
            <a:pPr marL="0" indent="0">
              <a:buNone/>
            </a:pPr>
            <a:endParaRPr lang="fr-CA" dirty="0" smtClean="0"/>
          </a:p>
          <a:p>
            <a:pPr marL="0" indent="0">
              <a:buNone/>
            </a:pPr>
            <a:r>
              <a:rPr lang="fr-CA" dirty="0" smtClean="0"/>
              <a:t>Tu dois te demander : </a:t>
            </a:r>
          </a:p>
          <a:p>
            <a:pPr marL="0" indent="0">
              <a:buNone/>
            </a:pPr>
            <a:endParaRPr lang="fr-CA" dirty="0"/>
          </a:p>
          <a:p>
            <a:pPr marL="0" indent="0">
              <a:buNone/>
            </a:pPr>
            <a:r>
              <a:rPr lang="fr-CA" dirty="0" smtClean="0"/>
              <a:t>1- Est-ce que tu comprends bien le problème composé par ton camarade ? </a:t>
            </a:r>
          </a:p>
          <a:p>
            <a:pPr marL="0" indent="0">
              <a:buNone/>
            </a:pPr>
            <a:endParaRPr lang="fr-CA" dirty="0" smtClean="0"/>
          </a:p>
          <a:p>
            <a:pPr marL="0" indent="0">
              <a:buNone/>
            </a:pPr>
            <a:r>
              <a:rPr lang="fr-CA" dirty="0" smtClean="0"/>
              <a:t>2- Peux-tu résoudre le problème composé par ton ami à l’aide de la carte aide-mémoire ? </a:t>
            </a:r>
          </a:p>
          <a:p>
            <a:pPr marL="0" indent="0">
              <a:buNone/>
            </a:pPr>
            <a:endParaRPr lang="fr-CA" dirty="0"/>
          </a:p>
          <a:p>
            <a:pPr marL="0" indent="0">
              <a:buNone/>
            </a:pPr>
            <a:r>
              <a:rPr lang="fr-CA" dirty="0" smtClean="0"/>
              <a:t>3-  Y </a:t>
            </a:r>
            <a:r>
              <a:rPr lang="fr-CA" dirty="0" err="1" smtClean="0"/>
              <a:t>a-t-il</a:t>
            </a:r>
            <a:r>
              <a:rPr lang="fr-CA" dirty="0"/>
              <a:t> </a:t>
            </a:r>
            <a:r>
              <a:rPr lang="fr-CA" dirty="0" smtClean="0"/>
              <a:t>des choses à modifier dans le problème ? </a:t>
            </a:r>
          </a:p>
          <a:p>
            <a:pPr marL="0" indent="0">
              <a:buNone/>
            </a:pPr>
            <a:endParaRPr lang="fr-CA" dirty="0" smtClean="0"/>
          </a:p>
          <a:p>
            <a:pPr marL="0" indent="0">
              <a:buNone/>
            </a:pPr>
            <a:endParaRPr lang="fr-CA" dirty="0"/>
          </a:p>
          <a:p>
            <a:pPr marL="0" indent="0">
              <a:buNone/>
            </a:pPr>
            <a:endParaRPr lang="fr-CA" dirty="0"/>
          </a:p>
        </p:txBody>
      </p:sp>
    </p:spTree>
    <p:extLst>
      <p:ext uri="{BB962C8B-B14F-4D97-AF65-F5344CB8AC3E}">
        <p14:creationId xmlns:p14="http://schemas.microsoft.com/office/powerpoint/2010/main" val="3756009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Des modifications et l’autocorrection </a:t>
            </a:r>
            <a:endParaRPr lang="fr-CA" dirty="0"/>
          </a:p>
        </p:txBody>
      </p:sp>
      <p:sp>
        <p:nvSpPr>
          <p:cNvPr id="3" name="Espace réservé du contenu 2"/>
          <p:cNvSpPr>
            <a:spLocks noGrp="1"/>
          </p:cNvSpPr>
          <p:nvPr>
            <p:ph sz="quarter" idx="1"/>
            <p:custDataLst>
              <p:tags r:id="rId2"/>
            </p:custDataLst>
          </p:nvPr>
        </p:nvSpPr>
        <p:spPr/>
        <p:txBody>
          <a:bodyPr/>
          <a:lstStyle/>
          <a:p>
            <a:pPr marL="0" indent="0">
              <a:buNone/>
            </a:pPr>
            <a:r>
              <a:rPr lang="fr-CA" dirty="0" smtClean="0"/>
              <a:t>Tu dois maintenant </a:t>
            </a:r>
            <a:r>
              <a:rPr lang="fr-CA" u="sng" dirty="0" smtClean="0"/>
              <a:t>faire les modifications proposées </a:t>
            </a:r>
            <a:r>
              <a:rPr lang="fr-CA" dirty="0" smtClean="0"/>
              <a:t>par ton testeur. </a:t>
            </a:r>
          </a:p>
          <a:p>
            <a:pPr marL="0" indent="0">
              <a:buNone/>
            </a:pPr>
            <a:endParaRPr lang="fr-CA" dirty="0"/>
          </a:p>
          <a:p>
            <a:pPr marL="0" indent="0">
              <a:buNone/>
            </a:pPr>
            <a:r>
              <a:rPr lang="fr-CA" dirty="0" smtClean="0"/>
              <a:t>Tu dois aussi </a:t>
            </a:r>
            <a:r>
              <a:rPr lang="fr-CA" u="sng" dirty="0" smtClean="0"/>
              <a:t>faire l’autocorrection </a:t>
            </a:r>
            <a:r>
              <a:rPr lang="fr-CA" dirty="0" smtClean="0"/>
              <a:t>sur ta version modifiée de ton problème écrit. </a:t>
            </a:r>
          </a:p>
          <a:p>
            <a:pPr marL="0" indent="0">
              <a:buNone/>
            </a:pPr>
            <a:endParaRPr lang="fr-CA" dirty="0"/>
          </a:p>
          <a:p>
            <a:pPr marL="0" indent="0">
              <a:buNone/>
            </a:pPr>
            <a:r>
              <a:rPr lang="fr-CA" dirty="0" smtClean="0"/>
              <a:t>Tu dois finalement </a:t>
            </a:r>
            <a:r>
              <a:rPr lang="fr-CA" u="sng" dirty="0" smtClean="0"/>
              <a:t>transcrire au propre la version finale</a:t>
            </a:r>
            <a:r>
              <a:rPr lang="fr-CA" dirty="0" smtClean="0"/>
              <a:t> du problème que tu as composé. </a:t>
            </a:r>
          </a:p>
          <a:p>
            <a:pPr marL="0" indent="0">
              <a:buNone/>
            </a:pPr>
            <a:endParaRPr lang="fr-CA" dirty="0" smtClean="0"/>
          </a:p>
          <a:p>
            <a:pPr marL="0" indent="0" algn="ctr">
              <a:buNone/>
            </a:pPr>
            <a:r>
              <a:rPr lang="fr-CA" sz="2800" b="1" dirty="0" smtClean="0">
                <a:solidFill>
                  <a:srgbClr val="FF0000"/>
                </a:solidFill>
              </a:rPr>
              <a:t>Écris ton nom sur le problème. </a:t>
            </a:r>
          </a:p>
          <a:p>
            <a:pPr marL="0" indent="0">
              <a:buNone/>
            </a:pPr>
            <a:endParaRPr lang="fr-CA" dirty="0"/>
          </a:p>
          <a:p>
            <a:pPr marL="0" indent="0">
              <a:buNone/>
            </a:pPr>
            <a:endParaRPr lang="fr-CA" dirty="0"/>
          </a:p>
        </p:txBody>
      </p:sp>
    </p:spTree>
    <p:extLst>
      <p:ext uri="{BB962C8B-B14F-4D97-AF65-F5344CB8AC3E}">
        <p14:creationId xmlns:p14="http://schemas.microsoft.com/office/powerpoint/2010/main" val="2066069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Accompagner un élève de 3</a:t>
            </a:r>
            <a:r>
              <a:rPr lang="fr-CA" baseline="30000" dirty="0" smtClean="0"/>
              <a:t>e</a:t>
            </a:r>
            <a:r>
              <a:rPr lang="fr-CA" dirty="0" smtClean="0"/>
              <a:t> année </a:t>
            </a:r>
            <a:endParaRPr lang="fr-CA" dirty="0"/>
          </a:p>
        </p:txBody>
      </p:sp>
      <p:sp>
        <p:nvSpPr>
          <p:cNvPr id="3" name="Espace réservé du contenu 2"/>
          <p:cNvSpPr>
            <a:spLocks noGrp="1"/>
          </p:cNvSpPr>
          <p:nvPr>
            <p:ph sz="quarter" idx="1"/>
            <p:custDataLst>
              <p:tags r:id="rId2"/>
            </p:custDataLst>
          </p:nvPr>
        </p:nvSpPr>
        <p:spPr>
          <a:xfrm>
            <a:off x="457200" y="1600200"/>
            <a:ext cx="7467600" cy="892696"/>
          </a:xfrm>
        </p:spPr>
        <p:txBody>
          <a:bodyPr>
            <a:noAutofit/>
          </a:bodyPr>
          <a:lstStyle/>
          <a:p>
            <a:pPr marL="0" indent="0" algn="ctr">
              <a:buNone/>
            </a:pPr>
            <a:r>
              <a:rPr lang="fr-CA" sz="2800" dirty="0" smtClean="0"/>
              <a:t>Quels comportements devras-tu adopter pour être un bon accompagnateur ? </a:t>
            </a:r>
            <a:endParaRPr lang="fr-CA" sz="2800" dirty="0"/>
          </a:p>
        </p:txBody>
      </p:sp>
      <p:sp>
        <p:nvSpPr>
          <p:cNvPr id="4" name="ZoneTexte 3"/>
          <p:cNvSpPr txBox="1"/>
          <p:nvPr>
            <p:custDataLst>
              <p:tags r:id="rId3"/>
            </p:custDataLst>
          </p:nvPr>
        </p:nvSpPr>
        <p:spPr>
          <a:xfrm>
            <a:off x="1071496" y="3212976"/>
            <a:ext cx="6912768" cy="3139321"/>
          </a:xfrm>
          <a:prstGeom prst="rect">
            <a:avLst/>
          </a:prstGeom>
          <a:noFill/>
        </p:spPr>
        <p:txBody>
          <a:bodyPr wrap="square" rtlCol="0">
            <a:spAutoFit/>
          </a:bodyPr>
          <a:lstStyle/>
          <a:p>
            <a:pPr marL="285750" indent="-285750">
              <a:buFont typeface="Arial" panose="020B0604020202020204" pitchFamily="34" charset="0"/>
              <a:buChar char="•"/>
            </a:pPr>
            <a:r>
              <a:rPr lang="fr-CA" dirty="0" smtClean="0"/>
              <a:t>Tu ne dois pas donner les réponses à l’élève de 3</a:t>
            </a:r>
            <a:r>
              <a:rPr lang="fr-CA" baseline="30000" dirty="0" smtClean="0"/>
              <a:t>e</a:t>
            </a:r>
            <a:r>
              <a:rPr lang="fr-CA" dirty="0" smtClean="0"/>
              <a:t> année.</a:t>
            </a:r>
          </a:p>
          <a:p>
            <a:pPr marL="285750" indent="-285750">
              <a:buFont typeface="Arial" panose="020B0604020202020204" pitchFamily="34" charset="0"/>
              <a:buChar char="•"/>
            </a:pPr>
            <a:r>
              <a:rPr lang="fr-CA" dirty="0" smtClean="0"/>
              <a:t>Tu dois lui poser des questions lui permettant de réfléchir sur les opérations à faire. </a:t>
            </a:r>
          </a:p>
          <a:p>
            <a:pPr marL="285750" indent="-285750">
              <a:buFont typeface="Arial" panose="020B0604020202020204" pitchFamily="34" charset="0"/>
              <a:buChar char="•"/>
            </a:pPr>
            <a:r>
              <a:rPr lang="fr-CA" dirty="0" smtClean="0"/>
              <a:t>Tu dois bien connaître et maîtriser toutes les étapes de la carte aide-mémoire afin de le pister dans sa démarche de résolution. </a:t>
            </a:r>
          </a:p>
          <a:p>
            <a:pPr marL="285750" indent="-285750">
              <a:buFont typeface="Arial" panose="020B0604020202020204" pitchFamily="34" charset="0"/>
              <a:buChar char="•"/>
            </a:pPr>
            <a:r>
              <a:rPr lang="fr-CA" dirty="0" smtClean="0"/>
              <a:t>Tu dois t’assurer que toutes les étapes sont bien respectées. </a:t>
            </a:r>
          </a:p>
          <a:p>
            <a:pPr marL="285750" indent="-285750">
              <a:buFont typeface="Arial" panose="020B0604020202020204" pitchFamily="34" charset="0"/>
              <a:buChar char="•"/>
            </a:pPr>
            <a:r>
              <a:rPr lang="fr-CA" dirty="0" smtClean="0"/>
              <a:t>Tu dois répondre à ses questions et demander de l’aide de l’adulte si tu as de la difficulté. </a:t>
            </a:r>
          </a:p>
          <a:p>
            <a:pPr marL="285750" indent="-285750">
              <a:buFont typeface="Arial" panose="020B0604020202020204" pitchFamily="34" charset="0"/>
              <a:buChar char="•"/>
            </a:pPr>
            <a:r>
              <a:rPr lang="fr-CA" dirty="0" smtClean="0"/>
              <a:t>Tu dois laisser l’élève faire les étapes à son rythme et surveiller chaque étape pour qu’il ne fasse aucune erreur. </a:t>
            </a:r>
          </a:p>
          <a:p>
            <a:endParaRPr lang="fr-CA" dirty="0"/>
          </a:p>
        </p:txBody>
      </p:sp>
    </p:spTree>
    <p:extLst>
      <p:ext uri="{BB962C8B-B14F-4D97-AF65-F5344CB8AC3E}">
        <p14:creationId xmlns:p14="http://schemas.microsoft.com/office/powerpoint/2010/main" val="3549345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Faisons une pratique</a:t>
            </a:r>
            <a:endParaRPr lang="fr-CA" dirty="0"/>
          </a:p>
        </p:txBody>
      </p:sp>
      <p:sp>
        <p:nvSpPr>
          <p:cNvPr id="3" name="Espace réservé du contenu 2"/>
          <p:cNvSpPr>
            <a:spLocks noGrp="1"/>
          </p:cNvSpPr>
          <p:nvPr>
            <p:ph sz="quarter" idx="1"/>
            <p:custDataLst>
              <p:tags r:id="rId2"/>
            </p:custDataLst>
          </p:nvPr>
        </p:nvSpPr>
        <p:spPr>
          <a:xfrm>
            <a:off x="683568" y="1700808"/>
            <a:ext cx="7467600" cy="4873752"/>
          </a:xfrm>
        </p:spPr>
        <p:txBody>
          <a:bodyPr>
            <a:normAutofit/>
          </a:bodyPr>
          <a:lstStyle/>
          <a:p>
            <a:pPr marL="0" indent="0">
              <a:buNone/>
            </a:pPr>
            <a:r>
              <a:rPr lang="fr-CA" b="1" dirty="0" smtClean="0"/>
              <a:t>Équipe A </a:t>
            </a:r>
          </a:p>
          <a:p>
            <a:pPr marL="0" indent="0" algn="just">
              <a:buNone/>
            </a:pPr>
            <a:r>
              <a:rPr lang="fr-CA" sz="2000" dirty="0" smtClean="0"/>
              <a:t>Margo adore Noël. Elle a fait sa liste pour le Père Noël. Cette année, elle lui suggère 38 cadeaux sur sa liste. L’année dernière, elle avait écrit 54 idées sur sa liste. Combien de cadeaux de moins propose-t-elle cette année au Père Noël ? </a:t>
            </a:r>
          </a:p>
          <a:p>
            <a:pPr marL="0" indent="0">
              <a:buNone/>
            </a:pPr>
            <a:endParaRPr lang="fr-CA" dirty="0"/>
          </a:p>
          <a:p>
            <a:pPr marL="0" indent="0">
              <a:buNone/>
            </a:pPr>
            <a:r>
              <a:rPr lang="fr-CA" b="1" dirty="0" smtClean="0"/>
              <a:t>Équipe B </a:t>
            </a:r>
          </a:p>
          <a:p>
            <a:pPr marL="0" indent="0" algn="just">
              <a:buNone/>
            </a:pPr>
            <a:r>
              <a:rPr lang="fr-CA" sz="2000" dirty="0" smtClean="0"/>
              <a:t>Paul est menuisier. Il a construit une table qu’il met en vente. Le prix inscrit sur l’étiquette est 2 centaines, 12 dizaines et 34 unités. Au magasin, une autre table semblable est à vendre au prix de 200 + 56 + 8 dollars. Laquelle des deux tables coûte le moins cher ? </a:t>
            </a:r>
            <a:endParaRPr lang="fr-CA" sz="2000" dirty="0"/>
          </a:p>
        </p:txBody>
      </p:sp>
    </p:spTree>
    <p:extLst>
      <p:ext uri="{BB962C8B-B14F-4D97-AF65-F5344CB8AC3E}">
        <p14:creationId xmlns:p14="http://schemas.microsoft.com/office/powerpoint/2010/main" val="162633550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99</TotalTime>
  <Words>442</Words>
  <Application>Microsoft Office PowerPoint</Application>
  <PresentationFormat>Affichage à l'écran (4:3)</PresentationFormat>
  <Paragraphs>48</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Oriel</vt:lpstr>
      <vt:lpstr>Un problème pour les 3e années </vt:lpstr>
      <vt:lpstr>Composer un problème </vt:lpstr>
      <vt:lpstr>Composer un problème pour les 3e années </vt:lpstr>
      <vt:lpstr>Tester ton problème </vt:lpstr>
      <vt:lpstr>Des modifications et l’autocorrection </vt:lpstr>
      <vt:lpstr>Accompagner un élève de 3e année </vt:lpstr>
      <vt:lpstr>Faisons une pratique</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problème pour les 3e années</dc:title>
  <dc:creator>Christina</dc:creator>
  <cp:lastModifiedBy>051elv</cp:lastModifiedBy>
  <cp:revision>14</cp:revision>
  <dcterms:created xsi:type="dcterms:W3CDTF">2015-11-23T00:45:22Z</dcterms:created>
  <dcterms:modified xsi:type="dcterms:W3CDTF">2015-11-24T13:30:08Z</dcterms:modified>
</cp:coreProperties>
</file>