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Default Extension="gif" ContentType="image/gif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88" r:id="rId5"/>
    <p:sldId id="289" r:id="rId6"/>
    <p:sldId id="270" r:id="rId7"/>
    <p:sldId id="271" r:id="rId8"/>
    <p:sldId id="258" r:id="rId9"/>
    <p:sldId id="272" r:id="rId10"/>
    <p:sldId id="274" r:id="rId11"/>
    <p:sldId id="291" r:id="rId12"/>
    <p:sldId id="259" r:id="rId13"/>
    <p:sldId id="275" r:id="rId14"/>
    <p:sldId id="276" r:id="rId15"/>
    <p:sldId id="292" r:id="rId16"/>
    <p:sldId id="260" r:id="rId17"/>
    <p:sldId id="277" r:id="rId18"/>
    <p:sldId id="290" r:id="rId19"/>
    <p:sldId id="278" r:id="rId20"/>
    <p:sldId id="279" r:id="rId21"/>
    <p:sldId id="280" r:id="rId22"/>
    <p:sldId id="281" r:id="rId23"/>
    <p:sldId id="283" r:id="rId24"/>
    <p:sldId id="282" r:id="rId25"/>
    <p:sldId id="293" r:id="rId26"/>
    <p:sldId id="261" r:id="rId27"/>
    <p:sldId id="284" r:id="rId28"/>
    <p:sldId id="285" r:id="rId29"/>
    <p:sldId id="286" r:id="rId30"/>
    <p:sldId id="294" r:id="rId31"/>
    <p:sldId id="262" r:id="rId32"/>
    <p:sldId id="287" r:id="rId33"/>
    <p:sldId id="267" r:id="rId34"/>
    <p:sldId id="296" r:id="rId35"/>
    <p:sldId id="29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660"/>
  </p:normalViewPr>
  <p:slideViewPr>
    <p:cSldViewPr>
      <p:cViewPr varScale="1">
        <p:scale>
          <a:sx n="64" d="100"/>
          <a:sy n="64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DFC41-3CD4-4DAD-99FC-3EF4EEDE224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AF34D8C-9DD1-4362-9F7C-A7762FF15E10}">
      <dgm:prSet phldrT="[Texte]"/>
      <dgm:spPr/>
      <dgm:t>
        <a:bodyPr/>
        <a:lstStyle/>
        <a:p>
          <a:r>
            <a:rPr lang="fr-CA" dirty="0" smtClean="0"/>
            <a:t>Leur inculquer de bonnes habitudes de vie</a:t>
          </a:r>
          <a:endParaRPr lang="fr-CA" dirty="0"/>
        </a:p>
      </dgm:t>
    </dgm:pt>
    <dgm:pt modelId="{56B80766-6DAF-429A-85A0-8B53FCFD6956}" type="parTrans" cxnId="{C5A2CEA2-55B6-447C-9789-4743C1EE3769}">
      <dgm:prSet/>
      <dgm:spPr/>
      <dgm:t>
        <a:bodyPr/>
        <a:lstStyle/>
        <a:p>
          <a:endParaRPr lang="fr-CA"/>
        </a:p>
      </dgm:t>
    </dgm:pt>
    <dgm:pt modelId="{03294725-DF92-4698-9EEC-8FBF18D30E5C}" type="sibTrans" cxnId="{C5A2CEA2-55B6-447C-9789-4743C1EE3769}">
      <dgm:prSet/>
      <dgm:spPr/>
      <dgm:t>
        <a:bodyPr/>
        <a:lstStyle/>
        <a:p>
          <a:endParaRPr lang="fr-CA"/>
        </a:p>
      </dgm:t>
    </dgm:pt>
    <dgm:pt modelId="{08E2BC9E-F850-4806-B343-5EA6AEBFF8CA}">
      <dgm:prSet phldrT="[Texte]"/>
      <dgm:spPr/>
      <dgm:t>
        <a:bodyPr/>
        <a:lstStyle/>
        <a:p>
          <a:r>
            <a:rPr lang="fr-CA" dirty="0" smtClean="0"/>
            <a:t>Leur faire découvrir de nouveaux aliments</a:t>
          </a:r>
          <a:endParaRPr lang="fr-CA" dirty="0"/>
        </a:p>
      </dgm:t>
    </dgm:pt>
    <dgm:pt modelId="{7A1CC2D7-1EDF-4AB7-84CA-DB31314B9490}" type="parTrans" cxnId="{DCB34AD1-0AE4-4976-8498-90C5FF21BBA1}">
      <dgm:prSet/>
      <dgm:spPr/>
      <dgm:t>
        <a:bodyPr/>
        <a:lstStyle/>
        <a:p>
          <a:endParaRPr lang="fr-CA"/>
        </a:p>
      </dgm:t>
    </dgm:pt>
    <dgm:pt modelId="{0C8C394D-0970-4D4F-AA66-65E7167745D2}" type="sibTrans" cxnId="{DCB34AD1-0AE4-4976-8498-90C5FF21BBA1}">
      <dgm:prSet/>
      <dgm:spPr/>
      <dgm:t>
        <a:bodyPr/>
        <a:lstStyle/>
        <a:p>
          <a:endParaRPr lang="fr-CA"/>
        </a:p>
      </dgm:t>
    </dgm:pt>
    <dgm:pt modelId="{BD4F4651-9F4B-492A-96F9-B638E11808C3}">
      <dgm:prSet phldrT="[Texte]"/>
      <dgm:spPr/>
      <dgm:t>
        <a:bodyPr/>
        <a:lstStyle/>
        <a:p>
          <a:r>
            <a:rPr lang="fr-CA" dirty="0" smtClean="0"/>
            <a:t>Leur apprendre à faire des choix bons pour la santé</a:t>
          </a:r>
          <a:endParaRPr lang="fr-CA" dirty="0"/>
        </a:p>
      </dgm:t>
    </dgm:pt>
    <dgm:pt modelId="{ACD45E80-F7A5-441A-ACE3-354C263C0445}" type="parTrans" cxnId="{C6D0B426-A222-43CB-810B-1C314F600843}">
      <dgm:prSet/>
      <dgm:spPr/>
      <dgm:t>
        <a:bodyPr/>
        <a:lstStyle/>
        <a:p>
          <a:endParaRPr lang="fr-CA"/>
        </a:p>
      </dgm:t>
    </dgm:pt>
    <dgm:pt modelId="{A664B766-3950-4228-B1D0-B92FD7B185F9}" type="sibTrans" cxnId="{C6D0B426-A222-43CB-810B-1C314F600843}">
      <dgm:prSet/>
      <dgm:spPr/>
      <dgm:t>
        <a:bodyPr/>
        <a:lstStyle/>
        <a:p>
          <a:endParaRPr lang="fr-CA"/>
        </a:p>
      </dgm:t>
    </dgm:pt>
    <dgm:pt modelId="{BAD2685F-2285-4AD7-AD83-B7B66BA496BA}" type="pres">
      <dgm:prSet presAssocID="{9BBDFC41-3CD4-4DAD-99FC-3EF4EEDE2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1AFE374-B39A-48F4-9135-88AAB4A9B641}" type="pres">
      <dgm:prSet presAssocID="{2AF34D8C-9DD1-4362-9F7C-A7762FF15E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C205BA8-9B47-4619-BAB0-755B4F3DC3B4}" type="pres">
      <dgm:prSet presAssocID="{2AF34D8C-9DD1-4362-9F7C-A7762FF15E10}" presName="spNode" presStyleCnt="0"/>
      <dgm:spPr/>
    </dgm:pt>
    <dgm:pt modelId="{2FFC0D5B-93AA-4147-87C1-42977F3FAB96}" type="pres">
      <dgm:prSet presAssocID="{03294725-DF92-4698-9EEC-8FBF18D30E5C}" presName="sibTrans" presStyleLbl="sibTrans1D1" presStyleIdx="0" presStyleCnt="3"/>
      <dgm:spPr/>
      <dgm:t>
        <a:bodyPr/>
        <a:lstStyle/>
        <a:p>
          <a:endParaRPr lang="fr-CA"/>
        </a:p>
      </dgm:t>
    </dgm:pt>
    <dgm:pt modelId="{6C7E63FF-C457-43D7-B2AB-540D61CE289B}" type="pres">
      <dgm:prSet presAssocID="{08E2BC9E-F850-4806-B343-5EA6AEBFF8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EB8D363-CD08-465B-BD09-A77259F5DCBE}" type="pres">
      <dgm:prSet presAssocID="{08E2BC9E-F850-4806-B343-5EA6AEBFF8CA}" presName="spNode" presStyleCnt="0"/>
      <dgm:spPr/>
    </dgm:pt>
    <dgm:pt modelId="{13A5FFA4-BEA2-4792-AD46-C9E9E09EE4F5}" type="pres">
      <dgm:prSet presAssocID="{0C8C394D-0970-4D4F-AA66-65E7167745D2}" presName="sibTrans" presStyleLbl="sibTrans1D1" presStyleIdx="1" presStyleCnt="3"/>
      <dgm:spPr/>
      <dgm:t>
        <a:bodyPr/>
        <a:lstStyle/>
        <a:p>
          <a:endParaRPr lang="fr-CA"/>
        </a:p>
      </dgm:t>
    </dgm:pt>
    <dgm:pt modelId="{B1E24A7A-24D4-4873-9A18-D48B4FC388D1}" type="pres">
      <dgm:prSet presAssocID="{BD4F4651-9F4B-492A-96F9-B638E11808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AB574A5-C498-4745-802B-59B286EC3B01}" type="pres">
      <dgm:prSet presAssocID="{BD4F4651-9F4B-492A-96F9-B638E11808C3}" presName="spNode" presStyleCnt="0"/>
      <dgm:spPr/>
    </dgm:pt>
    <dgm:pt modelId="{2789D735-D817-42B9-B3FA-6012E96EE53F}" type="pres">
      <dgm:prSet presAssocID="{A664B766-3950-4228-B1D0-B92FD7B185F9}" presName="sibTrans" presStyleLbl="sibTrans1D1" presStyleIdx="2" presStyleCnt="3"/>
      <dgm:spPr/>
      <dgm:t>
        <a:bodyPr/>
        <a:lstStyle/>
        <a:p>
          <a:endParaRPr lang="fr-CA"/>
        </a:p>
      </dgm:t>
    </dgm:pt>
  </dgm:ptLst>
  <dgm:cxnLst>
    <dgm:cxn modelId="{DCB34AD1-0AE4-4976-8498-90C5FF21BBA1}" srcId="{9BBDFC41-3CD4-4DAD-99FC-3EF4EEDE2244}" destId="{08E2BC9E-F850-4806-B343-5EA6AEBFF8CA}" srcOrd="1" destOrd="0" parTransId="{7A1CC2D7-1EDF-4AB7-84CA-DB31314B9490}" sibTransId="{0C8C394D-0970-4D4F-AA66-65E7167745D2}"/>
    <dgm:cxn modelId="{A80A9C6B-3273-4B2B-A1FE-98CC02F800A4}" type="presOf" srcId="{2AF34D8C-9DD1-4362-9F7C-A7762FF15E10}" destId="{D1AFE374-B39A-48F4-9135-88AAB4A9B641}" srcOrd="0" destOrd="0" presId="urn:microsoft.com/office/officeart/2005/8/layout/cycle5"/>
    <dgm:cxn modelId="{2C148E06-EC77-46C6-AA6D-479A488DEED0}" type="presOf" srcId="{9BBDFC41-3CD4-4DAD-99FC-3EF4EEDE2244}" destId="{BAD2685F-2285-4AD7-AD83-B7B66BA496BA}" srcOrd="0" destOrd="0" presId="urn:microsoft.com/office/officeart/2005/8/layout/cycle5"/>
    <dgm:cxn modelId="{5D055CD7-3E9B-4462-A4CC-B256D677DAC5}" type="presOf" srcId="{03294725-DF92-4698-9EEC-8FBF18D30E5C}" destId="{2FFC0D5B-93AA-4147-87C1-42977F3FAB96}" srcOrd="0" destOrd="0" presId="urn:microsoft.com/office/officeart/2005/8/layout/cycle5"/>
    <dgm:cxn modelId="{4C4DC760-E2E0-4206-8553-2DC0B6725228}" type="presOf" srcId="{0C8C394D-0970-4D4F-AA66-65E7167745D2}" destId="{13A5FFA4-BEA2-4792-AD46-C9E9E09EE4F5}" srcOrd="0" destOrd="0" presId="urn:microsoft.com/office/officeart/2005/8/layout/cycle5"/>
    <dgm:cxn modelId="{C5A2CEA2-55B6-447C-9789-4743C1EE3769}" srcId="{9BBDFC41-3CD4-4DAD-99FC-3EF4EEDE2244}" destId="{2AF34D8C-9DD1-4362-9F7C-A7762FF15E10}" srcOrd="0" destOrd="0" parTransId="{56B80766-6DAF-429A-85A0-8B53FCFD6956}" sibTransId="{03294725-DF92-4698-9EEC-8FBF18D30E5C}"/>
    <dgm:cxn modelId="{A86D9FBC-FCAD-4EC5-B8D8-CF6464D48CD6}" type="presOf" srcId="{08E2BC9E-F850-4806-B343-5EA6AEBFF8CA}" destId="{6C7E63FF-C457-43D7-B2AB-540D61CE289B}" srcOrd="0" destOrd="0" presId="urn:microsoft.com/office/officeart/2005/8/layout/cycle5"/>
    <dgm:cxn modelId="{92FC51D6-C19A-493F-9BF7-D569386D9806}" type="presOf" srcId="{A664B766-3950-4228-B1D0-B92FD7B185F9}" destId="{2789D735-D817-42B9-B3FA-6012E96EE53F}" srcOrd="0" destOrd="0" presId="urn:microsoft.com/office/officeart/2005/8/layout/cycle5"/>
    <dgm:cxn modelId="{C6D0B426-A222-43CB-810B-1C314F600843}" srcId="{9BBDFC41-3CD4-4DAD-99FC-3EF4EEDE2244}" destId="{BD4F4651-9F4B-492A-96F9-B638E11808C3}" srcOrd="2" destOrd="0" parTransId="{ACD45E80-F7A5-441A-ACE3-354C263C0445}" sibTransId="{A664B766-3950-4228-B1D0-B92FD7B185F9}"/>
    <dgm:cxn modelId="{17935986-DBEE-4524-9D4A-1FFBC1B73A6C}" type="presOf" srcId="{BD4F4651-9F4B-492A-96F9-B638E11808C3}" destId="{B1E24A7A-24D4-4873-9A18-D48B4FC388D1}" srcOrd="0" destOrd="0" presId="urn:microsoft.com/office/officeart/2005/8/layout/cycle5"/>
    <dgm:cxn modelId="{76E00894-3824-4EA5-946A-73973E418233}" type="presParOf" srcId="{BAD2685F-2285-4AD7-AD83-B7B66BA496BA}" destId="{D1AFE374-B39A-48F4-9135-88AAB4A9B641}" srcOrd="0" destOrd="0" presId="urn:microsoft.com/office/officeart/2005/8/layout/cycle5"/>
    <dgm:cxn modelId="{EECEF120-C177-4F68-ADDF-BFFCDB6771C2}" type="presParOf" srcId="{BAD2685F-2285-4AD7-AD83-B7B66BA496BA}" destId="{6C205BA8-9B47-4619-BAB0-755B4F3DC3B4}" srcOrd="1" destOrd="0" presId="urn:microsoft.com/office/officeart/2005/8/layout/cycle5"/>
    <dgm:cxn modelId="{C151E5F3-1430-442B-B1BC-38D475021204}" type="presParOf" srcId="{BAD2685F-2285-4AD7-AD83-B7B66BA496BA}" destId="{2FFC0D5B-93AA-4147-87C1-42977F3FAB96}" srcOrd="2" destOrd="0" presId="urn:microsoft.com/office/officeart/2005/8/layout/cycle5"/>
    <dgm:cxn modelId="{23E2C5F5-094C-43A8-A670-58D251490432}" type="presParOf" srcId="{BAD2685F-2285-4AD7-AD83-B7B66BA496BA}" destId="{6C7E63FF-C457-43D7-B2AB-540D61CE289B}" srcOrd="3" destOrd="0" presId="urn:microsoft.com/office/officeart/2005/8/layout/cycle5"/>
    <dgm:cxn modelId="{89A41192-0171-4A12-BD76-4BCA880180D8}" type="presParOf" srcId="{BAD2685F-2285-4AD7-AD83-B7B66BA496BA}" destId="{4EB8D363-CD08-465B-BD09-A77259F5DCBE}" srcOrd="4" destOrd="0" presId="urn:microsoft.com/office/officeart/2005/8/layout/cycle5"/>
    <dgm:cxn modelId="{71B43093-764A-418F-BCAC-E2EF6BEB651C}" type="presParOf" srcId="{BAD2685F-2285-4AD7-AD83-B7B66BA496BA}" destId="{13A5FFA4-BEA2-4792-AD46-C9E9E09EE4F5}" srcOrd="5" destOrd="0" presId="urn:microsoft.com/office/officeart/2005/8/layout/cycle5"/>
    <dgm:cxn modelId="{85E0A9DB-E5B8-491F-8042-D7E5F0611ADE}" type="presParOf" srcId="{BAD2685F-2285-4AD7-AD83-B7B66BA496BA}" destId="{B1E24A7A-24D4-4873-9A18-D48B4FC388D1}" srcOrd="6" destOrd="0" presId="urn:microsoft.com/office/officeart/2005/8/layout/cycle5"/>
    <dgm:cxn modelId="{388679D5-4F88-4FCC-840D-EACA862FF719}" type="presParOf" srcId="{BAD2685F-2285-4AD7-AD83-B7B66BA496BA}" destId="{3AB574A5-C498-4745-802B-59B286EC3B01}" srcOrd="7" destOrd="0" presId="urn:microsoft.com/office/officeart/2005/8/layout/cycle5"/>
    <dgm:cxn modelId="{A8413838-AE05-499A-B0C4-550AD1FB5602}" type="presParOf" srcId="{BAD2685F-2285-4AD7-AD83-B7B66BA496BA}" destId="{2789D735-D817-42B9-B3FA-6012E96EE53F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FE374-B39A-48F4-9135-88AAB4A9B641}">
      <dsp:nvSpPr>
        <dsp:cNvPr id="0" name=""/>
        <dsp:cNvSpPr/>
      </dsp:nvSpPr>
      <dsp:spPr>
        <a:xfrm>
          <a:off x="2690663" y="386"/>
          <a:ext cx="2314872" cy="1504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Leur inculquer de bonnes habitudes de vie</a:t>
          </a:r>
          <a:endParaRPr lang="fr-CA" sz="2200" kern="1200" dirty="0"/>
        </a:p>
      </dsp:txBody>
      <dsp:txXfrm>
        <a:off x="2690663" y="386"/>
        <a:ext cx="2314872" cy="1504667"/>
      </dsp:txXfrm>
    </dsp:sp>
    <dsp:sp modelId="{2FFC0D5B-93AA-4147-87C1-42977F3FAB96}">
      <dsp:nvSpPr>
        <dsp:cNvPr id="0" name=""/>
        <dsp:cNvSpPr/>
      </dsp:nvSpPr>
      <dsp:spPr>
        <a:xfrm>
          <a:off x="1841751" y="752719"/>
          <a:ext cx="4012696" cy="4012696"/>
        </a:xfrm>
        <a:custGeom>
          <a:avLst/>
          <a:gdLst/>
          <a:ahLst/>
          <a:cxnLst/>
          <a:rect l="0" t="0" r="0" b="0"/>
          <a:pathLst>
            <a:path>
              <a:moveTo>
                <a:pt x="3474346" y="638717"/>
              </a:moveTo>
              <a:arcTo wR="2006348" hR="2006348" stAng="19021630" swAng="2301581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E63FF-C457-43D7-B2AB-540D61CE289B}">
      <dsp:nvSpPr>
        <dsp:cNvPr id="0" name=""/>
        <dsp:cNvSpPr/>
      </dsp:nvSpPr>
      <dsp:spPr>
        <a:xfrm>
          <a:off x="4428212" y="3009908"/>
          <a:ext cx="2314872" cy="1504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Leur faire découvrir de nouveaux aliments</a:t>
          </a:r>
          <a:endParaRPr lang="fr-CA" sz="2200" kern="1200" dirty="0"/>
        </a:p>
      </dsp:txBody>
      <dsp:txXfrm>
        <a:off x="4428212" y="3009908"/>
        <a:ext cx="2314872" cy="1504667"/>
      </dsp:txXfrm>
    </dsp:sp>
    <dsp:sp modelId="{13A5FFA4-BEA2-4792-AD46-C9E9E09EE4F5}">
      <dsp:nvSpPr>
        <dsp:cNvPr id="0" name=""/>
        <dsp:cNvSpPr/>
      </dsp:nvSpPr>
      <dsp:spPr>
        <a:xfrm>
          <a:off x="1841751" y="752719"/>
          <a:ext cx="4012696" cy="4012696"/>
        </a:xfrm>
        <a:custGeom>
          <a:avLst/>
          <a:gdLst/>
          <a:ahLst/>
          <a:cxnLst/>
          <a:rect l="0" t="0" r="0" b="0"/>
          <a:pathLst>
            <a:path>
              <a:moveTo>
                <a:pt x="2621730" y="3915991"/>
              </a:moveTo>
              <a:arcTo wR="2006348" hR="2006348" stAng="4328307" swAng="2143385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24A7A-24D4-4873-9A18-D48B4FC388D1}">
      <dsp:nvSpPr>
        <dsp:cNvPr id="0" name=""/>
        <dsp:cNvSpPr/>
      </dsp:nvSpPr>
      <dsp:spPr>
        <a:xfrm>
          <a:off x="953115" y="3009908"/>
          <a:ext cx="2314872" cy="1504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Leur apprendre à faire des choix bons pour la santé</a:t>
          </a:r>
          <a:endParaRPr lang="fr-CA" sz="2200" kern="1200" dirty="0"/>
        </a:p>
      </dsp:txBody>
      <dsp:txXfrm>
        <a:off x="953115" y="3009908"/>
        <a:ext cx="2314872" cy="1504667"/>
      </dsp:txXfrm>
    </dsp:sp>
    <dsp:sp modelId="{2789D735-D817-42B9-B3FA-6012E96EE53F}">
      <dsp:nvSpPr>
        <dsp:cNvPr id="0" name=""/>
        <dsp:cNvSpPr/>
      </dsp:nvSpPr>
      <dsp:spPr>
        <a:xfrm>
          <a:off x="1841751" y="752719"/>
          <a:ext cx="4012696" cy="4012696"/>
        </a:xfrm>
        <a:custGeom>
          <a:avLst/>
          <a:gdLst/>
          <a:ahLst/>
          <a:cxnLst/>
          <a:rect l="0" t="0" r="0" b="0"/>
          <a:pathLst>
            <a:path>
              <a:moveTo>
                <a:pt x="6499" y="1844981"/>
              </a:moveTo>
              <a:arcTo wR="2006348" hR="2006348" stAng="11076790" swAng="2301581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B8B3F0C-C3C8-4632-92BC-DF184702AD07}" type="datetimeFigureOut">
              <a:rPr lang="fr-CA" smtClean="0"/>
              <a:pPr/>
              <a:t>2015-12-10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DC93DC-C25F-47CC-86A2-87E39104226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jpeg"/><Relationship Id="rId5" Type="http://schemas.openxmlformats.org/officeDocument/2006/relationships/tags" Target="../tags/tag5.xml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9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65.xml"/><Relationship Id="rId7" Type="http://schemas.openxmlformats.org/officeDocument/2006/relationships/image" Target="../media/image38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67.xml"/><Relationship Id="rId10" Type="http://schemas.openxmlformats.org/officeDocument/2006/relationships/image" Target="../media/image41.png"/><Relationship Id="rId4" Type="http://schemas.openxmlformats.org/officeDocument/2006/relationships/tags" Target="../tags/tag66.xml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73.xml"/><Relationship Id="rId7" Type="http://schemas.openxmlformats.org/officeDocument/2006/relationships/image" Target="../media/image4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10" Type="http://schemas.openxmlformats.org/officeDocument/2006/relationships/image" Target="../media/image48.jpeg"/><Relationship Id="rId4" Type="http://schemas.openxmlformats.org/officeDocument/2006/relationships/tags" Target="../tags/tag74.xml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tags" Target="../tags/tag86.xml"/><Relationship Id="rId7" Type="http://schemas.openxmlformats.org/officeDocument/2006/relationships/image" Target="../media/image4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10" Type="http://schemas.openxmlformats.org/officeDocument/2006/relationships/image" Target="../media/image23.jpeg"/><Relationship Id="rId4" Type="http://schemas.openxmlformats.org/officeDocument/2006/relationships/tags" Target="../tags/tag87.xml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8.jpeg"/><Relationship Id="rId3" Type="http://schemas.openxmlformats.org/officeDocument/2006/relationships/tags" Target="../tags/tag12.xml"/><Relationship Id="rId7" Type="http://schemas.openxmlformats.org/officeDocument/2006/relationships/diagramData" Target="../diagrams/data1.xml"/><Relationship Id="rId12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1.xml"/><Relationship Id="rId5" Type="http://schemas.openxmlformats.org/officeDocument/2006/relationships/tags" Target="../tags/tag14.xml"/><Relationship Id="rId10" Type="http://schemas.openxmlformats.org/officeDocument/2006/relationships/diagramColors" Target="../diagrams/colors1.xml"/><Relationship Id="rId4" Type="http://schemas.openxmlformats.org/officeDocument/2006/relationships/tags" Target="../tags/tag13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5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60.jpe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61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7.xml"/><Relationship Id="rId7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0" Type="http://schemas.openxmlformats.org/officeDocument/2006/relationships/image" Target="../media/image13.png"/><Relationship Id="rId4" Type="http://schemas.openxmlformats.org/officeDocument/2006/relationships/tags" Target="../tags/tag18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9.xml"/><Relationship Id="rId7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347864" y="548680"/>
            <a:ext cx="5105400" cy="2868168"/>
          </a:xfrm>
        </p:spPr>
        <p:txBody>
          <a:bodyPr/>
          <a:lstStyle/>
          <a:p>
            <a:r>
              <a:rPr lang="fr-CA" dirty="0" smtClean="0"/>
              <a:t>Les saines habitudes de vie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03848" y="6307376"/>
            <a:ext cx="5762850" cy="1101248"/>
          </a:xfrm>
        </p:spPr>
        <p:txBody>
          <a:bodyPr/>
          <a:lstStyle/>
          <a:p>
            <a:r>
              <a:rPr lang="fr-CA" dirty="0" smtClean="0"/>
              <a:t>Projet réalisé par Andrée-Anne Tremblay 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060848"/>
            <a:ext cx="10443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060848"/>
            <a:ext cx="964480" cy="20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cliparts.co/cliparts/rcL/xz5/rcLxz5Kc8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462" y="4365104"/>
            <a:ext cx="2177063" cy="2304256"/>
          </a:xfrm>
          <a:prstGeom prst="rect">
            <a:avLst/>
          </a:prstGeom>
          <a:noFill/>
        </p:spPr>
      </p:pic>
      <p:pic>
        <p:nvPicPr>
          <p:cNvPr id="1034" name="Picture 10" descr="http://www.colsaojose.com.br/imagens/noticias/ae32213e4f9fd86f714cce030f7b280c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88640"/>
            <a:ext cx="2268919" cy="1661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Bienfaits </a:t>
            </a:r>
            <a:endParaRPr lang="fr-CA" dirty="0"/>
          </a:p>
        </p:txBody>
      </p:sp>
      <p:pic>
        <p:nvPicPr>
          <p:cNvPr id="4" name="Image 3" descr="http://www.sifader.org.tr/images/galeri687.jpg"/>
          <p:cNvPicPr/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3923506" cy="34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cliparts.co/cliparts/6BT/ayG/6BTayGGi8.jpg"/>
          <p:cNvPicPr/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7037714">
            <a:off x="3183443" y="2961482"/>
            <a:ext cx="5486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Compétences </a:t>
            </a:r>
            <a:endParaRPr lang="fr-CA" dirty="0"/>
          </a:p>
        </p:txBody>
      </p:sp>
      <p:pic>
        <p:nvPicPr>
          <p:cNvPr id="49154" name="Picture 2" descr="http://www.clipartbest.com/cliparts/nTB/Bnj/nTBBnjGnc.jpe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636912"/>
            <a:ext cx="3648075" cy="3495675"/>
          </a:xfrm>
          <a:prstGeom prst="rect">
            <a:avLst/>
          </a:prstGeom>
          <a:noFill/>
        </p:spPr>
      </p:pic>
      <p:sp>
        <p:nvSpPr>
          <p:cNvPr id="5" name="Bulle ronde 4"/>
          <p:cNvSpPr/>
          <p:nvPr>
            <p:custDataLst>
              <p:tags r:id="rId3"/>
            </p:custDataLst>
          </p:nvPr>
        </p:nvSpPr>
        <p:spPr>
          <a:xfrm>
            <a:off x="467544" y="1700808"/>
            <a:ext cx="3384376" cy="3096344"/>
          </a:xfrm>
          <a:prstGeom prst="wedgeEllipseCallout">
            <a:avLst>
              <a:gd name="adj1" fmla="val 51746"/>
              <a:gd name="adj2" fmla="val 59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755576" y="1844824"/>
            <a:ext cx="2699792" cy="279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400" dirty="0" smtClean="0">
                <a:latin typeface="ITC Avant Garde" pitchFamily="34" charset="0"/>
              </a:rPr>
              <a:t>Affirmer sa personnalité</a:t>
            </a:r>
          </a:p>
          <a:p>
            <a:pPr algn="ctr">
              <a:lnSpc>
                <a:spcPct val="150000"/>
              </a:lnSpc>
            </a:pPr>
            <a:r>
              <a:rPr lang="fr-CA" sz="2400" dirty="0" smtClean="0">
                <a:latin typeface="ITC Avant Garde" pitchFamily="34" charset="0"/>
              </a:rPr>
              <a:t>Construire sa compréhension du monde </a:t>
            </a:r>
            <a:endParaRPr lang="fr-CA" sz="2400" dirty="0">
              <a:latin typeface="ITC Avant 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0"/>
            <a:ext cx="7239000" cy="1143000"/>
          </a:xfrm>
        </p:spPr>
        <p:txBody>
          <a:bodyPr/>
          <a:lstStyle/>
          <a:p>
            <a:r>
              <a:rPr lang="fr-CA" dirty="0" smtClean="0"/>
              <a:t>Les produits céréaliers</a:t>
            </a:r>
            <a:endParaRPr lang="fr-CA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3467084" cy="50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556792"/>
            <a:ext cx="355842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s://scontent-yyz1-1.xx.fbcdn.net/hphotos-xpa1/v/t34.0-12/12366748_10205687404286794_1319097580_n.jpg?oh=b715ace4e8d62d71df842227d72bd927&amp;oe=566B374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2969822" cy="4192690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564904"/>
            <a:ext cx="280831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ttps://scontent-yyz1-1.xx.fbcdn.net/hphotos-xaf1/v/t34.0-12/12366694_10205687512409497_1407016829_n.jpg?oh=feef19d07bbf700b40415e3ac0d2d346&amp;oe=566AD29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0"/>
            <a:ext cx="3420380" cy="456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Bienfaits</a:t>
            </a:r>
            <a:endParaRPr lang="fr-CA" dirty="0"/>
          </a:p>
        </p:txBody>
      </p:sp>
      <p:pic>
        <p:nvPicPr>
          <p:cNvPr id="4" name="Image 3" descr="http://cache3.asset-cache.net/xc/161885236.jpg?v=1&amp;c=IWSAsset&amp;k=2&amp;d=B53F616F4B95E553A20C991F523F57498026D7D1F63CD29EB993D53CF955D932"/>
          <p:cNvPicPr/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543488">
            <a:off x="-413540" y="1599695"/>
            <a:ext cx="6167077" cy="41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492896"/>
            <a:ext cx="3761011" cy="394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compétences</a:t>
            </a:r>
            <a:endParaRPr lang="fr-CA" dirty="0"/>
          </a:p>
        </p:txBody>
      </p:sp>
      <p:pic>
        <p:nvPicPr>
          <p:cNvPr id="50178" name="Picture 2" descr="http://sr.photos3.fotosearch.com/bthumb/CSP/CSP481/k4815285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3571317" cy="3635475"/>
          </a:xfrm>
          <a:prstGeom prst="rect">
            <a:avLst/>
          </a:prstGeom>
          <a:noFill/>
        </p:spPr>
      </p:pic>
      <p:sp>
        <p:nvSpPr>
          <p:cNvPr id="5" name="Bulle ronde 4"/>
          <p:cNvSpPr/>
          <p:nvPr>
            <p:custDataLst>
              <p:tags r:id="rId3"/>
            </p:custDataLst>
          </p:nvPr>
        </p:nvSpPr>
        <p:spPr>
          <a:xfrm>
            <a:off x="4067944" y="476672"/>
            <a:ext cx="4032448" cy="3384376"/>
          </a:xfrm>
          <a:prstGeom prst="wedgeEllipseCallout">
            <a:avLst>
              <a:gd name="adj1" fmla="val -55884"/>
              <a:gd name="adj2" fmla="val 53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4427984" y="908720"/>
            <a:ext cx="37444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latin typeface="ITC Avant Garde" pitchFamily="34" charset="0"/>
              </a:rPr>
              <a:t>Agir dans différents contextes sur le plan sensoriel et moteur </a:t>
            </a:r>
          </a:p>
          <a:p>
            <a:pPr>
              <a:lnSpc>
                <a:spcPct val="150000"/>
              </a:lnSpc>
            </a:pPr>
            <a:r>
              <a:rPr lang="fr-CA" sz="2000" dirty="0" smtClean="0">
                <a:latin typeface="ITC Avant Garde" pitchFamily="34" charset="0"/>
              </a:rPr>
              <a:t>Communiquer en utilisant les ressources de la langue</a:t>
            </a:r>
          </a:p>
          <a:p>
            <a:endParaRPr lang="fr-CA" dirty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Légumes et fruits</a:t>
            </a:r>
            <a:endParaRPr lang="fr-CA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57133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243626" cy="501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4386155" cy="62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7666817" cy="527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Contexte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latin typeface="ITC Avant Garde" pitchFamily="34" charset="0"/>
              </a:rPr>
              <a:t>21 élèves </a:t>
            </a:r>
          </a:p>
          <a:p>
            <a:endParaRPr lang="fr-CA" dirty="0" smtClean="0">
              <a:latin typeface="ITC Avant Garde" pitchFamily="34" charset="0"/>
            </a:endParaRPr>
          </a:p>
          <a:p>
            <a:r>
              <a:rPr lang="fr-CA" dirty="0" smtClean="0">
                <a:latin typeface="ITC Avant Garde" pitchFamily="34" charset="0"/>
              </a:rPr>
              <a:t>Mascotte </a:t>
            </a:r>
            <a:r>
              <a:rPr lang="fr-CA" dirty="0" err="1" smtClean="0">
                <a:latin typeface="ITC Avant Garde" pitchFamily="34" charset="0"/>
              </a:rPr>
              <a:t>Grouillon</a:t>
            </a:r>
            <a:endParaRPr lang="fr-CA" dirty="0" smtClean="0">
              <a:latin typeface="ITC Avant Garde" pitchFamily="34" charset="0"/>
            </a:endParaRPr>
          </a:p>
          <a:p>
            <a:endParaRPr lang="fr-CA" dirty="0" smtClean="0">
              <a:latin typeface="ITC Avant Garde" pitchFamily="34" charset="0"/>
            </a:endParaRPr>
          </a:p>
          <a:p>
            <a:r>
              <a:rPr lang="fr-CA" dirty="0" smtClean="0">
                <a:latin typeface="ITC Avant Garde" pitchFamily="34" charset="0"/>
              </a:rPr>
              <a:t>Cours d’éducation physique</a:t>
            </a:r>
          </a:p>
          <a:p>
            <a:endParaRPr lang="fr-CA" dirty="0" smtClean="0">
              <a:latin typeface="ITC Avant Garde" pitchFamily="34" charset="0"/>
            </a:endParaRPr>
          </a:p>
          <a:p>
            <a:r>
              <a:rPr lang="fr-CA" dirty="0" smtClean="0">
                <a:latin typeface="ITC Avant Garde" pitchFamily="34" charset="0"/>
              </a:rPr>
              <a:t>Récréations</a:t>
            </a:r>
          </a:p>
          <a:p>
            <a:endParaRPr lang="fr-CA" dirty="0">
              <a:latin typeface="ITC Avant Garde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4"/>
            <a:ext cx="1866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332656"/>
            <a:ext cx="7239000" cy="1143000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36868" name="Picture 4" descr="https://mauricianismes.files.wordpress.com/2010/11/51v9vj4b2jl__sl500_aa300_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4664"/>
            <a:ext cx="594928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254017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73016"/>
            <a:ext cx="4763375" cy="296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9544" y="3717032"/>
            <a:ext cx="3780928" cy="29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60648"/>
            <a:ext cx="2880320" cy="35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260648"/>
            <a:ext cx="3321054" cy="362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20188" cy="41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Carte du monde </a:t>
            </a:r>
            <a:endParaRPr lang="fr-CA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82" y="1844824"/>
            <a:ext cx="7823204" cy="482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bienfaits</a:t>
            </a:r>
            <a:endParaRPr lang="fr-CA" dirty="0"/>
          </a:p>
        </p:txBody>
      </p:sp>
      <p:pic>
        <p:nvPicPr>
          <p:cNvPr id="4" name="Image 3" descr="http://www.clker.com/cliparts/5/e/e/e/11949847842049448329as_coeur_jean_victor_bal_.svg.med.png"/>
          <p:cNvPicPr/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124744"/>
            <a:ext cx="2392298" cy="24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cdn.grid.fotosearch.com/CSP/CSP382/k3826647.jpg"/>
          <p:cNvPicPr/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84784"/>
            <a:ext cx="34734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publicdomainvectors.org/photos/brain-in-profile.png"/>
          <p:cNvPicPr/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509120"/>
            <a:ext cx="2552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marieclaire.fr/data/photo/mw652_mh382_c1/7d951db2533_neuve.jpg"/>
          <p:cNvPicPr/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3789040"/>
            <a:ext cx="2406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0"/>
            <a:ext cx="7239000" cy="1143000"/>
          </a:xfrm>
        </p:spPr>
        <p:txBody>
          <a:bodyPr/>
          <a:lstStyle/>
          <a:p>
            <a:r>
              <a:rPr lang="fr-CA" dirty="0" smtClean="0"/>
              <a:t>Compétences </a:t>
            </a:r>
            <a:endParaRPr lang="fr-CA" dirty="0"/>
          </a:p>
        </p:txBody>
      </p:sp>
      <p:pic>
        <p:nvPicPr>
          <p:cNvPr id="51202" name="Picture 2" descr="http://virtuellife.v.i.pic.centerblog.net/d738f4d7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912"/>
            <a:ext cx="4151889" cy="4221088"/>
          </a:xfrm>
          <a:prstGeom prst="rect">
            <a:avLst/>
          </a:prstGeom>
          <a:noFill/>
        </p:spPr>
      </p:pic>
      <p:sp>
        <p:nvSpPr>
          <p:cNvPr id="6" name="Bulle ronde 5"/>
          <p:cNvSpPr/>
          <p:nvPr>
            <p:custDataLst>
              <p:tags r:id="rId3"/>
            </p:custDataLst>
          </p:nvPr>
        </p:nvSpPr>
        <p:spPr>
          <a:xfrm>
            <a:off x="3491880" y="332656"/>
            <a:ext cx="5400600" cy="3960440"/>
          </a:xfrm>
          <a:prstGeom prst="wedgeEllipseCallout">
            <a:avLst>
              <a:gd name="adj1" fmla="val -3152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4067944" y="836712"/>
            <a:ext cx="4320480" cy="3001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1600" dirty="0" smtClean="0">
                <a:latin typeface="ITC Avant Garde" pitchFamily="34" charset="0"/>
              </a:rPr>
              <a:t>Agir dans différents contextes sur le plan sensoriel et moteur</a:t>
            </a:r>
          </a:p>
          <a:p>
            <a:pPr algn="ctr">
              <a:lnSpc>
                <a:spcPct val="150000"/>
              </a:lnSpc>
            </a:pPr>
            <a:r>
              <a:rPr lang="fr-CA" sz="1600" dirty="0" smtClean="0">
                <a:latin typeface="ITC Avant Garde" pitchFamily="34" charset="0"/>
              </a:rPr>
              <a:t>Interagir de façon harmonieuse avec les autres</a:t>
            </a:r>
          </a:p>
          <a:p>
            <a:pPr algn="ctr">
              <a:lnSpc>
                <a:spcPct val="150000"/>
              </a:lnSpc>
            </a:pPr>
            <a:r>
              <a:rPr lang="fr-CA" sz="1600" dirty="0" smtClean="0">
                <a:latin typeface="ITC Avant Garde" pitchFamily="34" charset="0"/>
              </a:rPr>
              <a:t>Communiquer en utilisant les ressources de la langue</a:t>
            </a:r>
          </a:p>
          <a:p>
            <a:pPr algn="ctr">
              <a:lnSpc>
                <a:spcPct val="150000"/>
              </a:lnSpc>
            </a:pPr>
            <a:r>
              <a:rPr lang="fr-CA" sz="1600" dirty="0" smtClean="0">
                <a:latin typeface="ITC Avant Garde" pitchFamily="34" charset="0"/>
              </a:rPr>
              <a:t>Construire sa compréhension du monde </a:t>
            </a:r>
          </a:p>
          <a:p>
            <a:pPr algn="ctr">
              <a:lnSpc>
                <a:spcPct val="150000"/>
              </a:lnSpc>
            </a:pPr>
            <a:r>
              <a:rPr lang="fr-CA" sz="1600" dirty="0" smtClean="0">
                <a:latin typeface="ITC Avant Garde" pitchFamily="34" charset="0"/>
              </a:rPr>
              <a:t>Mener à terme une activité ou un projet </a:t>
            </a:r>
            <a:endParaRPr lang="fr-CA" sz="1600" dirty="0">
              <a:latin typeface="ITC Avant 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0"/>
            <a:ext cx="7239000" cy="1143000"/>
          </a:xfrm>
        </p:spPr>
        <p:txBody>
          <a:bodyPr/>
          <a:lstStyle/>
          <a:p>
            <a:r>
              <a:rPr lang="fr-CA" dirty="0" smtClean="0"/>
              <a:t>Viandes et substituts</a:t>
            </a:r>
            <a:endParaRPr lang="fr-CA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24743"/>
            <a:ext cx="4067147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90889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8532440" cy="36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bienfaits</a:t>
            </a:r>
            <a:endParaRPr lang="fr-CA" dirty="0"/>
          </a:p>
        </p:txBody>
      </p:sp>
      <p:pic>
        <p:nvPicPr>
          <p:cNvPr id="4" name="Image 3" descr="http://www.clker.com/cliparts/5/e/e/e/11949847842049448329as_coeur_jean_victor_bal_.svg.med.png"/>
          <p:cNvPicPr/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48680"/>
            <a:ext cx="2871415" cy="29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idcwebs.com/images/dance-recital/novb23.gif"/>
          <p:cNvPicPr/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789040"/>
            <a:ext cx="2626167" cy="260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bitacorarh.com/files/u2/crecer.jpg"/>
          <p:cNvPicPr/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933056"/>
            <a:ext cx="3388954" cy="24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cliparts.co/cliparts/6BT/ayG/6BTayGGi8.jpg"/>
          <p:cNvPicPr/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 rot="653935">
            <a:off x="711613" y="2057440"/>
            <a:ext cx="3908894" cy="14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fr-CA" dirty="0" smtClean="0"/>
              <a:t>Intentions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323528" y="1052736"/>
          <a:ext cx="7696200" cy="504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2" name="Picture 2" descr="https://s-media-cache-ak0.pinimg.com/736x/1b/c0/e7/1bc0e7807bbe6059d486790153c187b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1772816"/>
            <a:ext cx="1119724" cy="1800200"/>
          </a:xfrm>
          <a:prstGeom prst="rect">
            <a:avLst/>
          </a:prstGeom>
          <a:noFill/>
        </p:spPr>
      </p:pic>
      <p:pic>
        <p:nvPicPr>
          <p:cNvPr id="15364" name="Picture 4" descr="http://sr.photos2.fotosearch.com/bthumb/CSP/CSP992/k1324490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2204864"/>
            <a:ext cx="1275811" cy="1298731"/>
          </a:xfrm>
          <a:prstGeom prst="rect">
            <a:avLst/>
          </a:prstGeom>
          <a:noFill/>
        </p:spPr>
      </p:pic>
      <p:pic>
        <p:nvPicPr>
          <p:cNvPr id="15366" name="Picture 6" descr="http://cache2.asset-cache.net/xt/94285887.jpg?v=1&amp;g=fs1%7C0%7CSKP29%7C85%7C887&amp;s=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5877272"/>
            <a:ext cx="1046536" cy="79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Compétence </a:t>
            </a:r>
            <a:endParaRPr lang="fr-CA" dirty="0"/>
          </a:p>
        </p:txBody>
      </p:sp>
      <p:sp>
        <p:nvSpPr>
          <p:cNvPr id="6" name="Bulle ronde 5"/>
          <p:cNvSpPr/>
          <p:nvPr>
            <p:custDataLst>
              <p:tags r:id="rId2"/>
            </p:custDataLst>
          </p:nvPr>
        </p:nvSpPr>
        <p:spPr>
          <a:xfrm>
            <a:off x="3923928" y="764704"/>
            <a:ext cx="3744416" cy="2808312"/>
          </a:xfrm>
          <a:prstGeom prst="wedgeEllipseCallout">
            <a:avLst>
              <a:gd name="adj1" fmla="val -46335"/>
              <a:gd name="adj2" fmla="val 64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067944" y="134076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400" dirty="0" smtClean="0">
                <a:latin typeface="ITC Avant Garde" pitchFamily="34" charset="0"/>
              </a:rPr>
              <a:t>Construire sa compréhension du monde </a:t>
            </a:r>
          </a:p>
        </p:txBody>
      </p:sp>
      <p:pic>
        <p:nvPicPr>
          <p:cNvPr id="52230" name="Picture 6" descr="http://static6.bigstockphoto.com/thumbs/8/4/4/small2/4480740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212976"/>
            <a:ext cx="3168352" cy="294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-171400"/>
            <a:ext cx="7239000" cy="1143000"/>
          </a:xfrm>
        </p:spPr>
        <p:txBody>
          <a:bodyPr/>
          <a:lstStyle/>
          <a:p>
            <a:r>
              <a:rPr lang="fr-CA" dirty="0" smtClean="0"/>
              <a:t>Évaluation</a:t>
            </a:r>
            <a:endParaRPr lang="fr-CA" dirty="0"/>
          </a:p>
        </p:txBody>
      </p:sp>
      <p:pic>
        <p:nvPicPr>
          <p:cNvPr id="22544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4176464" cy="55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420888"/>
            <a:ext cx="4206998" cy="25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311628" cy="58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compétences</a:t>
            </a:r>
            <a:endParaRPr lang="fr-CA" dirty="0"/>
          </a:p>
        </p:txBody>
      </p:sp>
      <p:sp>
        <p:nvSpPr>
          <p:cNvPr id="6" name="Bulle ronde 5"/>
          <p:cNvSpPr/>
          <p:nvPr>
            <p:custDataLst>
              <p:tags r:id="rId2"/>
            </p:custDataLst>
          </p:nvPr>
        </p:nvSpPr>
        <p:spPr>
          <a:xfrm>
            <a:off x="3779912" y="548680"/>
            <a:ext cx="4392488" cy="3240360"/>
          </a:xfrm>
          <a:prstGeom prst="wedgeEllipseCallout">
            <a:avLst>
              <a:gd name="adj1" fmla="val -3152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355976" y="1052737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dirty="0" smtClean="0">
                <a:latin typeface="ITC Avant Garde" pitchFamily="34" charset="0"/>
              </a:rPr>
              <a:t>Communiquer en utilisant les ressources de la langue</a:t>
            </a:r>
          </a:p>
          <a:p>
            <a:pPr algn="ctr">
              <a:lnSpc>
                <a:spcPct val="150000"/>
              </a:lnSpc>
            </a:pPr>
            <a:r>
              <a:rPr lang="fr-CA" dirty="0" smtClean="0">
                <a:latin typeface="ITC Avant Garde" pitchFamily="34" charset="0"/>
              </a:rPr>
              <a:t>Construire sa compréhension du monde </a:t>
            </a:r>
          </a:p>
          <a:p>
            <a:pPr algn="ctr">
              <a:lnSpc>
                <a:spcPct val="150000"/>
              </a:lnSpc>
            </a:pPr>
            <a:r>
              <a:rPr lang="fr-CA" dirty="0" smtClean="0">
                <a:latin typeface="ITC Avant Garde" pitchFamily="34" charset="0"/>
              </a:rPr>
              <a:t>Mener à terme une activité ou un projet</a:t>
            </a:r>
          </a:p>
        </p:txBody>
      </p:sp>
      <p:pic>
        <p:nvPicPr>
          <p:cNvPr id="17410" name="Picture 2" descr="http://www.jornaldaorla.com.br/arquivos/noticia/heart-check-america-4_2011_6_17_17_32_27_986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4176464" cy="298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DIFFICULTÉS RENCONTRÉES PAR LES ÉLÈVES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latin typeface="ITC Avant Garde" pitchFamily="34" charset="0"/>
              </a:rPr>
              <a:t>Produits céréaliers (aliments) </a:t>
            </a:r>
          </a:p>
          <a:p>
            <a:endParaRPr lang="fr-CA" dirty="0" smtClean="0">
              <a:latin typeface="ITC Avant Garde" pitchFamily="34" charset="0"/>
            </a:endParaRPr>
          </a:p>
          <a:p>
            <a:r>
              <a:rPr lang="fr-CA" dirty="0" smtClean="0">
                <a:latin typeface="ITC Avant Garde" pitchFamily="34" charset="0"/>
              </a:rPr>
              <a:t>Orientation spatiale</a:t>
            </a:r>
          </a:p>
          <a:p>
            <a:endParaRPr lang="fr-CA" dirty="0" smtClean="0">
              <a:latin typeface="ITC Avant Garde" pitchFamily="34" charset="0"/>
            </a:endParaRPr>
          </a:p>
          <a:p>
            <a:r>
              <a:rPr lang="fr-CA" dirty="0" smtClean="0">
                <a:latin typeface="ITC Avant Garde" pitchFamily="34" charset="0"/>
              </a:rPr>
              <a:t>Viandes substituts </a:t>
            </a:r>
          </a:p>
          <a:p>
            <a:endParaRPr lang="fr-CA" dirty="0">
              <a:latin typeface="ITC Avant Garde" pitchFamily="34" charset="0"/>
            </a:endParaRPr>
          </a:p>
        </p:txBody>
      </p:sp>
      <p:pic>
        <p:nvPicPr>
          <p:cNvPr id="54274" name="Picture 2" descr="https://encrypted-tbn0.gstatic.com/images?q=tbn:ANd9GcTIZxYgIdeuumMSEQNTGLYJFOof_RZ4Um2bZfCTQu6khbR6S2WZ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55648"/>
            <a:ext cx="3610719" cy="307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CA" sz="6000" dirty="0" smtClean="0">
                <a:latin typeface="ITC Avant Garde" pitchFamily="34" charset="0"/>
              </a:rPr>
              <a:t>Avez-vous des questions</a:t>
            </a:r>
          </a:p>
          <a:p>
            <a:pPr algn="ctr">
              <a:buNone/>
            </a:pPr>
            <a:endParaRPr lang="fr-CA" sz="6000" dirty="0" smtClean="0">
              <a:latin typeface="ITC Avant Garde" pitchFamily="34" charset="0"/>
            </a:endParaRPr>
          </a:p>
          <a:p>
            <a:pPr algn="ctr">
              <a:buNone/>
            </a:pPr>
            <a:r>
              <a:rPr lang="fr-CA" sz="6000" dirty="0" smtClean="0">
                <a:latin typeface="ITC Avant Garde" pitchFamily="34" charset="0"/>
              </a:rPr>
              <a:t> </a:t>
            </a:r>
            <a:endParaRPr lang="fr-CA" sz="6000" dirty="0">
              <a:latin typeface="ITC Avant Garde" pitchFamily="34" charset="0"/>
            </a:endParaRPr>
          </a:p>
        </p:txBody>
      </p:sp>
      <p:pic>
        <p:nvPicPr>
          <p:cNvPr id="53250" name="Picture 2" descr="http://www.clipartbest.com/cliparts/nTE/EMR/nTEEMR98c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18859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188640"/>
            <a:ext cx="7239000" cy="1143000"/>
          </a:xfrm>
        </p:spPr>
        <p:txBody>
          <a:bodyPr/>
          <a:lstStyle/>
          <a:p>
            <a:r>
              <a:rPr lang="fr-CA" dirty="0" smtClean="0"/>
              <a:t>Activités physiques </a:t>
            </a:r>
            <a:endParaRPr lang="fr-CA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89040"/>
            <a:ext cx="442436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412776"/>
            <a:ext cx="3672408" cy="22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188640"/>
            <a:ext cx="3648249" cy="23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708920"/>
            <a:ext cx="3690541" cy="3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Compétence </a:t>
            </a:r>
            <a:endParaRPr lang="fr-CA" dirty="0"/>
          </a:p>
        </p:txBody>
      </p:sp>
      <p:pic>
        <p:nvPicPr>
          <p:cNvPr id="48130" name="Picture 2" descr="https://s-media-cache-ak0.pinimg.com/236x/fb/57/e3/fb57e3a85ee04ba4349d498de00523bc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564904"/>
            <a:ext cx="3400028" cy="3400029"/>
          </a:xfrm>
          <a:prstGeom prst="rect">
            <a:avLst/>
          </a:prstGeom>
          <a:noFill/>
        </p:spPr>
      </p:pic>
      <p:sp>
        <p:nvSpPr>
          <p:cNvPr id="9" name="Bulle ronde 8"/>
          <p:cNvSpPr/>
          <p:nvPr>
            <p:custDataLst>
              <p:tags r:id="rId3"/>
            </p:custDataLst>
          </p:nvPr>
        </p:nvSpPr>
        <p:spPr>
          <a:xfrm>
            <a:off x="4067944" y="620688"/>
            <a:ext cx="3744416" cy="3168352"/>
          </a:xfrm>
          <a:prstGeom prst="wedgeEllipseCallout">
            <a:avLst>
              <a:gd name="adj1" fmla="val -3152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067944" y="980728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2400" dirty="0" smtClean="0">
                <a:latin typeface="ITC Avant Garde" pitchFamily="34" charset="0"/>
              </a:rPr>
              <a:t>Agir avec efficacité dans différents contextes sur le plan sensoriel et moteur</a:t>
            </a:r>
          </a:p>
          <a:p>
            <a:pPr algn="ctr">
              <a:lnSpc>
                <a:spcPct val="150000"/>
              </a:lnSpc>
            </a:pPr>
            <a:endParaRPr lang="fr-CA" dirty="0" smtClean="0">
              <a:latin typeface="ITC Avant Garde" pitchFamily="34" charset="0"/>
            </a:endParaRPr>
          </a:p>
          <a:p>
            <a:pPr algn="ctr">
              <a:lnSpc>
                <a:spcPct val="150000"/>
              </a:lnSpc>
            </a:pPr>
            <a:endParaRPr lang="fr-CA" dirty="0" smtClean="0">
              <a:latin typeface="ITC Avant Gar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Amorce 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7832800" cy="49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Amorce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>
                <a:latin typeface="ITC Avant Garde" pitchFamily="34" charset="0"/>
              </a:rPr>
              <a:t>Je classe les aliments à ma façon. </a:t>
            </a:r>
          </a:p>
          <a:p>
            <a:endParaRPr lang="fr-CA" dirty="0">
              <a:latin typeface="ITC Avant Garde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964835">
            <a:off x="6355714" y="2359751"/>
            <a:ext cx="24098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501008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https://scontent-yyz1-1.xx.fbcdn.net/hphotos-xtf1/v/t34.0-12/12355188_10205687306324345_320864605_n.jpg?oh=245b029f3451c9c812aea16287d4f480&amp;oe=566B0DE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20933245">
            <a:off x="591570" y="2321582"/>
            <a:ext cx="2250250" cy="300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0"/>
            <a:ext cx="72390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Les produits laitiers</a:t>
            </a:r>
            <a:endParaRPr lang="fr-CA" dirty="0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3673460" cy="491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s://scontent-yyz1-1.xx.fbcdn.net/hphotos-xtf1/v/t34.0-12/12366506_10205687306964361_1680920827_n.jpg?oh=e3f01ae3eb2c426b500fde1a01d7a4c6&amp;oe=566C05C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204864"/>
            <a:ext cx="4439477" cy="332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048672" cy="598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1203</TotalTime>
  <Words>201</Words>
  <Application>Microsoft Office PowerPoint</Application>
  <PresentationFormat>Affichage à l'écran (4:3)</PresentationFormat>
  <Paragraphs>57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Opulent</vt:lpstr>
      <vt:lpstr>Les saines habitudes de vie </vt:lpstr>
      <vt:lpstr>Contexte</vt:lpstr>
      <vt:lpstr>Intentions</vt:lpstr>
      <vt:lpstr>Activités physiques </vt:lpstr>
      <vt:lpstr>Compétence </vt:lpstr>
      <vt:lpstr>Amorce </vt:lpstr>
      <vt:lpstr>Amorce</vt:lpstr>
      <vt:lpstr>Les produits laitiers</vt:lpstr>
      <vt:lpstr>Diapositive 9</vt:lpstr>
      <vt:lpstr>Bienfaits </vt:lpstr>
      <vt:lpstr>Compétences </vt:lpstr>
      <vt:lpstr>Les produits céréaliers</vt:lpstr>
      <vt:lpstr>Diapositive 13</vt:lpstr>
      <vt:lpstr>Bienfaits</vt:lpstr>
      <vt:lpstr>compétences</vt:lpstr>
      <vt:lpstr>Légumes et fruits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Carte du monde </vt:lpstr>
      <vt:lpstr>bienfaits</vt:lpstr>
      <vt:lpstr>Compétences </vt:lpstr>
      <vt:lpstr>Viandes et substituts</vt:lpstr>
      <vt:lpstr>Diapositive 27</vt:lpstr>
      <vt:lpstr>Diapositive 28</vt:lpstr>
      <vt:lpstr>bienfaits</vt:lpstr>
      <vt:lpstr>Compétence </vt:lpstr>
      <vt:lpstr>Évaluation</vt:lpstr>
      <vt:lpstr>Diapositive 32</vt:lpstr>
      <vt:lpstr>compétences</vt:lpstr>
      <vt:lpstr>DIFFICULTÉS RENCONTRÉES PAR LES ÉLÈVES </vt:lpstr>
      <vt:lpstr>Diapositive 35</vt:lpstr>
    </vt:vector>
  </TitlesOfParts>
  <Company>Fierbourg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saines habitudes de vie</dc:title>
  <dc:creator>Proprietaire</dc:creator>
  <cp:lastModifiedBy>Proprietaire</cp:lastModifiedBy>
  <cp:revision>51</cp:revision>
  <dcterms:created xsi:type="dcterms:W3CDTF">2015-12-10T01:17:51Z</dcterms:created>
  <dcterms:modified xsi:type="dcterms:W3CDTF">2015-12-11T02:53:38Z</dcterms:modified>
</cp:coreProperties>
</file>