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EE9"/>
    <a:srgbClr val="5BA3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8892" autoAdjust="0"/>
    <p:restoredTop sz="93333" autoAdjust="0"/>
  </p:normalViewPr>
  <p:slideViewPr>
    <p:cSldViewPr snapToGrid="0">
      <p:cViewPr>
        <p:scale>
          <a:sx n="60" d="100"/>
          <a:sy n="60" d="100"/>
        </p:scale>
        <p:origin x="1772" y="248"/>
      </p:cViewPr>
      <p:guideLst>
        <p:guide orient="horz" pos="2448"/>
        <p:guide pos="31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38D6FE3C-34D8-4B4B-9273-D907B0A3B964}" type="datetimeFigureOut">
              <a:rPr lang="en-US"/>
              <a:t>11/29/2014</a:t>
            </a:fld>
            <a:endParaRPr/>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169A89D-734B-4FAD-B6E7-2B864E72E489}" type="slidenum">
              <a:rPr/>
              <a:t>‹N°›</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D0FF5F4-5691-49AF-9E16-FB22826F7264}" type="datetimeFigureOut">
              <a:rPr lang="en-US"/>
              <a:t>11/29/2014</a:t>
            </a:fld>
            <a:endParaRPr/>
          </a:p>
        </p:txBody>
      </p:sp>
      <p:sp>
        <p:nvSpPr>
          <p:cNvPr id="4" name="Slide Image Placeholder 3"/>
          <p:cNvSpPr>
            <a:spLocks noGrp="1" noRot="1" noChangeAspect="1"/>
          </p:cNvSpPr>
          <p:nvPr>
            <p:ph type="sldImg" idx="2"/>
          </p:nvPr>
        </p:nvSpPr>
        <p:spPr>
          <a:xfrm>
            <a:off x="1500188" y="1173163"/>
            <a:ext cx="4102100" cy="3168650"/>
          </a:xfrm>
          <a:prstGeom prst="rect">
            <a:avLst/>
          </a:prstGeom>
          <a:noFill/>
          <a:ln w="12700">
            <a:solidFill>
              <a:prstClr val="black"/>
            </a:solidFill>
          </a:ln>
        </p:spPr>
        <p:txBody>
          <a:bodyPr vert="horz" lIns="94229" tIns="47114" rIns="94229" bIns="47114" rtlCol="0" anchor="ctr"/>
          <a:lstStyle/>
          <a:p>
            <a:endParaRPr/>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52A89D7-7603-4ECB-ADF6-F6CF2BE4F401}" type="slidenum">
              <a:rPr/>
              <a:t>‹N°›</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extérieur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fr-FR" smtClean="0"/>
              <a:t>Cliquez sur l'icône pour ajouter une image</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fr-FR" smtClean="0"/>
              <a:t>Cliquez sur l'icône pour ajouter une image</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fr-FR" smtClean="0"/>
              <a:t>Cliquez sur l'icône pour ajouter une image</a:t>
            </a:r>
            <a:endParaRPr/>
          </a:p>
        </p:txBody>
      </p:sp>
      <p:sp>
        <p:nvSpPr>
          <p:cNvPr id="20" name="Rectangle 19"/>
          <p:cNvSpPr/>
          <p:nvPr userDrawn="1"/>
        </p:nvSpPr>
        <p:spPr>
          <a:xfrm>
            <a:off x="7141464" y="1901952"/>
            <a:ext cx="2450592"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1" name="Rectangle 30"/>
          <p:cNvSpPr/>
          <p:nvPr userDrawn="1"/>
        </p:nvSpPr>
        <p:spPr>
          <a:xfrm>
            <a:off x="10286999" y="0"/>
            <a:ext cx="1918253"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0" algn="l" defTabSz="914400" rtl="0" eaLnBrk="1" latinLnBrk="0" hangingPunct="1">
              <a:spcBef>
                <a:spcPts val="1200"/>
              </a:spcBef>
              <a:buNone/>
            </a:pPr>
            <a:r>
              <a:rPr lang="fr-FR" sz="1600" kern="1200" noProof="1" smtClean="0">
                <a:solidFill>
                  <a:prstClr val="white">
                    <a:lumMod val="50000"/>
                  </a:prstClr>
                </a:solidFill>
                <a:latin typeface="Calibri Light" panose="020F0302020204030204" pitchFamily="34" charset="0"/>
                <a:ea typeface="+mn-ea"/>
                <a:cs typeface="Calibri" panose="020F0502020204030204" pitchFamily="34" charset="0"/>
              </a:rPr>
              <a:t>Impression :</a:t>
            </a:r>
          </a:p>
          <a:p>
            <a:pPr marL="0" lvl="0" algn="l" defTabSz="914400" rtl="0" eaLnBrk="1" latinLnBrk="0" hangingPunct="1">
              <a:spcBef>
                <a:spcPts val="300"/>
              </a:spcBef>
              <a:buNone/>
            </a:pPr>
            <a:r>
              <a:rPr lang="fr-FR"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Comme votre imprimante n’imprime peut-être pas de la même manière que les nôtres, veillez à effectuer quelques tests d’impression. Si vous rencontrez un problème d’alignement, essayez de régler le paramètre Mettre à l’échelle de la feuille. Il est situé dans la boîte de dialogue Imprimer. Il vous suffit de cliquer sur Diapositives en mode Page entière pour y accéder.</a:t>
            </a:r>
          </a:p>
          <a:p>
            <a:pPr marL="0" lvl="0" algn="l" defTabSz="914400" rtl="0" eaLnBrk="1" latinLnBrk="0" hangingPunct="1">
              <a:spcBef>
                <a:spcPts val="300"/>
              </a:spcBef>
              <a:buNone/>
            </a:pPr>
            <a:r>
              <a:rPr lang="fr-FR"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Avez-vous remarqué les repères de pliage que nous avons créés pour vous ? Ils sont très discrets, mais si vous n’avez pas envie de les faire apparaître sur votre brochure, cliquez sur Affichage, Masque des diapositives, puis supprimez-les avant d’imprimer.</a:t>
            </a:r>
          </a:p>
          <a:p>
            <a:pPr marL="0" lvl="0" algn="l" defTabSz="914400" rtl="0" eaLnBrk="1" latinLnBrk="0" hangingPunct="1">
              <a:spcBef>
                <a:spcPts val="1200"/>
              </a:spcBef>
              <a:buNone/>
            </a:pPr>
            <a:r>
              <a:rPr lang="fr-FR" sz="1600" kern="1200" noProof="1" smtClean="0">
                <a:solidFill>
                  <a:prstClr val="white">
                    <a:lumMod val="50000"/>
                  </a:prstClr>
                </a:solidFill>
                <a:latin typeface="Calibri Light" panose="020F0302020204030204" pitchFamily="34" charset="0"/>
                <a:ea typeface="+mn-ea"/>
                <a:cs typeface="Calibri" panose="020F0502020204030204" pitchFamily="34" charset="0"/>
              </a:rPr>
              <a:t>Personnalisation du contenu :</a:t>
            </a:r>
          </a:p>
          <a:p>
            <a:pPr marL="0" lvl="0" algn="l" defTabSz="914400" rtl="0" eaLnBrk="1" latinLnBrk="0" hangingPunct="1">
              <a:spcBef>
                <a:spcPts val="300"/>
              </a:spcBef>
              <a:buNone/>
            </a:pPr>
            <a:r>
              <a:rPr lang="fr-FR"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Les espaces réservés de cette brochure sont mis en forme automatiquement. Si vous souhaitez ajouter ou supprimer des puces, il vous suffit de cliquer sous l’onglet Accueil sur Puces.</a:t>
            </a:r>
          </a:p>
          <a:p>
            <a:pPr marL="0" lvl="0" algn="l" defTabSz="914400" rtl="0" eaLnBrk="1" latinLnBrk="0" hangingPunct="1">
              <a:spcBef>
                <a:spcPts val="300"/>
              </a:spcBef>
              <a:buNone/>
            </a:pPr>
            <a:r>
              <a:rPr lang="fr-FR"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Si vous avez besoin d’espaces réservés supplémentaires pour les titres, les sous-titres ou le corps de texte, copiez ce dont vous avez besoin et faites glisser l’élément souhaité pour le positionner. Les repères actifs de PowerPoint vous aideront à l’aligner par rapport au reste.</a:t>
            </a:r>
          </a:p>
          <a:p>
            <a:pPr marL="0" lvl="0" algn="l" defTabSz="914400" rtl="0" eaLnBrk="1" latinLnBrk="0" hangingPunct="1">
              <a:spcBef>
                <a:spcPts val="300"/>
              </a:spcBef>
              <a:buNone/>
            </a:pPr>
            <a:r>
              <a:rPr lang="fr-FR"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Vous préférez utiliser vos propres images, au lieu des nôtres ? Aucun problème ! Cliquez sur une image, appuyez sur la touche Suppr, puis cliquez sur l’icône pour ajouter votre image.</a:t>
            </a:r>
            <a:endParaRPr lang="fr-FR" sz="1000" kern="1200" baseline="0" noProof="1">
              <a:solidFill>
                <a:prstClr val="white">
                  <a:lumMod val="50000"/>
                </a:prstClr>
              </a:solidFill>
              <a:latin typeface="Calibri Light" panose="020F03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intérieur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chemeClr val="bg1">
                <a:lumMod val="9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fr-FR" smtClean="0"/>
              <a:t>Cliquez sur l'icône pour ajouter une image</a:t>
            </a:r>
            <a:endParaRPr/>
          </a:p>
        </p:txBody>
      </p:sp>
      <p:sp>
        <p:nvSpPr>
          <p:cNvPr id="13" name="Rectangle 12"/>
          <p:cNvSpPr/>
          <p:nvPr userDrawn="1"/>
        </p:nvSpPr>
        <p:spPr>
          <a:xfrm>
            <a:off x="3849624" y="457200"/>
            <a:ext cx="2450592" cy="1828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fr-FR" smtClean="0"/>
              <a:t>Cliquez sur l'icône pour ajouter une image</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25" name="Rectangle 24"/>
          <p:cNvSpPr/>
          <p:nvPr userDrawn="1"/>
        </p:nvSpPr>
        <p:spPr>
          <a:xfrm>
            <a:off x="10287000" y="0"/>
            <a:ext cx="194807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lvl="0" algn="l" defTabSz="914400" rtl="0" eaLnBrk="1" latinLnBrk="0" hangingPunct="1">
              <a:spcBef>
                <a:spcPts val="1200"/>
              </a:spcBef>
              <a:buNone/>
            </a:pPr>
            <a:r>
              <a:rPr lang="fr-FR" sz="1600" kern="1200" noProof="1" smtClean="0">
                <a:solidFill>
                  <a:prstClr val="white">
                    <a:lumMod val="50000"/>
                  </a:prstClr>
                </a:solidFill>
                <a:latin typeface="Calibri Light" panose="020F0302020204030204" pitchFamily="34" charset="0"/>
                <a:ea typeface="+mn-ea"/>
                <a:cs typeface="Calibri" panose="020F0502020204030204" pitchFamily="34" charset="0"/>
              </a:rPr>
              <a:t>Impression :</a:t>
            </a:r>
          </a:p>
          <a:p>
            <a:pPr algn="l" defTabSz="914400">
              <a:spcBef>
                <a:spcPts val="300"/>
              </a:spcBef>
              <a:buNone/>
            </a:pPr>
            <a:r>
              <a:rPr lang="fr-FR"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Comme votre imprimante n’imprime peut-être pas de la même manière que les nôtres, veillez à effectuer quelques tests d’impression. Si vous rencontrez un problème d’alignement, essayez de régler le paramètre Mettre à l’échelle de la feuille. Il est situé dans la boîte de dialogue Imprimer. Il vous suffit de cliquer sur Diapositives en mode Page entière pour y accéder.</a:t>
            </a:r>
          </a:p>
          <a:p>
            <a:pPr algn="l" defTabSz="914400">
              <a:spcBef>
                <a:spcPts val="1200"/>
              </a:spcBef>
              <a:buNone/>
            </a:pPr>
            <a:r>
              <a:rPr lang="fr-FR"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Avez-vous remarqué les repères de pliage que nous avons créés pour vous ? Ils sont très discrets, mais si vous n’avez pas envie de les faire apparaître sur votre brochure, cliquez sur Affichage, Masque des diapositives, puis supprimez-les avant d’imprimer.</a:t>
            </a:r>
          </a:p>
          <a:p>
            <a:pPr marL="0" lvl="0" algn="l" defTabSz="914400" rtl="0" eaLnBrk="1" latinLnBrk="0" hangingPunct="1">
              <a:spcBef>
                <a:spcPts val="1200"/>
              </a:spcBef>
              <a:buNone/>
            </a:pPr>
            <a:r>
              <a:rPr lang="fr-FR" sz="1600" kern="1200" noProof="1" smtClean="0">
                <a:solidFill>
                  <a:prstClr val="white">
                    <a:lumMod val="50000"/>
                  </a:prstClr>
                </a:solidFill>
                <a:latin typeface="Calibri Light" panose="020F0302020204030204" pitchFamily="34" charset="0"/>
                <a:ea typeface="+mn-ea"/>
                <a:cs typeface="Calibri" panose="020F0502020204030204" pitchFamily="34" charset="0"/>
              </a:rPr>
              <a:t>Personnalisation du contenu :</a:t>
            </a:r>
          </a:p>
          <a:p>
            <a:pPr algn="l" defTabSz="914400">
              <a:spcBef>
                <a:spcPts val="300"/>
              </a:spcBef>
              <a:buNone/>
            </a:pPr>
            <a:r>
              <a:rPr lang="fr-FR"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Les espaces réservés de cette brochure sont mis en forme automatiquement. Si vous souhaitez ajouter ou supprimer des puces, il vous suffit de cliquer sous l’onglet Accueil sur Puces.</a:t>
            </a:r>
          </a:p>
          <a:p>
            <a:pPr algn="l" defTabSz="914400">
              <a:spcBef>
                <a:spcPts val="1200"/>
              </a:spcBef>
              <a:buNone/>
            </a:pPr>
            <a:r>
              <a:rPr lang="fr-FR"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Si vous avez besoin d’espaces réservés supplémentaires pour les titres, les sous-titres ou le corps de texte, copiez ce dont vous avez besoin et faites glisser l’élément souhaité pour le positionner. Les repères actifs de PowerPoint vous aideront à l’aligner par rapport au reste.</a:t>
            </a:r>
          </a:p>
          <a:p>
            <a:pPr algn="l" defTabSz="914400">
              <a:spcBef>
                <a:spcPts val="1200"/>
              </a:spcBef>
              <a:buNone/>
            </a:pPr>
            <a:r>
              <a:rPr lang="fr-FR" sz="1000" kern="1200" baseline="0" noProof="1" smtClean="0">
                <a:solidFill>
                  <a:prstClr val="white">
                    <a:lumMod val="50000"/>
                  </a:prstClr>
                </a:solidFill>
                <a:latin typeface="Calibri Light" panose="020F0302020204030204" pitchFamily="34" charset="0"/>
                <a:ea typeface="+mn-ea"/>
                <a:cs typeface="Calibri" panose="020F0502020204030204" pitchFamily="34" charset="0"/>
              </a:rPr>
              <a:t>Vous préférez utiliser vos propres images, au lieu des nôtres ? Aucun problème ! Cliquez sur une image, appuyez sur la touche Suppr, puis cliquez sur l’icône pour ajouter votre image.</a:t>
            </a:r>
            <a:endParaRPr lang="fr-FR" sz="1000" kern="1200" baseline="0" noProof="1">
              <a:solidFill>
                <a:prstClr val="white">
                  <a:lumMod val="50000"/>
                </a:prstClr>
              </a:solidFill>
              <a:latin typeface="Calibri Light" panose="020F03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fr-FR" smtClean="0"/>
              <a:t>Modifiez le style du titre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11/29/2014</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‹N°›</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7.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5" Type="http://schemas.openxmlformats.org/officeDocument/2006/relationships/image" Target="../media/image20.pn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 Id="rId1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texte 14"/>
          <p:cNvSpPr>
            <a:spLocks noGrp="1"/>
          </p:cNvSpPr>
          <p:nvPr>
            <p:ph type="body" sz="quarter" idx="13"/>
          </p:nvPr>
        </p:nvSpPr>
        <p:spPr/>
        <p:txBody>
          <a:bodyPr/>
          <a:lstStyle/>
          <a:p>
            <a:r>
              <a:rPr lang="fr-FR" sz="2400" i="1" noProof="1" smtClean="0">
                <a:solidFill>
                  <a:schemeClr val="accent2">
                    <a:lumMod val="50000"/>
                  </a:schemeClr>
                </a:solidFill>
              </a:rPr>
              <a:t>Mon voyage virtuel à l’autre bout du monde</a:t>
            </a:r>
            <a:endParaRPr lang="fr-FR" sz="3200" noProof="1">
              <a:solidFill>
                <a:schemeClr val="accent2">
                  <a:lumMod val="50000"/>
                </a:schemeClr>
              </a:solidFill>
            </a:endParaRPr>
          </a:p>
        </p:txBody>
      </p:sp>
      <p:sp>
        <p:nvSpPr>
          <p:cNvPr id="20" name="Espace réservé du texte 19"/>
          <p:cNvSpPr>
            <a:spLocks noGrp="1"/>
          </p:cNvSpPr>
          <p:nvPr>
            <p:ph type="body" sz="quarter" idx="18"/>
          </p:nvPr>
        </p:nvSpPr>
        <p:spPr>
          <a:xfrm>
            <a:off x="3758184" y="6854395"/>
            <a:ext cx="2449512" cy="448347"/>
          </a:xfrm>
        </p:spPr>
        <p:txBody>
          <a:bodyPr>
            <a:noAutofit/>
          </a:bodyPr>
          <a:lstStyle/>
          <a:p>
            <a:pPr marL="0" indent="0" algn="ctr" defTabSz="1005840">
              <a:lnSpc>
                <a:spcPct val="100000"/>
              </a:lnSpc>
              <a:spcBef>
                <a:spcPts val="1100"/>
              </a:spcBef>
              <a:buNone/>
            </a:pPr>
            <a:r>
              <a:rPr lang="en-US" sz="800" b="1" i="0" dirty="0" smtClean="0">
                <a:solidFill>
                  <a:schemeClr val="bg1"/>
                </a:solidFill>
                <a:latin typeface="Constantia"/>
              </a:rPr>
              <a:t>Jessica Lauzière         </a:t>
            </a:r>
            <a:br>
              <a:rPr lang="en-US" sz="800" b="1" i="0" dirty="0" smtClean="0">
                <a:solidFill>
                  <a:schemeClr val="bg1"/>
                </a:solidFill>
                <a:latin typeface="Constantia"/>
              </a:rPr>
            </a:br>
            <a:r>
              <a:rPr lang="en-US" sz="800" b="1" i="0" dirty="0" smtClean="0">
                <a:solidFill>
                  <a:schemeClr val="bg1"/>
                </a:solidFill>
                <a:latin typeface="Constantia"/>
              </a:rPr>
              <a:t>(418) 609-4449                                                                              </a:t>
            </a:r>
            <a:r>
              <a:rPr lang="en-US" sz="800" dirty="0" smtClean="0">
                <a:latin typeface="Constantia"/>
              </a:rPr>
              <a:t>jessicalauziere@hotmail.ca</a:t>
            </a:r>
            <a:endParaRPr lang="en-US" sz="800" b="0" i="0" dirty="0">
              <a:solidFill>
                <a:schemeClr val="bg1"/>
              </a:solidFill>
              <a:latin typeface="Constantia"/>
            </a:endParaRPr>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r="57282"/>
          <a:stretch/>
        </p:blipFill>
        <p:spPr>
          <a:xfrm>
            <a:off x="8352049" y="5707714"/>
            <a:ext cx="1085858" cy="917919"/>
          </a:xfrm>
          <a:prstGeom prst="rect">
            <a:avLst/>
          </a:prstGeom>
        </p:spPr>
      </p:pic>
      <p:pic>
        <p:nvPicPr>
          <p:cNvPr id="5" name="Image 4"/>
          <p:cNvPicPr>
            <a:picLocks noChangeAspect="1"/>
          </p:cNvPicPr>
          <p:nvPr/>
        </p:nvPicPr>
        <p:blipFill rotWithShape="1">
          <a:blip r:embed="rId3">
            <a:extLst>
              <a:ext uri="{28A0092B-C50C-407E-A947-70E740481C1C}">
                <a14:useLocalDpi xmlns:a14="http://schemas.microsoft.com/office/drawing/2010/main" val="0"/>
              </a:ext>
            </a:extLst>
          </a:blip>
          <a:srcRect r="-261"/>
          <a:stretch/>
        </p:blipFill>
        <p:spPr>
          <a:xfrm flipH="1">
            <a:off x="7235971" y="5704143"/>
            <a:ext cx="1083434" cy="921490"/>
          </a:xfrm>
          <a:prstGeom prst="rect">
            <a:avLst/>
          </a:prstGeom>
        </p:spPr>
      </p:pic>
      <p:pic>
        <p:nvPicPr>
          <p:cNvPr id="13" name="Image 12"/>
          <p:cNvPicPr>
            <a:picLocks noChangeAspect="1"/>
          </p:cNvPicPr>
          <p:nvPr/>
        </p:nvPicPr>
        <p:blipFill rotWithShape="1">
          <a:blip r:embed="rId4">
            <a:extLst>
              <a:ext uri="{28A0092B-C50C-407E-A947-70E740481C1C}">
                <a14:useLocalDpi xmlns:a14="http://schemas.microsoft.com/office/drawing/2010/main" val="0"/>
              </a:ext>
            </a:extLst>
          </a:blip>
          <a:srcRect l="1" r="7405"/>
          <a:stretch/>
        </p:blipFill>
        <p:spPr>
          <a:xfrm>
            <a:off x="7094527" y="2952713"/>
            <a:ext cx="2433194" cy="2392214"/>
          </a:xfrm>
          <a:prstGeom prst="rect">
            <a:avLst/>
          </a:prstGeom>
        </p:spPr>
      </p:pic>
      <p:sp>
        <p:nvSpPr>
          <p:cNvPr id="14" name="ZoneTexte 13"/>
          <p:cNvSpPr txBox="1"/>
          <p:nvPr/>
        </p:nvSpPr>
        <p:spPr>
          <a:xfrm>
            <a:off x="7061871" y="2259327"/>
            <a:ext cx="2588315" cy="430887"/>
          </a:xfrm>
          <a:prstGeom prst="rect">
            <a:avLst/>
          </a:prstGeom>
          <a:noFill/>
        </p:spPr>
        <p:txBody>
          <a:bodyPr wrap="square" rtlCol="0">
            <a:spAutoFit/>
          </a:bodyPr>
          <a:lstStyle/>
          <a:p>
            <a:pPr algn="ctr"/>
            <a:r>
              <a:rPr lang="fr-FR" sz="1100" i="1" kern="1200" dirty="0" smtClean="0">
                <a:solidFill>
                  <a:schemeClr val="accent2">
                    <a:lumMod val="75000"/>
                  </a:schemeClr>
                </a:solidFill>
                <a:latin typeface="+mn-lt"/>
                <a:ea typeface="+mn-ea"/>
                <a:cs typeface="+mn-cs"/>
              </a:rPr>
              <a:t>Projet de correspondance entre élèves québécois et thaïlandais</a:t>
            </a:r>
            <a:endParaRPr lang="fr-FR" sz="1100" i="1" kern="1200" dirty="0">
              <a:solidFill>
                <a:schemeClr val="accent2">
                  <a:lumMod val="75000"/>
                </a:schemeClr>
              </a:solidFill>
              <a:latin typeface="+mn-lt"/>
              <a:ea typeface="+mn-ea"/>
              <a:cs typeface="+mn-cs"/>
            </a:endParaRPr>
          </a:p>
        </p:txBody>
      </p:sp>
      <p:sp>
        <p:nvSpPr>
          <p:cNvPr id="27" name="Espace réservé du texte 14"/>
          <p:cNvSpPr txBox="1">
            <a:spLocks/>
          </p:cNvSpPr>
          <p:nvPr/>
        </p:nvSpPr>
        <p:spPr>
          <a:xfrm>
            <a:off x="3759424" y="479031"/>
            <a:ext cx="2449512" cy="1262062"/>
          </a:xfrm>
          <a:prstGeom prst="rect">
            <a:avLst/>
          </a:prstGeom>
        </p:spPr>
        <p:txBody>
          <a:bodyPr vert="horz" lIns="91440" tIns="45720" rIns="91440" bIns="45720" rtlCol="0" anchor="ctr">
            <a:noAutofit/>
          </a:bodyPr>
          <a:lstStyle>
            <a:lvl1pPr marL="0" indent="0" algn="ctr" defTabSz="1005840" rtl="0" eaLnBrk="1" latinLnBrk="0" hangingPunct="1">
              <a:lnSpc>
                <a:spcPct val="85000"/>
              </a:lnSpc>
              <a:spcBef>
                <a:spcPts val="0"/>
              </a:spcBef>
              <a:buFont typeface="Arial" panose="020B0604020202020204" pitchFamily="34" charset="0"/>
              <a:buNone/>
              <a:defRPr sz="3600" kern="1200">
                <a:solidFill>
                  <a:schemeClr val="tx2">
                    <a:lumMod val="65000"/>
                    <a:lumOff val="35000"/>
                  </a:schemeClr>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r>
              <a:rPr lang="fr-FR" sz="2400" i="1" noProof="1" smtClean="0">
                <a:solidFill>
                  <a:schemeClr val="accent2">
                    <a:lumMod val="50000"/>
                  </a:schemeClr>
                </a:solidFill>
              </a:rPr>
              <a:t>Correspondance par lettres</a:t>
            </a:r>
            <a:endParaRPr lang="fr-FR" sz="3200" noProof="1">
              <a:solidFill>
                <a:schemeClr val="accent2">
                  <a:lumMod val="50000"/>
                </a:schemeClr>
              </a:solidFill>
            </a:endParaRPr>
          </a:p>
        </p:txBody>
      </p:sp>
      <p:sp>
        <p:nvSpPr>
          <p:cNvPr id="28" name="ZoneTexte 27"/>
          <p:cNvSpPr txBox="1"/>
          <p:nvPr/>
        </p:nvSpPr>
        <p:spPr>
          <a:xfrm>
            <a:off x="3755519" y="3165063"/>
            <a:ext cx="2454841" cy="3639458"/>
          </a:xfrm>
          <a:prstGeom prst="rect">
            <a:avLst/>
          </a:prstGeom>
          <a:noFill/>
        </p:spPr>
        <p:txBody>
          <a:bodyPr wrap="square" rtlCol="0">
            <a:spAutoFit/>
          </a:bodyPr>
          <a:lstStyle/>
          <a:p>
            <a:pPr algn="just"/>
            <a:r>
              <a:rPr lang="fr-FR" sz="1000" i="1" kern="1200" dirty="0" smtClean="0">
                <a:solidFill>
                  <a:schemeClr val="accent2">
                    <a:lumMod val="75000"/>
                  </a:schemeClr>
                </a:solidFill>
              </a:rPr>
              <a:t>En guise de réinvestissement et pour conclure ce merveilleux projet, mes élèves ont été amenés à rédiger une lettre aux élèves thaïlandais. Cette activité s’est réalisée en collaboration avec la stagiaire en anglais de notre école, puisque les enfants devaient écrire en utilisant notre langue seconde. Cette dernière, lors de sa visite, a présenté un modèle de lettre qui en a inspiré plus d’un. De plus, elle a guidé les enfants dans leur rédaction. </a:t>
            </a:r>
          </a:p>
          <a:p>
            <a:pPr algn="just"/>
            <a:endParaRPr lang="fr-FR" sz="1000" i="1" dirty="0">
              <a:solidFill>
                <a:schemeClr val="accent2">
                  <a:lumMod val="75000"/>
                </a:schemeClr>
              </a:solidFill>
            </a:endParaRPr>
          </a:p>
          <a:p>
            <a:pPr algn="just"/>
            <a:r>
              <a:rPr lang="fr-FR" sz="1000" i="1" kern="1200" dirty="0" smtClean="0">
                <a:solidFill>
                  <a:schemeClr val="accent2">
                    <a:lumMod val="75000"/>
                  </a:schemeClr>
                </a:solidFill>
              </a:rPr>
              <a:t>Concrètement, les élèves ont écrit la lettre pour se présenter, pour parler de leurs goûts et intérêts et pour poser une à deux questions aux élèves thaïlandais à propos de leur culture. </a:t>
            </a:r>
            <a:endParaRPr lang="fr-FR" sz="1000" i="1" dirty="0">
              <a:solidFill>
                <a:schemeClr val="accent2">
                  <a:lumMod val="75000"/>
                </a:schemeClr>
              </a:solidFill>
            </a:endParaRPr>
          </a:p>
          <a:p>
            <a:pPr algn="just"/>
            <a:endParaRPr lang="fr-FR" sz="1000" i="1" kern="1200" dirty="0" smtClean="0">
              <a:solidFill>
                <a:schemeClr val="accent2">
                  <a:lumMod val="75000"/>
                </a:schemeClr>
              </a:solidFill>
            </a:endParaRPr>
          </a:p>
          <a:p>
            <a:pPr algn="just"/>
            <a:r>
              <a:rPr lang="fr-FR" sz="1000" i="1" dirty="0" smtClean="0">
                <a:solidFill>
                  <a:schemeClr val="accent2">
                    <a:lumMod val="75000"/>
                  </a:schemeClr>
                </a:solidFill>
              </a:rPr>
              <a:t>Lors de mon départ, j’apporterai ces belles lettres avec moi. Les élèves thaïlandais seront amenés à répondre aux lettres reçues, ce qui créera une réelle correspondance entre les deux cultures</a:t>
            </a:r>
            <a:r>
              <a:rPr lang="fr-FR" sz="1050" i="1" dirty="0" smtClean="0">
                <a:solidFill>
                  <a:schemeClr val="accent2">
                    <a:lumMod val="75000"/>
                  </a:schemeClr>
                </a:solidFill>
              </a:rPr>
              <a:t>. </a:t>
            </a:r>
            <a:endParaRPr lang="fr-FR" sz="1050" i="1" kern="1200" dirty="0">
              <a:solidFill>
                <a:schemeClr val="accent2">
                  <a:lumMod val="75000"/>
                </a:schemeClr>
              </a:solidFill>
            </a:endParaRPr>
          </a:p>
        </p:txBody>
      </p:sp>
      <p:sp>
        <p:nvSpPr>
          <p:cNvPr id="31" name="Rectangle 30"/>
          <p:cNvSpPr/>
          <p:nvPr/>
        </p:nvSpPr>
        <p:spPr>
          <a:xfrm>
            <a:off x="456929" y="639763"/>
            <a:ext cx="2365603" cy="4103686"/>
          </a:xfrm>
          <a:prstGeom prst="rect">
            <a:avLst/>
          </a:prstGeom>
          <a:solidFill>
            <a:srgbClr val="8BBE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30" name="Espace réservé du texte 29"/>
          <p:cNvSpPr>
            <a:spLocks noGrp="1"/>
          </p:cNvSpPr>
          <p:nvPr>
            <p:ph type="body" sz="quarter" idx="19"/>
          </p:nvPr>
        </p:nvSpPr>
        <p:spPr>
          <a:xfrm>
            <a:off x="450582" y="508018"/>
            <a:ext cx="2367316" cy="4235431"/>
          </a:xfrm>
        </p:spPr>
        <p:txBody>
          <a:bodyPr/>
          <a:lstStyle/>
          <a:p>
            <a:pPr algn="ctr"/>
            <a:r>
              <a:rPr lang="fr-CA" sz="1050" u="sng" dirty="0" smtClean="0"/>
              <a:t>Besoin à répondre</a:t>
            </a:r>
            <a:r>
              <a:rPr lang="fr-CA" sz="1050" dirty="0" smtClean="0"/>
              <a:t>: </a:t>
            </a:r>
          </a:p>
          <a:p>
            <a:pPr algn="ctr"/>
            <a:r>
              <a:rPr lang="fr-CA" sz="1050" dirty="0" smtClean="0"/>
              <a:t>Développer la coopération.</a:t>
            </a:r>
          </a:p>
          <a:p>
            <a:pPr algn="ctr"/>
            <a:r>
              <a:rPr lang="fr-CA" sz="1050" dirty="0" smtClean="0"/>
              <a:t> </a:t>
            </a:r>
          </a:p>
          <a:p>
            <a:pPr algn="ctr"/>
            <a:r>
              <a:rPr lang="fr-CA" sz="1050" u="sng" dirty="0" smtClean="0"/>
              <a:t>Intentions pédagogiques </a:t>
            </a:r>
            <a:r>
              <a:rPr lang="fr-CA" sz="1050" dirty="0" smtClean="0"/>
              <a:t>: </a:t>
            </a:r>
          </a:p>
          <a:p>
            <a:pPr algn="ctr"/>
            <a:r>
              <a:rPr lang="fr-CA" sz="1050" dirty="0" smtClean="0"/>
              <a:t>Amener les élèves à développer leur coopération, leur ouverture envers les différences culturelles et à s’approprier leur propre culture. </a:t>
            </a:r>
          </a:p>
          <a:p>
            <a:pPr algn="ctr"/>
            <a:endParaRPr lang="fr-CA" sz="1050" dirty="0"/>
          </a:p>
          <a:p>
            <a:pPr algn="ctr"/>
            <a:r>
              <a:rPr lang="fr-CA" sz="1050" u="sng" dirty="0" smtClean="0"/>
              <a:t>Disciplines et compétences : </a:t>
            </a:r>
          </a:p>
          <a:p>
            <a:pPr algn="ctr"/>
            <a:r>
              <a:rPr lang="fr-CA" sz="1050" b="1" dirty="0" smtClean="0"/>
              <a:t>Français: </a:t>
            </a:r>
          </a:p>
          <a:p>
            <a:pPr marL="171450" indent="-171450" algn="ctr">
              <a:buFontTx/>
              <a:buChar char="-"/>
            </a:pPr>
            <a:r>
              <a:rPr lang="fr-CA" sz="1050" i="1" dirty="0" smtClean="0"/>
              <a:t>Communiquer oralement</a:t>
            </a:r>
          </a:p>
          <a:p>
            <a:pPr marL="171450" indent="-171450" algn="ctr">
              <a:buFontTx/>
              <a:buChar char="-"/>
            </a:pPr>
            <a:r>
              <a:rPr lang="fr-CA" sz="1050" i="1" dirty="0" smtClean="0"/>
              <a:t>Écrire des textes variés</a:t>
            </a:r>
            <a:endParaRPr lang="fr-CA" sz="1050" dirty="0"/>
          </a:p>
          <a:p>
            <a:pPr algn="ctr"/>
            <a:r>
              <a:rPr lang="fr-CA" sz="1050" b="1" dirty="0" smtClean="0"/>
              <a:t>Univers social:</a:t>
            </a:r>
            <a:r>
              <a:rPr lang="fr-CA" sz="1050" dirty="0" smtClean="0"/>
              <a:t> </a:t>
            </a:r>
          </a:p>
          <a:p>
            <a:pPr marL="171450" indent="-171450" algn="ctr">
              <a:buFontTx/>
              <a:buChar char="-"/>
            </a:pPr>
            <a:r>
              <a:rPr lang="fr-CA" sz="1050" i="1" dirty="0" smtClean="0"/>
              <a:t>S’ouvrir à la diversité des sociétés et de leur territoire </a:t>
            </a:r>
            <a:endParaRPr lang="fr-CA" sz="1050" dirty="0"/>
          </a:p>
          <a:p>
            <a:pPr algn="ctr"/>
            <a:r>
              <a:rPr lang="fr-CA" sz="1050" b="1" dirty="0" smtClean="0"/>
              <a:t>Éthique et culture religieuse</a:t>
            </a:r>
            <a:r>
              <a:rPr lang="fr-CA" sz="1050" dirty="0" smtClean="0"/>
              <a:t> :</a:t>
            </a:r>
          </a:p>
          <a:p>
            <a:pPr algn="ctr"/>
            <a:r>
              <a:rPr lang="fr-CA" sz="1050" dirty="0" smtClean="0"/>
              <a:t>- </a:t>
            </a:r>
            <a:r>
              <a:rPr lang="fr-CA" sz="1050" i="1" dirty="0" smtClean="0"/>
              <a:t>Pratiquer un dialogue</a:t>
            </a:r>
          </a:p>
        </p:txBody>
      </p:sp>
      <p:pic>
        <p:nvPicPr>
          <p:cNvPr id="33" name="Image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03338" y="1554251"/>
            <a:ext cx="1197461" cy="1411500"/>
          </a:xfrm>
          <a:prstGeom prst="rect">
            <a:avLst/>
          </a:prstGeom>
          <a:ln>
            <a:noFill/>
          </a:ln>
          <a:effectLst>
            <a:outerShdw blurRad="292100" dist="139700" dir="2700000" algn="tl" rotWithShape="0">
              <a:srgbClr val="333333">
                <a:alpha val="65000"/>
              </a:srgbClr>
            </a:outerShdw>
          </a:effectLst>
        </p:spPr>
      </p:pic>
      <p:pic>
        <p:nvPicPr>
          <p:cNvPr id="37" name="Image 3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96006" y="1560067"/>
            <a:ext cx="1192836" cy="1411500"/>
          </a:xfrm>
          <a:prstGeom prst="rect">
            <a:avLst/>
          </a:prstGeom>
          <a:ln>
            <a:noFill/>
          </a:ln>
          <a:effectLst>
            <a:outerShdw blurRad="292100" dist="139700" dir="2700000" algn="tl" rotWithShape="0">
              <a:srgbClr val="333333">
                <a:alpha val="65000"/>
              </a:srgbClr>
            </a:outerShdw>
          </a:effectLst>
        </p:spPr>
      </p:pic>
      <p:pic>
        <p:nvPicPr>
          <p:cNvPr id="39" name="Image 3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5936" y="4743449"/>
            <a:ext cx="2361962" cy="2110946"/>
          </a:xfrm>
          <a:prstGeom prst="rect">
            <a:avLst/>
          </a:prstGeom>
        </p:spPr>
      </p:pic>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quarter" idx="20"/>
          </p:nvPr>
        </p:nvSpPr>
        <p:spPr>
          <a:xfrm>
            <a:off x="379111" y="2226648"/>
            <a:ext cx="2432871" cy="218836"/>
          </a:xfrm>
        </p:spPr>
        <p:txBody>
          <a:bodyPr/>
          <a:lstStyle/>
          <a:p>
            <a:pPr marL="0" indent="0" algn="ctr" defTabSz="1005840">
              <a:lnSpc>
                <a:spcPct val="114000"/>
              </a:lnSpc>
              <a:spcBef>
                <a:spcPts val="1100"/>
              </a:spcBef>
              <a:buNone/>
            </a:pPr>
            <a:r>
              <a:rPr lang="fr-FR" sz="1400" noProof="1" smtClean="0"/>
              <a:t>Présentation du projet</a:t>
            </a:r>
            <a:endParaRPr lang="fr-FR" sz="1400" noProof="1"/>
          </a:p>
        </p:txBody>
      </p:sp>
      <p:sp>
        <p:nvSpPr>
          <p:cNvPr id="68" name="Espace réservé du texte 67"/>
          <p:cNvSpPr>
            <a:spLocks noGrp="1"/>
          </p:cNvSpPr>
          <p:nvPr>
            <p:ph type="body" sz="quarter" idx="28"/>
          </p:nvPr>
        </p:nvSpPr>
        <p:spPr>
          <a:xfrm>
            <a:off x="7200131" y="664036"/>
            <a:ext cx="2359152" cy="237054"/>
          </a:xfrm>
        </p:spPr>
        <p:txBody>
          <a:bodyPr/>
          <a:lstStyle/>
          <a:p>
            <a:r>
              <a:rPr lang="en-US" sz="1050" dirty="0" err="1" smtClean="0"/>
              <a:t>Parce</a:t>
            </a:r>
            <a:r>
              <a:rPr lang="en-US" sz="1050" dirty="0" smtClean="0"/>
              <a:t> </a:t>
            </a:r>
            <a:r>
              <a:rPr lang="en-US" sz="1050" dirty="0" err="1" smtClean="0"/>
              <a:t>qu’une</a:t>
            </a:r>
            <a:r>
              <a:rPr lang="en-US" sz="1050" dirty="0" smtClean="0"/>
              <a:t> image </a:t>
            </a:r>
            <a:r>
              <a:rPr lang="en-US" sz="1050" dirty="0" err="1" smtClean="0"/>
              <a:t>vaut</a:t>
            </a:r>
            <a:r>
              <a:rPr lang="en-US" sz="1050" dirty="0" smtClean="0"/>
              <a:t> mille mots…</a:t>
            </a:r>
            <a:endParaRPr lang="en-US" sz="1050" dirty="0"/>
          </a:p>
        </p:txBody>
      </p:sp>
      <p:sp>
        <p:nvSpPr>
          <p:cNvPr id="42" name="Espace réservé du texte 41"/>
          <p:cNvSpPr>
            <a:spLocks noGrp="1"/>
          </p:cNvSpPr>
          <p:nvPr>
            <p:ph type="body" sz="quarter" idx="31"/>
          </p:nvPr>
        </p:nvSpPr>
        <p:spPr>
          <a:xfrm>
            <a:off x="474920" y="2436328"/>
            <a:ext cx="2450592" cy="4000244"/>
          </a:xfrm>
        </p:spPr>
        <p:txBody>
          <a:bodyPr/>
          <a:lstStyle/>
          <a:p>
            <a:pPr marL="0" indent="0" algn="just">
              <a:lnSpc>
                <a:spcPct val="114000"/>
              </a:lnSpc>
              <a:spcBef>
                <a:spcPts val="0"/>
              </a:spcBef>
              <a:spcAft>
                <a:spcPts val="800"/>
              </a:spcAft>
              <a:buNone/>
            </a:pPr>
            <a:r>
              <a:rPr lang="fr-FR" sz="800" i="1" noProof="1" smtClean="0"/>
              <a:t>Mon projet d’intervention en contexte consiste en la réalisation d’un montage vidéo mettant en vedette mes élèves québécois. Ces derniers ont été amenés à présenter le Québec aux élèves tha</a:t>
            </a:r>
            <a:r>
              <a:rPr lang="fr-FR" sz="800" i="1" dirty="0">
                <a:solidFill>
                  <a:schemeClr val="tx2"/>
                </a:solidFill>
              </a:rPr>
              <a:t>ï</a:t>
            </a:r>
            <a:r>
              <a:rPr lang="fr-FR" sz="800" i="1" noProof="1" smtClean="0"/>
              <a:t>landais. Ils se sont filmés en équipe, à l’endroit de leur choix (classe, cour d’école, corridor, gymnase, etc.) et ont eux-mêmes choisi ce qu’ils voulaient transmettre comme information par rappport à leur culture québécoise. La seule restriction était au niveau des thèmes, puisqu’ils étaient prédéterminés : les sports, les fêtes, notre école, le climat, la langue, les métiers et les endroits touristiques à visiter. </a:t>
            </a:r>
          </a:p>
          <a:p>
            <a:pPr marL="0" indent="0" algn="just">
              <a:lnSpc>
                <a:spcPct val="114000"/>
              </a:lnSpc>
              <a:spcBef>
                <a:spcPts val="0"/>
              </a:spcBef>
              <a:spcAft>
                <a:spcPts val="800"/>
              </a:spcAft>
              <a:buNone/>
            </a:pPr>
            <a:r>
              <a:rPr lang="fr-FR" sz="800" i="1" noProof="1" smtClean="0"/>
              <a:t>Le projet a été réalisé en collaboration avec une autre classe de 4</a:t>
            </a:r>
            <a:r>
              <a:rPr lang="fr-FR" sz="800" i="1" baseline="30000" noProof="1" smtClean="0"/>
              <a:t>e</a:t>
            </a:r>
            <a:r>
              <a:rPr lang="fr-FR" sz="800" i="1" noProof="1" smtClean="0"/>
              <a:t> année de l’école de la Ribambelle à Beauport. Cette dernière traitait des thèmes suivants: l’habillement, les événements spéciaux, les sports, leur école, la faune et l’alimentation. </a:t>
            </a:r>
          </a:p>
          <a:p>
            <a:pPr marL="0" indent="0" algn="just">
              <a:lnSpc>
                <a:spcPct val="114000"/>
              </a:lnSpc>
              <a:spcBef>
                <a:spcPts val="0"/>
              </a:spcBef>
              <a:spcAft>
                <a:spcPts val="800"/>
              </a:spcAft>
              <a:buNone/>
            </a:pPr>
            <a:r>
              <a:rPr lang="fr-FR" sz="800" i="1" noProof="1" smtClean="0"/>
              <a:t>Moi et ma collègue avons créé, récemment, un film en continu avec les capsules des élèves des deux classes, ce qui forme un véritable documentaire sur le Québec. Notre but est de présenter cette vidéo aux élèves tha</a:t>
            </a:r>
            <a:r>
              <a:rPr lang="fr-FR" sz="800" i="1" dirty="0">
                <a:solidFill>
                  <a:schemeClr val="tx2"/>
                </a:solidFill>
              </a:rPr>
              <a:t>ï</a:t>
            </a:r>
            <a:r>
              <a:rPr lang="fr-FR" sz="800" i="1" noProof="1" smtClean="0"/>
              <a:t>landais lors de notre voyage pour leur faire connaître notre culture. Nous tenterons également de répéter l’expérience avec eux, soit de leur faire réaliser des caspules d’information sur la Tha</a:t>
            </a:r>
            <a:r>
              <a:rPr lang="fr-FR" sz="800" noProof="1" smtClean="0"/>
              <a:t>ïl</a:t>
            </a:r>
            <a:r>
              <a:rPr lang="fr-FR" sz="800" i="1" noProof="1" smtClean="0"/>
              <a:t>ande, que nous partagerons ensuite dans nos classes respectives. C’est à ce moment que nous pourrons réellement boucler ce projet de correspondance. </a:t>
            </a:r>
          </a:p>
          <a:p>
            <a:pPr marL="0" indent="0" algn="just">
              <a:lnSpc>
                <a:spcPct val="114000"/>
              </a:lnSpc>
              <a:spcBef>
                <a:spcPts val="0"/>
              </a:spcBef>
              <a:spcAft>
                <a:spcPts val="800"/>
              </a:spcAft>
              <a:buNone/>
            </a:pPr>
            <a:endParaRPr lang="fr-FR" sz="800" i="1" noProof="1" smtClean="0">
              <a:solidFill>
                <a:schemeClr val="bg1"/>
              </a:solidFill>
            </a:endParaRPr>
          </a:p>
          <a:p>
            <a:pPr marL="0" indent="0" algn="ctr">
              <a:lnSpc>
                <a:spcPct val="114000"/>
              </a:lnSpc>
              <a:spcBef>
                <a:spcPts val="0"/>
              </a:spcBef>
              <a:spcAft>
                <a:spcPts val="800"/>
              </a:spcAft>
              <a:buNone/>
            </a:pPr>
            <a:r>
              <a:rPr lang="fr-FR" sz="800" i="1" noProof="1" smtClean="0">
                <a:solidFill>
                  <a:schemeClr val="bg1"/>
                </a:solidFill>
              </a:rPr>
              <a:t>   Durée totale du projet:  environ 10 périodes</a:t>
            </a:r>
          </a:p>
          <a:p>
            <a:pPr marL="0" indent="0">
              <a:lnSpc>
                <a:spcPct val="114000"/>
              </a:lnSpc>
              <a:spcBef>
                <a:spcPts val="0"/>
              </a:spcBef>
              <a:spcAft>
                <a:spcPts val="800"/>
              </a:spcAft>
              <a:buNone/>
            </a:pPr>
            <a:endParaRPr lang="fr-FR" sz="800" i="1" noProof="1"/>
          </a:p>
        </p:txBody>
      </p:sp>
      <p:sp>
        <p:nvSpPr>
          <p:cNvPr id="92" name="Espace réservé du texte 91"/>
          <p:cNvSpPr>
            <a:spLocks noGrp="1"/>
          </p:cNvSpPr>
          <p:nvPr>
            <p:ph type="body" sz="quarter" idx="33"/>
          </p:nvPr>
        </p:nvSpPr>
        <p:spPr>
          <a:xfrm>
            <a:off x="6803180" y="2119417"/>
            <a:ext cx="1561099" cy="652134"/>
          </a:xfrm>
        </p:spPr>
        <p:txBody>
          <a:bodyPr/>
          <a:lstStyle/>
          <a:p>
            <a:pPr marL="0" indent="0" algn="ctr">
              <a:buNone/>
            </a:pPr>
            <a:r>
              <a:rPr lang="fr-FR" noProof="1" smtClean="0"/>
              <a:t>Correspondance avec l’autre classe de 4</a:t>
            </a:r>
            <a:r>
              <a:rPr lang="fr-FR" baseline="30000" noProof="1" smtClean="0"/>
              <a:t>e</a:t>
            </a:r>
            <a:r>
              <a:rPr lang="fr-FR" noProof="1" smtClean="0"/>
              <a:t> année pour échanger des idées (logiciel </a:t>
            </a:r>
            <a:r>
              <a:rPr lang="fr-FR" i="1" noProof="1" smtClean="0"/>
              <a:t>Appear.in</a:t>
            </a:r>
            <a:r>
              <a:rPr lang="fr-FR" noProof="1" smtClean="0"/>
              <a:t>)</a:t>
            </a:r>
            <a:endParaRPr lang="fr-FR" noProof="1"/>
          </a:p>
        </p:txBody>
      </p:sp>
      <p:sp>
        <p:nvSpPr>
          <p:cNvPr id="14" name="Espace réservé du texte 3"/>
          <p:cNvSpPr txBox="1">
            <a:spLocks/>
          </p:cNvSpPr>
          <p:nvPr/>
        </p:nvSpPr>
        <p:spPr>
          <a:xfrm>
            <a:off x="3687951" y="629096"/>
            <a:ext cx="2767460" cy="311888"/>
          </a:xfrm>
          <a:prstGeom prst="rect">
            <a:avLst/>
          </a:prstGeom>
        </p:spPr>
        <p:txBody>
          <a:bodyPr vert="horz" lIns="91440" tIns="45720" rIns="91440" bIns="0" rtlCol="0" anchor="b">
            <a:noAutofit/>
          </a:bodyPr>
          <a:lstStyle>
            <a:lvl1pPr marL="0" indent="0" algn="l" defTabSz="1005840" rtl="0" eaLnBrk="1" latinLnBrk="0" hangingPunct="1">
              <a:lnSpc>
                <a:spcPct val="114000"/>
              </a:lnSpc>
              <a:spcBef>
                <a:spcPts val="800"/>
              </a:spcBef>
              <a:buFont typeface="Arial" panose="020B0604020202020204" pitchFamily="34" charset="0"/>
              <a:buNone/>
              <a:defRPr sz="2000" kern="1200">
                <a:solidFill>
                  <a:schemeClr val="accent1"/>
                </a:solidFill>
                <a:latin typeface="+mn-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36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lgn="ctr">
              <a:spcBef>
                <a:spcPts val="1100"/>
              </a:spcBef>
            </a:pPr>
            <a:r>
              <a:rPr lang="fr-FR" sz="1400" noProof="1" smtClean="0"/>
              <a:t>Le projet en quelques étapes… </a:t>
            </a:r>
            <a:endParaRPr lang="fr-FR" sz="1400" noProof="1"/>
          </a:p>
        </p:txBody>
      </p:sp>
      <p:sp>
        <p:nvSpPr>
          <p:cNvPr id="3" name="Rectangle 2"/>
          <p:cNvSpPr/>
          <p:nvPr/>
        </p:nvSpPr>
        <p:spPr>
          <a:xfrm>
            <a:off x="3831809" y="895699"/>
            <a:ext cx="2462022" cy="4049442"/>
          </a:xfrm>
          <a:prstGeom prst="rect">
            <a:avLst/>
          </a:prstGeom>
        </p:spPr>
        <p:txBody>
          <a:bodyPr wrap="square">
            <a:spAutoFit/>
          </a:bodyPr>
          <a:lstStyle/>
          <a:p>
            <a:pPr algn="just">
              <a:lnSpc>
                <a:spcPct val="114000"/>
              </a:lnSpc>
              <a:spcAft>
                <a:spcPts val="800"/>
              </a:spcAft>
            </a:pPr>
            <a:r>
              <a:rPr lang="fr-FR" sz="800" b="1" i="1" noProof="1"/>
              <a:t>Préparation</a:t>
            </a:r>
            <a:r>
              <a:rPr lang="fr-FR" sz="800" i="1" noProof="1"/>
              <a:t>: Par le biais d’une présentation Prezi, j’ai informé mes élèves de mon projet humanitaire </a:t>
            </a:r>
            <a:r>
              <a:rPr lang="fr-FR" sz="800" i="1" noProof="1"/>
              <a:t>en </a:t>
            </a:r>
            <a:r>
              <a:rPr lang="fr-FR" sz="800" i="1" noProof="1" smtClean="0"/>
              <a:t>enseignement </a:t>
            </a:r>
            <a:r>
              <a:rPr lang="fr-FR" sz="800" i="1" noProof="1"/>
              <a:t>en Thaïlande</a:t>
            </a:r>
            <a:r>
              <a:rPr lang="fr-FR" sz="800" i="1" noProof="1"/>
              <a:t>. </a:t>
            </a:r>
            <a:r>
              <a:rPr lang="fr-FR" sz="800" i="1" noProof="1" smtClean="0"/>
              <a:t>J’ai expliqué les grandes lignes du projet aux élèves et nous avons formé les équipes et partagé les thèmes. Par </a:t>
            </a:r>
            <a:r>
              <a:rPr lang="fr-FR" sz="800" i="1" noProof="1"/>
              <a:t>la suite</a:t>
            </a:r>
            <a:r>
              <a:rPr lang="fr-FR" sz="800" i="1" noProof="1"/>
              <a:t>, </a:t>
            </a:r>
            <a:r>
              <a:rPr lang="fr-FR" sz="800" i="1" noProof="1" smtClean="0"/>
              <a:t>j’ai </a:t>
            </a:r>
            <a:r>
              <a:rPr lang="fr-FR" sz="800" i="1" noProof="1"/>
              <a:t>présenté </a:t>
            </a:r>
            <a:r>
              <a:rPr lang="fr-FR" sz="800" i="1" noProof="1" smtClean="0"/>
              <a:t>un documentaire sur le Québec aux enfants. Ces derniers devaient prendre des notes sur leur sujet et se sont inspirés pour leur future présentation. </a:t>
            </a:r>
          </a:p>
          <a:p>
            <a:pPr algn="just">
              <a:lnSpc>
                <a:spcPct val="114000"/>
              </a:lnSpc>
              <a:spcAft>
                <a:spcPts val="800"/>
              </a:spcAft>
            </a:pPr>
            <a:r>
              <a:rPr lang="fr-FR" sz="800" b="1" i="1" noProof="1" smtClean="0"/>
              <a:t>Réalisation</a:t>
            </a:r>
            <a:r>
              <a:rPr lang="fr-FR" sz="800" i="1" noProof="1" smtClean="0"/>
              <a:t>: En équipe, les enfants ont fait des recherches informatiques afin de trouver des informations pertinentes pour leur capsule vidéo. Ils ont aussi sélectionné plusieurs images, </a:t>
            </a:r>
            <a:r>
              <a:rPr lang="fr-FR" sz="800" i="1" noProof="1"/>
              <a:t>sur </a:t>
            </a:r>
            <a:r>
              <a:rPr lang="fr-FR" sz="800" i="1" noProof="1" smtClean="0"/>
              <a:t>Internet, à insérer dans la vidéo. Puis, les élèves ont montré le fruit de leurs recherches par l’intermédiaire d’une capsule vidéo. Chaque enfant devait parler d’au moins un fait important par rapport à son sujet devant la caméra. </a:t>
            </a:r>
          </a:p>
          <a:p>
            <a:pPr algn="just">
              <a:lnSpc>
                <a:spcPct val="114000"/>
              </a:lnSpc>
              <a:spcAft>
                <a:spcPts val="800"/>
              </a:spcAft>
            </a:pPr>
            <a:r>
              <a:rPr lang="fr-FR" sz="800" b="1" i="1" noProof="1" smtClean="0"/>
              <a:t>Intégration</a:t>
            </a:r>
            <a:r>
              <a:rPr lang="fr-FR" sz="800" i="1" noProof="1" smtClean="0"/>
              <a:t>: Pour terminer, nous avons visualisé en classe le résultat de ce merveilleux projet, soit le film réalisé par les élèves. Ces derniers étaient très fiers de leur travail. En guise de souvenir, j’ai remis une copie du DVD à chacun des enfants et j’ai invité les parents à prendre connaissance du résultat final avec leur enfant à la maison.  </a:t>
            </a:r>
          </a:p>
          <a:p>
            <a:pPr algn="just">
              <a:lnSpc>
                <a:spcPct val="114000"/>
              </a:lnSpc>
              <a:spcAft>
                <a:spcPts val="800"/>
              </a:spcAft>
            </a:pPr>
            <a:r>
              <a:rPr lang="fr-FR" sz="800" i="1" noProof="1" smtClean="0"/>
              <a:t> </a:t>
            </a:r>
            <a:endParaRPr lang="fr-FR" sz="800" i="1" noProof="1"/>
          </a:p>
        </p:txBody>
      </p:sp>
      <p:sp>
        <p:nvSpPr>
          <p:cNvPr id="21" name="Espace réservé du texte 91"/>
          <p:cNvSpPr>
            <a:spLocks noGrp="1"/>
          </p:cNvSpPr>
          <p:nvPr>
            <p:ph type="body" sz="quarter" idx="33"/>
          </p:nvPr>
        </p:nvSpPr>
        <p:spPr>
          <a:xfrm>
            <a:off x="8537337" y="2126504"/>
            <a:ext cx="1372211" cy="219745"/>
          </a:xfrm>
        </p:spPr>
        <p:txBody>
          <a:bodyPr/>
          <a:lstStyle/>
          <a:p>
            <a:pPr marL="0" indent="0" algn="ctr">
              <a:buNone/>
            </a:pPr>
            <a:r>
              <a:rPr lang="fr-FR" noProof="1" smtClean="0"/>
              <a:t>Période de recherche à l’informatique</a:t>
            </a:r>
            <a:endParaRPr lang="fr-FR" noProof="1"/>
          </a:p>
        </p:txBody>
      </p:sp>
      <p:sp>
        <p:nvSpPr>
          <p:cNvPr id="22" name="Espace réservé du texte 91"/>
          <p:cNvSpPr>
            <a:spLocks noGrp="1"/>
          </p:cNvSpPr>
          <p:nvPr>
            <p:ph type="body" sz="quarter" idx="33"/>
          </p:nvPr>
        </p:nvSpPr>
        <p:spPr>
          <a:xfrm>
            <a:off x="6736822" y="5268113"/>
            <a:ext cx="3384331" cy="290851"/>
          </a:xfrm>
        </p:spPr>
        <p:txBody>
          <a:bodyPr/>
          <a:lstStyle/>
          <a:p>
            <a:pPr marL="0" indent="0" algn="ctr">
              <a:buNone/>
            </a:pPr>
            <a:r>
              <a:rPr lang="fr-FR" noProof="1" smtClean="0"/>
              <a:t>Présentations des équipes devant la caméra : silence, on tourne! </a:t>
            </a:r>
            <a:endParaRPr lang="fr-FR" noProof="1"/>
          </a:p>
        </p:txBody>
      </p:sp>
      <p:pic>
        <p:nvPicPr>
          <p:cNvPr id="10" name="Image 9"/>
          <p:cNvPicPr>
            <a:picLocks noChangeAspect="1"/>
          </p:cNvPicPr>
          <p:nvPr/>
        </p:nvPicPr>
        <p:blipFill rotWithShape="1">
          <a:blip r:embed="rId2" cstate="print">
            <a:extLst>
              <a:ext uri="{28A0092B-C50C-407E-A947-70E740481C1C}">
                <a14:useLocalDpi xmlns:a14="http://schemas.microsoft.com/office/drawing/2010/main" val="0"/>
              </a:ext>
            </a:extLst>
          </a:blip>
          <a:srcRect l="10193" b="32814"/>
          <a:stretch/>
        </p:blipFill>
        <p:spPr>
          <a:xfrm>
            <a:off x="6964545" y="1017616"/>
            <a:ext cx="1279232" cy="10805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01129" y="1017615"/>
            <a:ext cx="1279232" cy="10805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Imag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44355" y="2775521"/>
            <a:ext cx="1001840" cy="839550"/>
          </a:xfrm>
          <a:prstGeom prst="rect">
            <a:avLst/>
          </a:prstGeom>
        </p:spPr>
      </p:pic>
      <p:pic>
        <p:nvPicPr>
          <p:cNvPr id="15" name="Imag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43814" y="2779928"/>
            <a:ext cx="985788" cy="835143"/>
          </a:xfrm>
          <a:prstGeom prst="rect">
            <a:avLst/>
          </a:prstGeom>
        </p:spPr>
      </p:pic>
      <p:pic>
        <p:nvPicPr>
          <p:cNvPr id="17" name="Imag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18835" y="2779929"/>
            <a:ext cx="1006153" cy="835142"/>
          </a:xfrm>
          <a:prstGeom prst="rect">
            <a:avLst/>
          </a:prstGeom>
        </p:spPr>
      </p:pic>
      <p:pic>
        <p:nvPicPr>
          <p:cNvPr id="18" name="Imag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941070" y="3608393"/>
            <a:ext cx="995294" cy="843520"/>
          </a:xfrm>
          <a:prstGeom prst="rect">
            <a:avLst/>
          </a:prstGeom>
        </p:spPr>
      </p:pic>
      <p:pic>
        <p:nvPicPr>
          <p:cNvPr id="19" name="Image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37592" y="3604325"/>
            <a:ext cx="1013525" cy="847588"/>
          </a:xfrm>
          <a:prstGeom prst="rect">
            <a:avLst/>
          </a:prstGeom>
        </p:spPr>
      </p:pic>
      <p:pic>
        <p:nvPicPr>
          <p:cNvPr id="20" name="Image 1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29602" y="3604325"/>
            <a:ext cx="995386" cy="847588"/>
          </a:xfrm>
          <a:prstGeom prst="rect">
            <a:avLst/>
          </a:prstGeom>
        </p:spPr>
      </p:pic>
      <p:pic>
        <p:nvPicPr>
          <p:cNvPr id="23" name="Image 2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939810" y="4436450"/>
            <a:ext cx="1003100" cy="857904"/>
          </a:xfrm>
          <a:prstGeom prst="rect">
            <a:avLst/>
          </a:prstGeom>
        </p:spPr>
      </p:pic>
      <p:pic>
        <p:nvPicPr>
          <p:cNvPr id="24" name="Image 2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934239" y="4436450"/>
            <a:ext cx="1011956" cy="852305"/>
          </a:xfrm>
          <a:prstGeom prst="rect">
            <a:avLst/>
          </a:prstGeom>
        </p:spPr>
      </p:pic>
      <p:pic>
        <p:nvPicPr>
          <p:cNvPr id="25" name="Image 2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942910" y="4436450"/>
            <a:ext cx="990169" cy="852305"/>
          </a:xfrm>
          <a:prstGeom prst="rect">
            <a:avLst/>
          </a:prstGeom>
        </p:spPr>
      </p:pic>
      <p:sp>
        <p:nvSpPr>
          <p:cNvPr id="27" name="Rectangle 26"/>
          <p:cNvSpPr/>
          <p:nvPr/>
        </p:nvSpPr>
        <p:spPr>
          <a:xfrm>
            <a:off x="6948428" y="2769922"/>
            <a:ext cx="2961120" cy="2513234"/>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7" name="Espace réservé du texte 91"/>
          <p:cNvSpPr>
            <a:spLocks noGrp="1"/>
          </p:cNvSpPr>
          <p:nvPr>
            <p:ph type="body" sz="quarter" idx="33"/>
          </p:nvPr>
        </p:nvSpPr>
        <p:spPr>
          <a:xfrm>
            <a:off x="6955782" y="6616911"/>
            <a:ext cx="2873697" cy="184302"/>
          </a:xfrm>
        </p:spPr>
        <p:txBody>
          <a:bodyPr/>
          <a:lstStyle/>
          <a:p>
            <a:pPr marL="0" indent="0" algn="ctr">
              <a:buNone/>
            </a:pPr>
            <a:r>
              <a:rPr lang="fr-FR" noProof="1" smtClean="0"/>
              <a:t>Un projet motivant pour des élèves travaillants</a:t>
            </a:r>
            <a:endParaRPr lang="fr-FR" noProof="1"/>
          </a:p>
        </p:txBody>
      </p:sp>
      <p:pic>
        <p:nvPicPr>
          <p:cNvPr id="29" name="Image 2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648353" y="5571461"/>
            <a:ext cx="1510851" cy="10320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1" name="Image 3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74920" y="714152"/>
            <a:ext cx="2382944" cy="1405265"/>
          </a:xfrm>
          <a:prstGeom prst="rect">
            <a:avLst/>
          </a:prstGeom>
        </p:spPr>
      </p:pic>
      <p:pic>
        <p:nvPicPr>
          <p:cNvPr id="33" name="Espace réservé pour une image  32"/>
          <p:cNvPicPr>
            <a:picLocks noGrp="1" noChangeAspect="1"/>
          </p:cNvPicPr>
          <p:nvPr>
            <p:ph type="pic" sz="quarter" idx="22"/>
          </p:nvPr>
        </p:nvPicPr>
        <p:blipFill>
          <a:blip r:embed="rId15">
            <a:extLst>
              <a:ext uri="{28A0092B-C50C-407E-A947-70E740481C1C}">
                <a14:useLocalDpi xmlns:a14="http://schemas.microsoft.com/office/drawing/2010/main" val="0"/>
              </a:ext>
            </a:extLst>
          </a:blip>
          <a:srcRect l="10636" r="10636"/>
          <a:stretch>
            <a:fillRect/>
          </a:stretch>
        </p:blipFill>
        <p:spPr/>
      </p:pic>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Catalogue de voyages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_TP103461831" id="{567B1856-613A-4610-A606-7CCFD95BD11D}" vid="{CC7B74DE-F358-4F0A-94B0-D34284179FE5}"/>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9991EB-01D6-4D1E-8B21-68A3BBF23D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Brochure de voyage en trois parties (rouge, or, et bleu)</Template>
  <TotalTime>0</TotalTime>
  <Words>773</Words>
  <Application>Microsoft Office PowerPoint</Application>
  <PresentationFormat>Personnalisé</PresentationFormat>
  <Paragraphs>39</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Constantia</vt:lpstr>
      <vt:lpstr>Catalogue de voyages 11 x 8,5</vt:lpstr>
      <vt:lpstr>Présentation PowerPoint</vt:lpstr>
      <vt:lpstr>Présentation PowerPoint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2014-11-29T16:38:18Z</dcterms:created>
  <dcterms:modified xsi:type="dcterms:W3CDTF">2014-11-29T20:05:33Z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TC034618329991</vt:lpwstr>
  </property>
</Properties>
</file>