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92783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5637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70612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0724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92525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6334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1475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75337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16400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1012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03828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E9B43-4C5E-4049-9B90-93DC72B44D10}" type="datetimeFigureOut">
              <a:rPr lang="fr-CA" smtClean="0"/>
              <a:pPr/>
              <a:t>2014-11-11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D1EF-7741-4417-BCCB-627B6C33BD4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59813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6">
                <a:lumMod val="60000"/>
                <a:lumOff val="40000"/>
              </a:schemeClr>
            </a:gs>
            <a:gs pos="0">
              <a:srgbClr val="FFFF00"/>
            </a:gs>
            <a:gs pos="100000">
              <a:srgbClr val="FF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9036496" cy="2304256"/>
          </a:xfrm>
        </p:spPr>
        <p:txBody>
          <a:bodyPr>
            <a:noAutofit/>
          </a:bodyPr>
          <a:lstStyle/>
          <a:p>
            <a:r>
              <a:rPr lang="fr-CA" sz="5500" dirty="0" smtClean="0">
                <a:latin typeface="Berlin Sans FB Demi" panose="020E0802020502020306" pitchFamily="34" charset="0"/>
              </a:rPr>
              <a:t>La compréhension de texte</a:t>
            </a:r>
            <a:endParaRPr lang="fr-CA" sz="5500" dirty="0"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2276872"/>
            <a:ext cx="6152728" cy="838944"/>
          </a:xfrm>
        </p:spPr>
        <p:txBody>
          <a:bodyPr/>
          <a:lstStyle/>
          <a:p>
            <a:r>
              <a:rPr lang="fr-CA" dirty="0" smtClean="0">
                <a:solidFill>
                  <a:schemeClr val="tx1"/>
                </a:solidFill>
              </a:rPr>
              <a:t>Les champions de la lecture!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rt4apps.org/images/downloadable/med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000" b="98333" l="66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66127"/>
            <a:ext cx="2599177" cy="259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333" b="96333" l="96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4" t="536" r="474" b="-536"/>
          <a:stretch/>
        </p:blipFill>
        <p:spPr bwMode="auto">
          <a:xfrm>
            <a:off x="3419872" y="3601224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854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7030A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>
                <a:latin typeface="Berlin Sans FB Demi" panose="020E0802020502020306" pitchFamily="34" charset="0"/>
              </a:rPr>
              <a:t>Les champions de la lecture</a:t>
            </a:r>
            <a:r>
              <a:rPr lang="fr-CA" dirty="0" smtClean="0">
                <a:latin typeface="Berlin Sans FB Demi" panose="020E0802020502020306" pitchFamily="34" charset="0"/>
              </a:rPr>
              <a:t/>
            </a:r>
            <a:br>
              <a:rPr lang="fr-CA" dirty="0" smtClean="0">
                <a:latin typeface="Berlin Sans FB Demi" panose="020E0802020502020306" pitchFamily="34" charset="0"/>
              </a:rPr>
            </a:br>
            <a:r>
              <a:rPr lang="fr-CA" sz="2000" dirty="0" smtClean="0">
                <a:latin typeface="Berlin Sans FB Demi" panose="020E0802020502020306" pitchFamily="34" charset="0"/>
              </a:rPr>
              <a:t>Leçon 2 Les types de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CA" dirty="0" smtClean="0"/>
          </a:p>
          <a:p>
            <a:pPr>
              <a:buNone/>
            </a:pPr>
            <a:endParaRPr lang="fr-CA" dirty="0" smtClean="0"/>
          </a:p>
          <a:p>
            <a:pPr algn="ctr">
              <a:buNone/>
            </a:pPr>
            <a:r>
              <a:rPr lang="fr-CA" sz="4000" dirty="0" smtClean="0">
                <a:latin typeface="Arial" pitchFamily="34" charset="0"/>
                <a:cs typeface="Arial" pitchFamily="34" charset="0"/>
              </a:rPr>
              <a:t>Réaction</a:t>
            </a:r>
          </a:p>
          <a:p>
            <a:pPr algn="ctr">
              <a:buNone/>
            </a:pPr>
            <a:endParaRPr lang="fr-C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CA" sz="3600" dirty="0" smtClean="0">
                <a:latin typeface="Arial" pitchFamily="34" charset="0"/>
                <a:cs typeface="Arial" pitchFamily="34" charset="0"/>
              </a:rPr>
              <a:t>J’écris mon opinion personnelle.</a:t>
            </a:r>
          </a:p>
          <a:p>
            <a:pPr algn="ctr">
              <a:buNone/>
            </a:pP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Selon toi ; À ton avis ; Penses-tu ; Comment te sentirais-tu</a:t>
            </a:r>
          </a:p>
          <a:p>
            <a:pPr algn="ctr">
              <a:buNone/>
            </a:pP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Questions 5-6</a:t>
            </a:r>
          </a:p>
          <a:p>
            <a:pPr algn="ctr">
              <a:buNone/>
            </a:pP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2492896"/>
            <a:ext cx="3384376" cy="108012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554" name="Picture 2" descr="http://www.art4apps.org/images/downloadable/gir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772816"/>
            <a:ext cx="2160240" cy="2160240"/>
          </a:xfrm>
          <a:prstGeom prst="rect">
            <a:avLst/>
          </a:prstGeom>
          <a:noFill/>
        </p:spPr>
      </p:pic>
      <p:pic>
        <p:nvPicPr>
          <p:cNvPr id="23556" name="Picture 4" descr="http://www.art4apps.org/images/downloadable/walk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844824"/>
            <a:ext cx="2101924" cy="2101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latin typeface="Berlin Sans FB Demi" panose="020E0802020502020306" pitchFamily="34" charset="0"/>
              </a:rPr>
              <a:t>Les champions de la lecture</a:t>
            </a:r>
            <a:r>
              <a:rPr lang="fr-CA" dirty="0" smtClean="0">
                <a:latin typeface="Berlin Sans FB Demi" panose="020E0802020502020306" pitchFamily="34" charset="0"/>
              </a:rPr>
              <a:t/>
            </a:r>
            <a:br>
              <a:rPr lang="fr-CA" dirty="0" smtClean="0">
                <a:latin typeface="Berlin Sans FB Demi" panose="020E0802020502020306" pitchFamily="34" charset="0"/>
              </a:rPr>
            </a:br>
            <a:r>
              <a:rPr lang="fr-CA" sz="2200" dirty="0" smtClean="0">
                <a:latin typeface="Berlin Sans FB Demi" panose="020E0802020502020306" pitchFamily="34" charset="0"/>
              </a:rPr>
              <a:t>Leçon 2 Les types de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CA" dirty="0" smtClean="0"/>
          </a:p>
          <a:p>
            <a:pPr>
              <a:buNone/>
            </a:pPr>
            <a:endParaRPr lang="fr-CA" dirty="0" smtClean="0"/>
          </a:p>
          <a:p>
            <a:pPr algn="ctr">
              <a:buNone/>
            </a:pPr>
            <a:r>
              <a:rPr lang="fr-CA" sz="4000" dirty="0" smtClean="0">
                <a:latin typeface="Arial" pitchFamily="34" charset="0"/>
                <a:cs typeface="Arial" pitchFamily="34" charset="0"/>
              </a:rPr>
              <a:t>Inférence</a:t>
            </a:r>
          </a:p>
          <a:p>
            <a:pPr algn="ctr">
              <a:buNone/>
            </a:pPr>
            <a:endParaRPr lang="fr-C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Je me sers des indices dans le texte et de mes connaissances pour répondre.</a:t>
            </a:r>
          </a:p>
          <a:p>
            <a:pPr algn="ctr">
              <a:buNone/>
            </a:pPr>
            <a:endParaRPr lang="fr-CA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Question 7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00" y="2492896"/>
            <a:ext cx="3384376" cy="108012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530" name="Picture 2" descr="http://www.art4apps.org/images/downloadable/brai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060848"/>
            <a:ext cx="1656184" cy="1656184"/>
          </a:xfrm>
          <a:prstGeom prst="rect">
            <a:avLst/>
          </a:prstGeom>
          <a:noFill/>
        </p:spPr>
      </p:pic>
      <p:pic>
        <p:nvPicPr>
          <p:cNvPr id="22532" name="Picture 4" descr="http://www.art4apps.org/images/downloadable/magnifying_glas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3067">
            <a:off x="323528" y="1844824"/>
            <a:ext cx="1979712" cy="197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53300">
              <a:srgbClr val="FFFF00"/>
            </a:gs>
            <a:gs pos="100000">
              <a:schemeClr val="accent6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7933" y="26064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en-CA" b="1" dirty="0" err="1" smtClean="0">
                <a:latin typeface="Bookman Old Style" pitchFamily="18" charset="0"/>
              </a:rPr>
              <a:t>Survivre</a:t>
            </a:r>
            <a:r>
              <a:rPr lang="en-CA" b="1" dirty="0" smtClean="0">
                <a:latin typeface="Bookman Old Style" pitchFamily="18" charset="0"/>
              </a:rPr>
              <a:t> </a:t>
            </a:r>
            <a:r>
              <a:rPr lang="en-CA" b="1" dirty="0" err="1" smtClean="0">
                <a:latin typeface="Bookman Old Style" pitchFamily="18" charset="0"/>
              </a:rPr>
              <a:t>dans</a:t>
            </a:r>
            <a:r>
              <a:rPr lang="en-CA" b="1" dirty="0" smtClean="0">
                <a:latin typeface="Bookman Old Style" pitchFamily="18" charset="0"/>
              </a:rPr>
              <a:t> la </a:t>
            </a:r>
            <a:r>
              <a:rPr lang="en-CA" b="1" dirty="0" err="1">
                <a:latin typeface="Bookman Old Style" pitchFamily="18" charset="0"/>
              </a:rPr>
              <a:t>V</a:t>
            </a:r>
            <a:r>
              <a:rPr lang="en-CA" b="1" dirty="0" err="1" smtClean="0">
                <a:latin typeface="Bookman Old Style" pitchFamily="18" charset="0"/>
              </a:rPr>
              <a:t>allée</a:t>
            </a:r>
            <a:r>
              <a:rPr lang="en-CA" b="1" dirty="0" smtClean="0">
                <a:latin typeface="Bookman Old Style" pitchFamily="18" charset="0"/>
              </a:rPr>
              <a:t> de la Mort</a:t>
            </a:r>
            <a:r>
              <a:rPr lang="en-CA" sz="4900" b="1" dirty="0" smtClean="0">
                <a:latin typeface="Bookman Old Style" pitchFamily="18" charset="0"/>
              </a:rPr>
              <a:t/>
            </a:r>
            <a:br>
              <a:rPr lang="en-CA" sz="4900" b="1" dirty="0" smtClean="0">
                <a:latin typeface="Bookman Old Style" pitchFamily="18" charset="0"/>
              </a:rPr>
            </a:br>
            <a:r>
              <a:rPr lang="fr-CA" sz="3600" dirty="0">
                <a:latin typeface="Berlin Sans FB Demi" panose="020E0802020502020306" pitchFamily="34" charset="0"/>
              </a:rPr>
              <a:t>Leçon </a:t>
            </a:r>
            <a:r>
              <a:rPr lang="fr-CA" sz="3600" dirty="0" smtClean="0">
                <a:latin typeface="Berlin Sans FB Demi" panose="020E0802020502020306" pitchFamily="34" charset="0"/>
              </a:rPr>
              <a:t>3 Le texte informatif</a:t>
            </a:r>
            <a:endParaRPr lang="fr-CA" sz="3600" dirty="0">
              <a:latin typeface="Bookman Old Styl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Travail en </a:t>
            </a:r>
            <a:r>
              <a:rPr lang="en-CA" dirty="0" err="1" smtClean="0"/>
              <a:t>équipe</a:t>
            </a:r>
            <a:r>
              <a:rPr lang="en-CA" dirty="0" smtClean="0"/>
              <a:t> de 2</a:t>
            </a:r>
          </a:p>
          <a:p>
            <a:endParaRPr lang="en-CA" dirty="0" smtClean="0"/>
          </a:p>
          <a:p>
            <a:r>
              <a:rPr lang="en-CA" sz="3600" dirty="0" err="1" smtClean="0"/>
              <a:t>Utilisez</a:t>
            </a:r>
            <a:r>
              <a:rPr lang="en-CA" sz="3600" dirty="0" smtClean="0"/>
              <a:t> les stratégies!</a:t>
            </a:r>
          </a:p>
          <a:p>
            <a:endParaRPr lang="en-CA" sz="3600" dirty="0"/>
          </a:p>
          <a:p>
            <a:r>
              <a:rPr lang="en-CA" sz="3600" dirty="0" err="1" smtClean="0"/>
              <a:t>J’évalue</a:t>
            </a:r>
            <a:r>
              <a:rPr lang="en-CA" sz="3600" dirty="0" smtClean="0"/>
              <a:t> </a:t>
            </a:r>
            <a:r>
              <a:rPr lang="en-CA" sz="3600" dirty="0" err="1" smtClean="0"/>
              <a:t>mon</a:t>
            </a:r>
            <a:r>
              <a:rPr lang="en-CA" sz="3600" dirty="0" smtClean="0"/>
              <a:t> travail</a:t>
            </a:r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545" y="4072345"/>
            <a:ext cx="3216136" cy="213930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105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835">
              <a:srgbClr val="0070C0"/>
            </a:gs>
            <a:gs pos="38763">
              <a:srgbClr val="00B050"/>
            </a:gs>
            <a:gs pos="24000">
              <a:srgbClr val="00B0F0"/>
            </a:gs>
            <a:gs pos="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>
                <a:latin typeface="Arial Narrow" pitchFamily="34" charset="0"/>
              </a:rPr>
              <a:t>Ma </a:t>
            </a:r>
            <a:r>
              <a:rPr lang="en-CA" sz="6000" b="1" dirty="0" err="1" smtClean="0">
                <a:latin typeface="Arial Narrow" pitchFamily="34" charset="0"/>
              </a:rPr>
              <a:t>chambre</a:t>
            </a:r>
            <a:r>
              <a:rPr lang="en-CA" sz="6000" b="1" dirty="0" smtClean="0">
                <a:latin typeface="Arial Narrow" pitchFamily="34" charset="0"/>
              </a:rPr>
              <a:t> en photo</a:t>
            </a:r>
            <a:endParaRPr lang="fr-CA" sz="6000" b="1" dirty="0"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en-CA" sz="3600" dirty="0">
                <a:latin typeface="Arial Narrow" pitchFamily="34" charset="0"/>
              </a:rPr>
              <a:t>Travail en </a:t>
            </a:r>
            <a:r>
              <a:rPr lang="en-CA" sz="3600" dirty="0" err="1">
                <a:latin typeface="Arial Narrow" pitchFamily="34" charset="0"/>
              </a:rPr>
              <a:t>équipe</a:t>
            </a:r>
            <a:r>
              <a:rPr lang="en-CA" sz="3600" dirty="0">
                <a:latin typeface="Arial Narrow" pitchFamily="34" charset="0"/>
              </a:rPr>
              <a:t> de </a:t>
            </a:r>
            <a:r>
              <a:rPr lang="en-CA" sz="3600" dirty="0" smtClean="0">
                <a:latin typeface="Arial Narrow" pitchFamily="34" charset="0"/>
              </a:rPr>
              <a:t>2.</a:t>
            </a:r>
            <a:endParaRPr lang="en-CA" sz="3600" dirty="0">
              <a:latin typeface="Arial Narrow" pitchFamily="34" charset="0"/>
            </a:endParaRPr>
          </a:p>
          <a:p>
            <a:endParaRPr lang="en-CA" sz="3600" dirty="0">
              <a:latin typeface="Arial Narrow" pitchFamily="34" charset="0"/>
            </a:endParaRPr>
          </a:p>
          <a:p>
            <a:r>
              <a:rPr lang="en-CA" sz="3600" dirty="0" err="1">
                <a:latin typeface="Arial Narrow" pitchFamily="34" charset="0"/>
              </a:rPr>
              <a:t>Utilisez</a:t>
            </a:r>
            <a:r>
              <a:rPr lang="en-CA" sz="3600" dirty="0">
                <a:latin typeface="Arial Narrow" pitchFamily="34" charset="0"/>
              </a:rPr>
              <a:t> les stratégies!</a:t>
            </a:r>
          </a:p>
          <a:p>
            <a:endParaRPr lang="en-CA" sz="3600" dirty="0">
              <a:latin typeface="Arial Narrow" pitchFamily="34" charset="0"/>
            </a:endParaRPr>
          </a:p>
          <a:p>
            <a:r>
              <a:rPr lang="en-CA" sz="3600" dirty="0" err="1">
                <a:latin typeface="Arial Narrow" pitchFamily="34" charset="0"/>
              </a:rPr>
              <a:t>J’évalue</a:t>
            </a:r>
            <a:r>
              <a:rPr lang="en-CA" sz="3600" dirty="0">
                <a:latin typeface="Arial Narrow" pitchFamily="34" charset="0"/>
              </a:rPr>
              <a:t> </a:t>
            </a:r>
            <a:r>
              <a:rPr lang="en-CA" sz="3600" dirty="0" err="1">
                <a:latin typeface="Arial Narrow" pitchFamily="34" charset="0"/>
              </a:rPr>
              <a:t>mon</a:t>
            </a:r>
            <a:r>
              <a:rPr lang="en-CA" sz="3600" dirty="0">
                <a:latin typeface="Arial Narrow" pitchFamily="34" charset="0"/>
              </a:rPr>
              <a:t> </a:t>
            </a:r>
            <a:r>
              <a:rPr lang="en-CA" sz="3600" dirty="0" smtClean="0">
                <a:latin typeface="Arial Narrow" pitchFamily="34" charset="0"/>
              </a:rPr>
              <a:t>travail.</a:t>
            </a:r>
            <a:endParaRPr lang="en-CA" sz="3600" dirty="0">
              <a:latin typeface="Arial Narrow" pitchFamily="34" charset="0"/>
            </a:endParaRPr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20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35843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248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700">
              <a:srgbClr val="FF0066"/>
            </a:gs>
            <a:gs pos="0">
              <a:schemeClr val="bg1">
                <a:tint val="80000"/>
                <a:satMod val="300000"/>
              </a:schemeClr>
            </a:gs>
            <a:gs pos="100000">
              <a:srgbClr val="7030A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en-CA" sz="6000" dirty="0" smtClean="0">
                <a:latin typeface="Arial Narrow" pitchFamily="34" charset="0"/>
              </a:rPr>
              <a:t>Joyeux anniversaire!</a:t>
            </a:r>
            <a:endParaRPr lang="fr-CA" sz="60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114" y="4406484"/>
            <a:ext cx="2451516" cy="245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67" b="97000" l="20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1835696" cy="18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1415" y="1813865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CA" sz="4000" dirty="0" smtClean="0"/>
              <a:t>Je travaille seul(e).</a:t>
            </a:r>
          </a:p>
          <a:p>
            <a:pPr marL="571500" indent="-571500">
              <a:buFont typeface="Arial" pitchFamily="34" charset="0"/>
              <a:buChar char="•"/>
            </a:pPr>
            <a:endParaRPr lang="en-CA" sz="4000" dirty="0"/>
          </a:p>
          <a:p>
            <a:pPr marL="571500" indent="-571500">
              <a:buFont typeface="Arial" pitchFamily="34" charset="0"/>
              <a:buChar char="•"/>
            </a:pPr>
            <a:r>
              <a:rPr lang="en-CA" sz="4000" dirty="0" smtClean="0"/>
              <a:t>J’utilise les stratégies de lecture.</a:t>
            </a:r>
          </a:p>
          <a:p>
            <a:endParaRPr lang="en-CA" sz="40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CA" sz="4000" dirty="0" err="1" smtClean="0"/>
              <a:t>J’évalue</a:t>
            </a:r>
            <a:r>
              <a:rPr lang="en-CA" sz="4000" dirty="0" smtClean="0"/>
              <a:t> </a:t>
            </a:r>
            <a:r>
              <a:rPr lang="en-CA" sz="4000" dirty="0" err="1" smtClean="0"/>
              <a:t>mon</a:t>
            </a:r>
            <a:r>
              <a:rPr lang="en-CA" sz="4000" dirty="0" smtClean="0"/>
              <a:t> travail.</a:t>
            </a:r>
          </a:p>
          <a:p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xmlns="" val="198666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200">
              <a:schemeClr val="accent6">
                <a:lumMod val="40000"/>
                <a:lumOff val="60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CA" sz="5400" dirty="0" smtClean="0">
                <a:latin typeface="Berlin Sans FB Demi" panose="020E0802020502020306" pitchFamily="34" charset="0"/>
              </a:rPr>
              <a:t>Le projet</a:t>
            </a:r>
            <a:endParaRPr lang="fr-CA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Berlin Sans FB Demi" panose="020E0802020502020306" pitchFamily="34" charset="0"/>
              </a:rPr>
              <a:t>Les bonnes stratégies à utiliser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Berlin Sans FB Demi" panose="020E0802020502020306" pitchFamily="34" charset="0"/>
              </a:rPr>
              <a:t>Comment bien répondre aux questions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Berlin Sans FB Demi" panose="020E0802020502020306" pitchFamily="34" charset="0"/>
              </a:rPr>
              <a:t>Je m’exerce avec un(e) ami(e).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Berlin Sans FB Demi" panose="020E0802020502020306" pitchFamily="34" charset="0"/>
              </a:rPr>
              <a:t>Je m’exerce avec un(e) ami(e). </a:t>
            </a:r>
          </a:p>
          <a:p>
            <a:pPr marL="0" indent="0">
              <a:buNone/>
            </a:pPr>
            <a:r>
              <a:rPr lang="fr-CA" dirty="0" smtClean="0">
                <a:latin typeface="Berlin Sans FB Demi" panose="020E0802020502020306" pitchFamily="34" charset="0"/>
              </a:rPr>
              <a:t>5-6. Je fais une évaluation seul(e). </a:t>
            </a:r>
          </a:p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00" b="98333" l="7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99749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238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800">
              <a:srgbClr val="FF9966"/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Berlin Sans FB Demi" panose="020E0802020502020306" pitchFamily="34" charset="0"/>
              </a:rPr>
              <a:t>Les champions de la lecture</a:t>
            </a:r>
            <a:br>
              <a:rPr lang="fr-CA" dirty="0" smtClean="0">
                <a:latin typeface="Berlin Sans FB Demi" panose="020E0802020502020306" pitchFamily="34" charset="0"/>
              </a:rPr>
            </a:br>
            <a:r>
              <a:rPr lang="fr-CA" sz="2700" dirty="0" smtClean="0">
                <a:latin typeface="Berlin Sans FB Demi" panose="020E0802020502020306" pitchFamily="34" charset="0"/>
              </a:rPr>
              <a:t>Leçon 1 J’utilise les bonnes stratégies</a:t>
            </a:r>
            <a:endParaRPr lang="fr-CA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Texte à lire:  Chut! bébé dort …</a:t>
            </a:r>
            <a:endParaRPr lang="fr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667" b="90000" l="100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3156942" cy="31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987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4600">
              <a:schemeClr val="bg1"/>
            </a:gs>
            <a:gs pos="0">
              <a:schemeClr val="bg1"/>
            </a:gs>
            <a:gs pos="100000">
              <a:schemeClr val="accent6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Berlin Sans FB Demi" panose="020E0802020502020306" pitchFamily="34" charset="0"/>
              </a:rPr>
              <a:t>Les champions de la lecture</a:t>
            </a:r>
            <a:br>
              <a:rPr lang="fr-CA" dirty="0" smtClean="0">
                <a:latin typeface="Berlin Sans FB Demi" panose="020E0802020502020306" pitchFamily="34" charset="0"/>
              </a:rPr>
            </a:br>
            <a:r>
              <a:rPr lang="fr-CA" sz="2700" dirty="0" smtClean="0">
                <a:latin typeface="Berlin Sans FB Demi" panose="020E0802020502020306" pitchFamily="34" charset="0"/>
              </a:rPr>
              <a:t>Leçon 1 J’utilise les bonnes stratégies</a:t>
            </a:r>
            <a:endParaRPr lang="fr-CA" sz="2700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97151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AVANT LA LECTURE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514350" indent="-514350">
              <a:buAutoNum type="arabicPeriod"/>
            </a:pPr>
            <a:r>
              <a:rPr lang="fr-CA" dirty="0" smtClean="0"/>
              <a:t>Je lis le titre (et les intertitres) et je regarde les illustrations.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	</a:t>
            </a:r>
            <a:r>
              <a:rPr lang="fr-CA" sz="2800" dirty="0" smtClean="0"/>
              <a:t>- De quoi l’histoire va-t-elle parler?</a:t>
            </a:r>
          </a:p>
          <a:p>
            <a:pPr marL="0" indent="0">
              <a:buNone/>
            </a:pPr>
            <a:r>
              <a:rPr lang="fr-CA" sz="2800" dirty="0"/>
              <a:t>	</a:t>
            </a:r>
            <a:r>
              <a:rPr lang="fr-CA" sz="2800" dirty="0" smtClean="0"/>
              <a:t>	- De quoi le texte va-t-il parler?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2. Je lis les questions et je repère les mots que je ne comprends pas. </a:t>
            </a:r>
          </a:p>
          <a:p>
            <a:pPr marL="0" indent="0">
              <a:buNone/>
            </a:pP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xmlns="" val="332094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Berlin Sans FB Demi" panose="020E0802020502020306" pitchFamily="34" charset="0"/>
              </a:rPr>
              <a:t>Les champions de la lecture</a:t>
            </a:r>
            <a:br>
              <a:rPr lang="fr-CA" dirty="0" smtClean="0">
                <a:latin typeface="Berlin Sans FB Demi" panose="020E0802020502020306" pitchFamily="34" charset="0"/>
              </a:rPr>
            </a:br>
            <a:r>
              <a:rPr lang="fr-CA" sz="2700" dirty="0" smtClean="0">
                <a:latin typeface="Berlin Sans FB Demi" panose="020E0802020502020306" pitchFamily="34" charset="0"/>
              </a:rPr>
              <a:t>Leçon 1 J’utilise les bonnes stratégies</a:t>
            </a:r>
            <a:endParaRPr lang="fr-CA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525963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/>
              <a:t>PENDANT LA LECTURE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3. Je lis le texte (au moins </a:t>
            </a:r>
            <a:r>
              <a:rPr lang="fr-CA" sz="3600" b="1" dirty="0" smtClean="0"/>
              <a:t>deux fois</a:t>
            </a:r>
            <a:r>
              <a:rPr lang="fr-CA" dirty="0" smtClean="0"/>
              <a:t>). </a:t>
            </a:r>
          </a:p>
          <a:p>
            <a:pPr marL="0" indent="0">
              <a:buNone/>
            </a:pPr>
            <a:r>
              <a:rPr lang="fr-CA" dirty="0" smtClean="0"/>
              <a:t>4. Je me </a:t>
            </a:r>
            <a:r>
              <a:rPr lang="fr-CA" b="1" u="sng" dirty="0" smtClean="0"/>
              <a:t>questionne</a:t>
            </a:r>
            <a:r>
              <a:rPr lang="fr-CA" dirty="0" smtClean="0"/>
              <a:t> toujours sur ce que je suis en train de lire.</a:t>
            </a:r>
          </a:p>
          <a:p>
            <a:pPr marL="0" indent="0">
              <a:buNone/>
            </a:pPr>
            <a:r>
              <a:rPr lang="fr-CA" dirty="0" smtClean="0"/>
              <a:t>		</a:t>
            </a:r>
            <a:r>
              <a:rPr lang="fr-CA" sz="2600" dirty="0" smtClean="0"/>
              <a:t>- Est-ce que j’ai bien compris?</a:t>
            </a:r>
          </a:p>
          <a:p>
            <a:pPr marL="0" indent="0">
              <a:buNone/>
            </a:pPr>
            <a:r>
              <a:rPr lang="fr-CA" sz="2600" dirty="0" smtClean="0"/>
              <a:t>		- Que se passe-t-il dans l’histoire?</a:t>
            </a:r>
          </a:p>
          <a:p>
            <a:pPr marL="0" indent="0">
              <a:buNone/>
            </a:pPr>
            <a:r>
              <a:rPr lang="fr-CA" sz="2600" dirty="0" smtClean="0"/>
              <a:t>		- Est-ce qu’il y a des mots que je ne 			            	comprends pas?</a:t>
            </a:r>
          </a:p>
          <a:p>
            <a:pPr marL="0" indent="0">
              <a:buNone/>
            </a:pPr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14490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FF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Berlin Sans FB Demi" panose="020E0802020502020306" pitchFamily="34" charset="0"/>
              </a:rPr>
              <a:t>Les champions de la lecture</a:t>
            </a:r>
            <a:br>
              <a:rPr lang="fr-CA" dirty="0" smtClean="0">
                <a:latin typeface="Berlin Sans FB Demi" panose="020E0802020502020306" pitchFamily="34" charset="0"/>
              </a:rPr>
            </a:br>
            <a:r>
              <a:rPr lang="fr-CA" sz="2700" dirty="0" smtClean="0">
                <a:latin typeface="Berlin Sans FB Demi" panose="020E0802020502020306" pitchFamily="34" charset="0"/>
              </a:rPr>
              <a:t>Leçon 1 J’utilise les bonnes stratégies</a:t>
            </a:r>
            <a:endParaRPr lang="fr-CA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A" dirty="0" smtClean="0"/>
              <a:t>APRÈS LA LECTURE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sz="3000" dirty="0" smtClean="0"/>
              <a:t>5. Dans ma tête, je me raconte ce que j’ai lu.</a:t>
            </a:r>
          </a:p>
          <a:p>
            <a:pPr marL="0" indent="0">
              <a:buNone/>
            </a:pPr>
            <a:r>
              <a:rPr lang="fr-CA" sz="3000" dirty="0" smtClean="0"/>
              <a:t>6. Je relis les questions, </a:t>
            </a:r>
            <a:r>
              <a:rPr lang="fr-CA" sz="2800" dirty="0" smtClean="0">
                <a:cs typeface="Arial" panose="020B0604020202020204" pitchFamily="34" charset="0"/>
              </a:rPr>
              <a:t> </a:t>
            </a:r>
            <a:r>
              <a:rPr lang="fr-CA" sz="3100" dirty="0" smtClean="0">
                <a:cs typeface="Arial" panose="020B0604020202020204" pitchFamily="34" charset="0"/>
              </a:rPr>
              <a:t>je cherche les réponses dans le texte (si nécessaire)et je les écris.</a:t>
            </a:r>
          </a:p>
          <a:p>
            <a:pPr marL="0" indent="0">
              <a:buNone/>
            </a:pPr>
            <a:r>
              <a:rPr lang="fr-CA" sz="3000" dirty="0" smtClean="0"/>
              <a:t>		</a:t>
            </a:r>
            <a:r>
              <a:rPr lang="fr-CA" sz="2600" dirty="0" smtClean="0"/>
              <a:t>- Est-ce que ma réponse répond à la 				question? </a:t>
            </a:r>
          </a:p>
          <a:p>
            <a:pPr marL="0" indent="0">
              <a:buNone/>
            </a:pPr>
            <a:r>
              <a:rPr lang="fr-CA" sz="2600" dirty="0" smtClean="0"/>
              <a:t>		- Est-ce que ma réponse est complète 				(devrais-je ajouter des détails, des 				explications, des exemples)?</a:t>
            </a:r>
          </a:p>
          <a:p>
            <a:pPr marL="0" indent="0">
              <a:buNone/>
            </a:pPr>
            <a:endParaRPr lang="fr-CA" sz="3000" dirty="0" smtClean="0"/>
          </a:p>
          <a:p>
            <a:pPr marL="0" indent="0">
              <a:buNone/>
            </a:pPr>
            <a:r>
              <a:rPr lang="fr-CA" sz="3000" dirty="0" smtClean="0"/>
              <a:t>7. JE RÉVISE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164704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3300">
              <a:schemeClr val="accent6">
                <a:lumMod val="60000"/>
                <a:lumOff val="40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rgbClr val="FF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CA" sz="3200" dirty="0" smtClean="0">
                <a:latin typeface="Berlin Sans FB Demi" panose="020E0802020502020306" pitchFamily="34" charset="0"/>
              </a:rPr>
              <a:t>Les champions de la lecture</a:t>
            </a:r>
            <a:r>
              <a:rPr lang="fr-CA" dirty="0" smtClean="0">
                <a:latin typeface="Berlin Sans FB Demi" panose="020E0802020502020306" pitchFamily="34" charset="0"/>
              </a:rPr>
              <a:t/>
            </a:r>
            <a:br>
              <a:rPr lang="fr-CA" dirty="0" smtClean="0">
                <a:latin typeface="Berlin Sans FB Demi" panose="020E0802020502020306" pitchFamily="34" charset="0"/>
              </a:rPr>
            </a:br>
            <a:r>
              <a:rPr lang="fr-CA" sz="2000" dirty="0" smtClean="0">
                <a:latin typeface="Berlin Sans FB Demi" panose="020E0802020502020306" pitchFamily="34" charset="0"/>
              </a:rPr>
              <a:t>Leçon 1 J’utilise les bonnes stratégies</a:t>
            </a:r>
            <a:endParaRPr lang="fr-CA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AVANT LA LECTURE</a:t>
            </a:r>
          </a:p>
          <a:p>
            <a:pPr marL="0" indent="0">
              <a:buNone/>
            </a:pPr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Je lis le titre (et les intertitres) et je regarde les illustrations.</a:t>
            </a: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	- De quoi l’histoire va-t-elle parler?</a:t>
            </a: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	- De quoi le texte va-t-il parler?</a:t>
            </a:r>
          </a:p>
          <a:p>
            <a:pPr marL="0" indent="0">
              <a:buNone/>
            </a:pPr>
            <a:endParaRPr lang="fr-CA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2. Je lis les questions et je repère les mots que je ne comprends pas. </a:t>
            </a:r>
          </a:p>
          <a:p>
            <a:pPr marL="0" indent="0">
              <a:buNone/>
            </a:pPr>
            <a:endParaRPr lang="fr-CA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PENDANT LA LECTURE</a:t>
            </a:r>
          </a:p>
          <a:p>
            <a:pPr marL="0" indent="0">
              <a:buNone/>
            </a:pPr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3. Je lis le texte (au moins </a:t>
            </a:r>
            <a:r>
              <a:rPr lang="fr-CA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deux fois</a:t>
            </a: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4. Je me </a:t>
            </a:r>
            <a:r>
              <a:rPr lang="fr-CA" sz="6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questionne</a:t>
            </a: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toujours sur ce que je suis en train de lire.</a:t>
            </a: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	- Est-ce que j’ai bien compris?</a:t>
            </a: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	- Que se passe-t-il dans l’histoire?</a:t>
            </a: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	- Est-ce qu’il y a des mots que je ne comprends pas?</a:t>
            </a:r>
          </a:p>
          <a:p>
            <a:pPr marL="0" indent="0">
              <a:buNone/>
            </a:pPr>
            <a:endParaRPr lang="fr-CA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APRÈS LA LECTURE</a:t>
            </a:r>
          </a:p>
          <a:p>
            <a:pPr marL="0" indent="0">
              <a:buNone/>
            </a:pPr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5. Dans ma tête, je me raconte ce que j’ai lu.</a:t>
            </a: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6. Je relis les questions, je cherche les réponses dans le texte (si nécessaire) et je les écris.</a:t>
            </a: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	- Est-ce que ma réponse répond à la question? </a:t>
            </a: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	- Est-ce que ma réponse est complète (devrais-je ajouter des détails, des </a:t>
            </a:r>
            <a:r>
              <a:rPr lang="fr-CA" sz="6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explications, des exemples)?</a:t>
            </a:r>
          </a:p>
          <a:p>
            <a:pPr marL="0" indent="0">
              <a:buNone/>
            </a:pPr>
            <a:endParaRPr lang="fr-CA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7. Je révise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69086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4apps.org/images/downloadable/dolphi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573016"/>
            <a:ext cx="2857500" cy="28575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>
                <a:latin typeface="Berlin Sans FB Demi" panose="020E0802020502020306" pitchFamily="34" charset="0"/>
              </a:rPr>
              <a:t>Les champions de la lecture</a:t>
            </a:r>
            <a:r>
              <a:rPr lang="fr-CA" dirty="0" smtClean="0">
                <a:latin typeface="Berlin Sans FB Demi" panose="020E0802020502020306" pitchFamily="34" charset="0"/>
              </a:rPr>
              <a:t/>
            </a:r>
            <a:br>
              <a:rPr lang="fr-CA" dirty="0" smtClean="0">
                <a:latin typeface="Berlin Sans FB Demi" panose="020E0802020502020306" pitchFamily="34" charset="0"/>
              </a:rPr>
            </a:br>
            <a:r>
              <a:rPr lang="fr-CA" sz="2000" dirty="0" smtClean="0">
                <a:latin typeface="Berlin Sans FB Demi" panose="020E0802020502020306" pitchFamily="34" charset="0"/>
              </a:rPr>
              <a:t>Leçon 2 Les types de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r-CA" sz="4800" dirty="0" smtClean="0"/>
          </a:p>
          <a:p>
            <a:pPr>
              <a:buNone/>
            </a:pPr>
            <a:r>
              <a:rPr lang="fr-CA" sz="4800" dirty="0" smtClean="0"/>
              <a:t>Texte à lire: Sauvez notre bébé! </a:t>
            </a:r>
            <a:endParaRPr lang="fr-FR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>
                <a:latin typeface="Berlin Sans FB Demi" panose="020E0802020502020306" pitchFamily="34" charset="0"/>
              </a:rPr>
              <a:t>Les champions de la lecture</a:t>
            </a:r>
            <a:r>
              <a:rPr lang="fr-CA" dirty="0" smtClean="0">
                <a:latin typeface="Berlin Sans FB Demi" panose="020E0802020502020306" pitchFamily="34" charset="0"/>
              </a:rPr>
              <a:t/>
            </a:r>
            <a:br>
              <a:rPr lang="fr-CA" dirty="0" smtClean="0">
                <a:latin typeface="Berlin Sans FB Demi" panose="020E0802020502020306" pitchFamily="34" charset="0"/>
              </a:rPr>
            </a:br>
            <a:r>
              <a:rPr lang="fr-CA" sz="2000" dirty="0" smtClean="0">
                <a:latin typeface="Berlin Sans FB Demi" panose="020E0802020502020306" pitchFamily="34" charset="0"/>
              </a:rPr>
              <a:t>Leçon 2 Les types de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CA" sz="4000" dirty="0" smtClean="0">
                <a:latin typeface="Arial" pitchFamily="34" charset="0"/>
                <a:cs typeface="Arial" pitchFamily="34" charset="0"/>
              </a:rPr>
              <a:t>Repérage</a:t>
            </a:r>
          </a:p>
          <a:p>
            <a:pPr algn="ctr">
              <a:buNone/>
            </a:pPr>
            <a:endParaRPr lang="fr-C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Je trouve les réponses dans le texte.</a:t>
            </a:r>
          </a:p>
          <a:p>
            <a:pPr algn="ctr">
              <a:buNone/>
            </a:pPr>
            <a:endParaRPr lang="fr-CA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CA" sz="1800" dirty="0" smtClean="0">
                <a:latin typeface="Arial" pitchFamily="34" charset="0"/>
                <a:cs typeface="Arial" pitchFamily="34" charset="0"/>
              </a:rPr>
              <a:t>Qui ; Quand ; Comment ; Quelle phrase ; Pourquoi</a:t>
            </a:r>
          </a:p>
          <a:p>
            <a:pPr algn="ctr">
              <a:buNone/>
            </a:pPr>
            <a:endParaRPr lang="fr-CA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CA" sz="1800" dirty="0" smtClean="0">
                <a:latin typeface="Arial" pitchFamily="34" charset="0"/>
                <a:cs typeface="Arial" pitchFamily="34" charset="0"/>
              </a:rPr>
              <a:t>Questions 3-4</a:t>
            </a:r>
          </a:p>
          <a:p>
            <a:pPr>
              <a:buNone/>
            </a:pP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00" y="2348880"/>
            <a:ext cx="3384376" cy="10801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www.art4apps.org/images/downloadable/ey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D1D3"/>
              </a:clrFrom>
              <a:clrTo>
                <a:srgbClr val="E5D1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941168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324</Words>
  <Application>Microsoft Office PowerPoint</Application>
  <PresentationFormat>Affichage à l'écran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La compréhension de texte</vt:lpstr>
      <vt:lpstr>Le projet</vt:lpstr>
      <vt:lpstr>Les champions de la lecture Leçon 1 J’utilise les bonnes stratégies</vt:lpstr>
      <vt:lpstr>Les champions de la lecture Leçon 1 J’utilise les bonnes stratégies</vt:lpstr>
      <vt:lpstr>Les champions de la lecture Leçon 1 J’utilise les bonnes stratégies</vt:lpstr>
      <vt:lpstr>Les champions de la lecture Leçon 1 J’utilise les bonnes stratégies</vt:lpstr>
      <vt:lpstr>Les champions de la lecture Leçon 1 J’utilise les bonnes stratégies</vt:lpstr>
      <vt:lpstr>Les champions de la lecture Leçon 2 Les types de questions</vt:lpstr>
      <vt:lpstr>Les champions de la lecture Leçon 2 Les types de questions</vt:lpstr>
      <vt:lpstr>Les champions de la lecture Leçon 2 Les types de questions</vt:lpstr>
      <vt:lpstr>Les champions de la lecture Leçon 2 Les types de questions</vt:lpstr>
      <vt:lpstr>Survivre dans la Vallée de la Mort Leçon 3 Le texte informatif</vt:lpstr>
      <vt:lpstr>Ma chambre en photo</vt:lpstr>
      <vt:lpstr>Joyeux anniversaire!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compréhension de texte</dc:title>
  <dc:creator>BigMama</dc:creator>
  <cp:lastModifiedBy>051elv</cp:lastModifiedBy>
  <cp:revision>35</cp:revision>
  <dcterms:created xsi:type="dcterms:W3CDTF">2014-10-27T23:23:22Z</dcterms:created>
  <dcterms:modified xsi:type="dcterms:W3CDTF">2014-11-11T21:27:25Z</dcterms:modified>
</cp:coreProperties>
</file>